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60" r:id="rId3"/>
    <p:sldMasterId id="2147483769" r:id="rId4"/>
    <p:sldMasterId id="2147483782" r:id="rId5"/>
    <p:sldMasterId id="2147483795" r:id="rId6"/>
  </p:sldMasterIdLst>
  <p:notesMasterIdLst>
    <p:notesMasterId r:id="rId61"/>
  </p:notesMasterIdLst>
  <p:handoutMasterIdLst>
    <p:handoutMasterId r:id="rId62"/>
  </p:handoutMasterIdLst>
  <p:sldIdLst>
    <p:sldId id="464" r:id="rId7"/>
    <p:sldId id="463" r:id="rId8"/>
    <p:sldId id="257" r:id="rId9"/>
    <p:sldId id="258" r:id="rId10"/>
    <p:sldId id="261" r:id="rId11"/>
    <p:sldId id="262" r:id="rId12"/>
    <p:sldId id="465" r:id="rId13"/>
    <p:sldId id="263" r:id="rId14"/>
    <p:sldId id="396" r:id="rId15"/>
    <p:sldId id="466" r:id="rId16"/>
    <p:sldId id="407" r:id="rId17"/>
    <p:sldId id="398" r:id="rId18"/>
    <p:sldId id="264" r:id="rId19"/>
    <p:sldId id="318" r:id="rId20"/>
    <p:sldId id="406" r:id="rId21"/>
    <p:sldId id="408" r:id="rId22"/>
    <p:sldId id="467" r:id="rId23"/>
    <p:sldId id="468" r:id="rId24"/>
    <p:sldId id="469" r:id="rId25"/>
    <p:sldId id="470" r:id="rId26"/>
    <p:sldId id="471" r:id="rId27"/>
    <p:sldId id="472" r:id="rId28"/>
    <p:sldId id="474" r:id="rId29"/>
    <p:sldId id="473" r:id="rId30"/>
    <p:sldId id="268" r:id="rId31"/>
    <p:sldId id="401" r:id="rId32"/>
    <p:sldId id="402" r:id="rId33"/>
    <p:sldId id="403" r:id="rId34"/>
    <p:sldId id="404" r:id="rId35"/>
    <p:sldId id="405" r:id="rId36"/>
    <p:sldId id="270" r:id="rId37"/>
    <p:sldId id="475" r:id="rId38"/>
    <p:sldId id="476" r:id="rId39"/>
    <p:sldId id="477" r:id="rId40"/>
    <p:sldId id="478" r:id="rId41"/>
    <p:sldId id="479" r:id="rId42"/>
    <p:sldId id="480" r:id="rId43"/>
    <p:sldId id="481" r:id="rId44"/>
    <p:sldId id="482" r:id="rId45"/>
    <p:sldId id="483" r:id="rId46"/>
    <p:sldId id="326" r:id="rId47"/>
    <p:sldId id="484" r:id="rId48"/>
    <p:sldId id="282" r:id="rId49"/>
    <p:sldId id="283" r:id="rId50"/>
    <p:sldId id="284" r:id="rId51"/>
    <p:sldId id="319" r:id="rId52"/>
    <p:sldId id="287" r:id="rId53"/>
    <p:sldId id="485" r:id="rId54"/>
    <p:sldId id="486" r:id="rId55"/>
    <p:sldId id="489" r:id="rId56"/>
    <p:sldId id="488" r:id="rId57"/>
    <p:sldId id="324" r:id="rId58"/>
    <p:sldId id="374" r:id="rId59"/>
    <p:sldId id="309" r:id="rId6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a:srgbClr val="E36C0A"/>
    <a:srgbClr val="FFFF00"/>
    <a:srgbClr val="61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70" d="100"/>
          <a:sy n="70" d="100"/>
        </p:scale>
        <p:origin x="714" y="54"/>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B143E-906A-4C3C-B866-E55FD8B91BA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fr-FR"/>
        </a:p>
      </dgm:t>
    </dgm:pt>
    <dgm:pt modelId="{3B337CEF-B6EA-46DD-BA01-095C42FBDB42}">
      <dgm:prSet phldrT="[Texte]" custT="1"/>
      <dgm:spPr/>
      <dgm:t>
        <a:bodyPr/>
        <a:lstStyle/>
        <a:p>
          <a:r>
            <a:rPr lang="fr-CA" sz="2000" b="1" dirty="0"/>
            <a:t>Contrôle des comptes intermédiaire (1 fois par trimestre)</a:t>
          </a:r>
          <a:endParaRPr lang="fr-FR" sz="2000" b="1" dirty="0"/>
        </a:p>
      </dgm:t>
    </dgm:pt>
    <dgm:pt modelId="{5CB709F1-9EC2-45C2-BF58-EEDCC93E7DA7}" type="parTrans" cxnId="{2C6E6A6C-5718-42D6-AAF3-391389E1703E}">
      <dgm:prSet/>
      <dgm:spPr/>
      <dgm:t>
        <a:bodyPr/>
        <a:lstStyle/>
        <a:p>
          <a:endParaRPr lang="fr-FR"/>
        </a:p>
      </dgm:t>
    </dgm:pt>
    <dgm:pt modelId="{BEE079AD-A7E4-47DC-8EC7-EE17595956CA}" type="sibTrans" cxnId="{2C6E6A6C-5718-42D6-AAF3-391389E1703E}">
      <dgm:prSet/>
      <dgm:spPr/>
      <dgm:t>
        <a:bodyPr/>
        <a:lstStyle/>
        <a:p>
          <a:endParaRPr lang="fr-FR"/>
        </a:p>
      </dgm:t>
    </dgm:pt>
    <dgm:pt modelId="{935DB5C9-126E-4047-A86D-8F199A33987D}">
      <dgm:prSet phldrT="[Texte]" custT="1"/>
      <dgm:spPr/>
      <dgm:t>
        <a:bodyPr/>
        <a:lstStyle/>
        <a:p>
          <a:r>
            <a:rPr lang="fr-CA" sz="1200" dirty="0"/>
            <a:t>Suivi des dépenses et de la gestion courantes, contrats, entretiens, nouveau contrat du syndic </a:t>
          </a:r>
          <a:r>
            <a:rPr lang="fr-CA" sz="1200" dirty="0" err="1"/>
            <a:t>etc</a:t>
          </a:r>
          <a:r>
            <a:rPr lang="fr-CA" sz="1200" dirty="0"/>
            <a:t> (Art 14-1)</a:t>
          </a:r>
          <a:endParaRPr lang="fr-FR" sz="1200" dirty="0"/>
        </a:p>
      </dgm:t>
    </dgm:pt>
    <dgm:pt modelId="{24B3BBAD-4C96-48EF-B73E-FCCD7C9FDA91}" type="parTrans" cxnId="{3B734A06-EE39-47A3-B16D-9680E407F4DA}">
      <dgm:prSet/>
      <dgm:spPr/>
      <dgm:t>
        <a:bodyPr/>
        <a:lstStyle/>
        <a:p>
          <a:endParaRPr lang="fr-FR"/>
        </a:p>
      </dgm:t>
    </dgm:pt>
    <dgm:pt modelId="{6EBCE16B-6AA9-4C9D-8209-D0035F8C89B0}" type="sibTrans" cxnId="{3B734A06-EE39-47A3-B16D-9680E407F4DA}">
      <dgm:prSet/>
      <dgm:spPr/>
      <dgm:t>
        <a:bodyPr/>
        <a:lstStyle/>
        <a:p>
          <a:endParaRPr lang="fr-FR"/>
        </a:p>
      </dgm:t>
    </dgm:pt>
    <dgm:pt modelId="{3778A749-7F3C-43B7-A064-8DC4D5A1B124}">
      <dgm:prSet phldrT="[Texte]"/>
      <dgm:spPr/>
      <dgm:t>
        <a:bodyPr/>
        <a:lstStyle/>
        <a:p>
          <a:r>
            <a:rPr lang="fr-CA" dirty="0"/>
            <a:t>Travaux article 14-1-2, recherche des devis, élaboration d’un cahier des charges pour les appels d’offres et négociation</a:t>
          </a:r>
          <a:endParaRPr lang="fr-FR" dirty="0"/>
        </a:p>
      </dgm:t>
    </dgm:pt>
    <dgm:pt modelId="{CFA2557D-FF19-41CC-BCC6-E413C07A7CC5}" type="parTrans" cxnId="{122D2E66-ABA0-4C63-8475-AAB0D89459CB}">
      <dgm:prSet/>
      <dgm:spPr/>
      <dgm:t>
        <a:bodyPr/>
        <a:lstStyle/>
        <a:p>
          <a:endParaRPr lang="fr-FR"/>
        </a:p>
      </dgm:t>
    </dgm:pt>
    <dgm:pt modelId="{3FB596F3-F1B2-467C-B6DA-6837BE97717A}" type="sibTrans" cxnId="{122D2E66-ABA0-4C63-8475-AAB0D89459CB}">
      <dgm:prSet/>
      <dgm:spPr/>
      <dgm:t>
        <a:bodyPr/>
        <a:lstStyle/>
        <a:p>
          <a:endParaRPr lang="fr-FR"/>
        </a:p>
      </dgm:t>
    </dgm:pt>
    <dgm:pt modelId="{A3591784-882C-42B8-9DDC-43219233A0CB}">
      <dgm:prSet phldrT="[Texte]" custT="1"/>
      <dgm:spPr/>
      <dgm:t>
        <a:bodyPr/>
        <a:lstStyle/>
        <a:p>
          <a:r>
            <a:rPr lang="fr-CA" sz="2000" b="1" dirty="0"/>
            <a:t>Contrôle des comptes annuel (2 à 3 mois avant l’AG)</a:t>
          </a:r>
          <a:endParaRPr lang="fr-FR" sz="2000" b="1" dirty="0"/>
        </a:p>
      </dgm:t>
    </dgm:pt>
    <dgm:pt modelId="{63A8242E-D263-4950-B68E-529C412538FE}" type="parTrans" cxnId="{53DFF39F-0941-4DD6-83EE-437322B4A0B8}">
      <dgm:prSet/>
      <dgm:spPr/>
      <dgm:t>
        <a:bodyPr/>
        <a:lstStyle/>
        <a:p>
          <a:endParaRPr lang="fr-FR"/>
        </a:p>
      </dgm:t>
    </dgm:pt>
    <dgm:pt modelId="{322A658E-CB8F-41A5-B89F-77DDE8484CB9}" type="sibTrans" cxnId="{53DFF39F-0941-4DD6-83EE-437322B4A0B8}">
      <dgm:prSet/>
      <dgm:spPr/>
      <dgm:t>
        <a:bodyPr/>
        <a:lstStyle/>
        <a:p>
          <a:endParaRPr lang="fr-FR"/>
        </a:p>
      </dgm:t>
    </dgm:pt>
    <dgm:pt modelId="{6DE11216-038E-49EE-8D8F-4741B025193C}">
      <dgm:prSet phldrT="[Texte]"/>
      <dgm:spPr/>
      <dgm:t>
        <a:bodyPr/>
        <a:lstStyle/>
        <a:p>
          <a:r>
            <a:rPr lang="fr-CA" dirty="0"/>
            <a:t>Finalisation du contrôle des comptes et élaboration du budget pour approbation en AG </a:t>
          </a:r>
          <a:endParaRPr lang="fr-FR" dirty="0"/>
        </a:p>
      </dgm:t>
    </dgm:pt>
    <dgm:pt modelId="{87982999-13D0-40AD-ABF3-22A860E22F0B}" type="parTrans" cxnId="{46050DC5-4EE3-460D-8BFF-23127C91ED0C}">
      <dgm:prSet/>
      <dgm:spPr/>
      <dgm:t>
        <a:bodyPr/>
        <a:lstStyle/>
        <a:p>
          <a:endParaRPr lang="fr-FR"/>
        </a:p>
      </dgm:t>
    </dgm:pt>
    <dgm:pt modelId="{65812E39-8DAD-4114-9F4B-48993093BADB}" type="sibTrans" cxnId="{46050DC5-4EE3-460D-8BFF-23127C91ED0C}">
      <dgm:prSet/>
      <dgm:spPr/>
      <dgm:t>
        <a:bodyPr/>
        <a:lstStyle/>
        <a:p>
          <a:endParaRPr lang="fr-FR"/>
        </a:p>
      </dgm:t>
    </dgm:pt>
    <dgm:pt modelId="{80AFC5F1-27CB-43F8-8CE2-45A35026F06D}">
      <dgm:prSet phldrT="[Texte]"/>
      <dgm:spPr/>
      <dgm:t>
        <a:bodyPr/>
        <a:lstStyle/>
        <a:p>
          <a:r>
            <a:rPr lang="fr-CA" dirty="0"/>
            <a:t>Finir et arrêter les devis, marchés, contrats à mettre à l’ordre du jour pour l’AG</a:t>
          </a:r>
          <a:endParaRPr lang="fr-FR" dirty="0"/>
        </a:p>
      </dgm:t>
    </dgm:pt>
    <dgm:pt modelId="{42A56C66-C969-42EB-BCBD-88D17C4EA9A1}" type="parTrans" cxnId="{3755944B-5475-4CB4-8C8A-1823A5FB948A}">
      <dgm:prSet/>
      <dgm:spPr/>
      <dgm:t>
        <a:bodyPr/>
        <a:lstStyle/>
        <a:p>
          <a:endParaRPr lang="fr-FR"/>
        </a:p>
      </dgm:t>
    </dgm:pt>
    <dgm:pt modelId="{F14F84F3-1FA5-401D-B725-55656070CDCE}" type="sibTrans" cxnId="{3755944B-5475-4CB4-8C8A-1823A5FB948A}">
      <dgm:prSet/>
      <dgm:spPr/>
      <dgm:t>
        <a:bodyPr/>
        <a:lstStyle/>
        <a:p>
          <a:endParaRPr lang="fr-FR"/>
        </a:p>
      </dgm:t>
    </dgm:pt>
    <dgm:pt modelId="{141A9E5A-EB0D-4B93-B7F9-F08B898E9653}">
      <dgm:prSet phldrT="[Texte]" custT="1"/>
      <dgm:spPr/>
      <dgm:t>
        <a:bodyPr/>
        <a:lstStyle/>
        <a:p>
          <a:r>
            <a:rPr lang="fr-CA" sz="2000" b="1" dirty="0"/>
            <a:t>Élaboration de l’ordre du jour (1mois et demi avant l’AG)</a:t>
          </a:r>
          <a:endParaRPr lang="fr-FR" sz="2000" b="1" dirty="0"/>
        </a:p>
      </dgm:t>
    </dgm:pt>
    <dgm:pt modelId="{FFBDEB79-28F4-469F-8071-59A65D385B4D}" type="parTrans" cxnId="{93D1E44F-A6FB-4B99-B361-6765B9D54D06}">
      <dgm:prSet/>
      <dgm:spPr/>
      <dgm:t>
        <a:bodyPr/>
        <a:lstStyle/>
        <a:p>
          <a:endParaRPr lang="fr-FR"/>
        </a:p>
      </dgm:t>
    </dgm:pt>
    <dgm:pt modelId="{75A8B747-D193-47B7-A1EB-82E13BF7D5E9}" type="sibTrans" cxnId="{93D1E44F-A6FB-4B99-B361-6765B9D54D06}">
      <dgm:prSet/>
      <dgm:spPr/>
      <dgm:t>
        <a:bodyPr/>
        <a:lstStyle/>
        <a:p>
          <a:endParaRPr lang="fr-FR"/>
        </a:p>
      </dgm:t>
    </dgm:pt>
    <dgm:pt modelId="{EBA3C470-6240-4D04-A1B8-553A851FE4DD}">
      <dgm:prSet phldrT="[Texte]"/>
      <dgm:spPr/>
      <dgm:t>
        <a:bodyPr/>
        <a:lstStyle/>
        <a:p>
          <a:r>
            <a:rPr lang="fr-CA" dirty="0"/>
            <a:t>Récupérer les résolutions des copropriétaires et préparer les résolutions avec les pièces à joindre à la convocation</a:t>
          </a:r>
          <a:endParaRPr lang="fr-FR" dirty="0"/>
        </a:p>
      </dgm:t>
    </dgm:pt>
    <dgm:pt modelId="{9905C40E-DD03-4E1C-80C4-5CC447B3B8D5}" type="parTrans" cxnId="{0A7F373C-C22E-4283-8DC7-200ABE258E36}">
      <dgm:prSet/>
      <dgm:spPr/>
      <dgm:t>
        <a:bodyPr/>
        <a:lstStyle/>
        <a:p>
          <a:endParaRPr lang="fr-FR"/>
        </a:p>
      </dgm:t>
    </dgm:pt>
    <dgm:pt modelId="{15ADA909-7B64-429D-BB77-24456879D15B}" type="sibTrans" cxnId="{0A7F373C-C22E-4283-8DC7-200ABE258E36}">
      <dgm:prSet/>
      <dgm:spPr/>
      <dgm:t>
        <a:bodyPr/>
        <a:lstStyle/>
        <a:p>
          <a:endParaRPr lang="fr-FR"/>
        </a:p>
      </dgm:t>
    </dgm:pt>
    <dgm:pt modelId="{78F3B9DC-1045-469D-8271-7B2793D66D9A}">
      <dgm:prSet phldrT="[Texte]"/>
      <dgm:spPr/>
      <dgm:t>
        <a:bodyPr/>
        <a:lstStyle/>
        <a:p>
          <a:r>
            <a:rPr lang="fr-CA" dirty="0"/>
            <a:t>Élaborer l’ordre du jour et vérifier le contenu de la convocation avant l’envoi définitif </a:t>
          </a:r>
          <a:endParaRPr lang="fr-FR" dirty="0"/>
        </a:p>
      </dgm:t>
    </dgm:pt>
    <dgm:pt modelId="{0107A82B-DFFB-4725-BA9A-F6CFB5053C17}" type="parTrans" cxnId="{A88A3ECC-63DF-45B1-9641-6250628ED7DD}">
      <dgm:prSet/>
      <dgm:spPr/>
      <dgm:t>
        <a:bodyPr/>
        <a:lstStyle/>
        <a:p>
          <a:endParaRPr lang="fr-FR"/>
        </a:p>
      </dgm:t>
    </dgm:pt>
    <dgm:pt modelId="{2DF718C3-1027-48DE-B911-96A95BE84A0B}" type="sibTrans" cxnId="{A88A3ECC-63DF-45B1-9641-6250628ED7DD}">
      <dgm:prSet/>
      <dgm:spPr/>
      <dgm:t>
        <a:bodyPr/>
        <a:lstStyle/>
        <a:p>
          <a:endParaRPr lang="fr-FR"/>
        </a:p>
      </dgm:t>
    </dgm:pt>
    <dgm:pt modelId="{FC53D33A-01AB-4B43-ACA3-4506E21278A9}">
      <dgm:prSet custT="1"/>
      <dgm:spPr/>
      <dgm:t>
        <a:bodyPr/>
        <a:lstStyle/>
        <a:p>
          <a:r>
            <a:rPr lang="fr-CA" sz="1800" b="1" dirty="0"/>
            <a:t>Prévenir les copropriétaires de la date de consultation des comptes (définie par l’AG), mobiliser les copropriétaires pour qu’ils assistent à l’AG et à défaut récupérer les pouvoirs, les formulaires de vote par correspondance et les donner au président de séance lors de l’AG</a:t>
          </a:r>
          <a:endParaRPr lang="fr-FR" sz="1800" b="1" dirty="0"/>
        </a:p>
      </dgm:t>
    </dgm:pt>
    <dgm:pt modelId="{21B35E0F-532E-459C-91AD-3DF6B9F7D558}" type="parTrans" cxnId="{E1872B38-F362-456B-B0EE-D5E56B4786B8}">
      <dgm:prSet/>
      <dgm:spPr/>
      <dgm:t>
        <a:bodyPr/>
        <a:lstStyle/>
        <a:p>
          <a:endParaRPr lang="fr-FR"/>
        </a:p>
      </dgm:t>
    </dgm:pt>
    <dgm:pt modelId="{3D0060A1-C7F1-4108-B3C1-835D5C73197A}" type="sibTrans" cxnId="{E1872B38-F362-456B-B0EE-D5E56B4786B8}">
      <dgm:prSet/>
      <dgm:spPr/>
      <dgm:t>
        <a:bodyPr/>
        <a:lstStyle/>
        <a:p>
          <a:endParaRPr lang="fr-FR"/>
        </a:p>
      </dgm:t>
    </dgm:pt>
    <dgm:pt modelId="{C26FEDDE-CE7B-4195-94EF-C760C63ACE9D}" type="pres">
      <dgm:prSet presAssocID="{35CB143E-906A-4C3C-B866-E55FD8B91BA3}" presName="Name0" presStyleCnt="0">
        <dgm:presLayoutVars>
          <dgm:dir/>
          <dgm:animLvl val="lvl"/>
          <dgm:resizeHandles val="exact"/>
        </dgm:presLayoutVars>
      </dgm:prSet>
      <dgm:spPr/>
      <dgm:t>
        <a:bodyPr/>
        <a:lstStyle/>
        <a:p>
          <a:endParaRPr lang="fr-FR"/>
        </a:p>
      </dgm:t>
    </dgm:pt>
    <dgm:pt modelId="{AE350681-2082-44D9-A299-8BBCD2CCB14C}" type="pres">
      <dgm:prSet presAssocID="{FC53D33A-01AB-4B43-ACA3-4506E21278A9}" presName="boxAndChildren" presStyleCnt="0"/>
      <dgm:spPr/>
    </dgm:pt>
    <dgm:pt modelId="{8A4BD68D-28EF-47E5-A53D-26B1D343EAFD}" type="pres">
      <dgm:prSet presAssocID="{FC53D33A-01AB-4B43-ACA3-4506E21278A9}" presName="parentTextBox" presStyleLbl="node1" presStyleIdx="0" presStyleCnt="4"/>
      <dgm:spPr/>
      <dgm:t>
        <a:bodyPr/>
        <a:lstStyle/>
        <a:p>
          <a:endParaRPr lang="fr-FR"/>
        </a:p>
      </dgm:t>
    </dgm:pt>
    <dgm:pt modelId="{A356F1DC-13BF-4AE9-B028-B07729C93704}" type="pres">
      <dgm:prSet presAssocID="{75A8B747-D193-47B7-A1EB-82E13BF7D5E9}" presName="sp" presStyleCnt="0"/>
      <dgm:spPr/>
    </dgm:pt>
    <dgm:pt modelId="{58C24A68-E9AD-457A-B3D0-78F8FFCFA921}" type="pres">
      <dgm:prSet presAssocID="{141A9E5A-EB0D-4B93-B7F9-F08B898E9653}" presName="arrowAndChildren" presStyleCnt="0"/>
      <dgm:spPr/>
    </dgm:pt>
    <dgm:pt modelId="{CC9F7185-3A88-4387-A665-00659C3E750F}" type="pres">
      <dgm:prSet presAssocID="{141A9E5A-EB0D-4B93-B7F9-F08B898E9653}" presName="parentTextArrow" presStyleLbl="node1" presStyleIdx="0" presStyleCnt="4"/>
      <dgm:spPr/>
      <dgm:t>
        <a:bodyPr/>
        <a:lstStyle/>
        <a:p>
          <a:endParaRPr lang="fr-FR"/>
        </a:p>
      </dgm:t>
    </dgm:pt>
    <dgm:pt modelId="{947BEE12-3352-4698-A051-EF1FDC2C83A8}" type="pres">
      <dgm:prSet presAssocID="{141A9E5A-EB0D-4B93-B7F9-F08B898E9653}" presName="arrow" presStyleLbl="node1" presStyleIdx="1" presStyleCnt="4"/>
      <dgm:spPr/>
      <dgm:t>
        <a:bodyPr/>
        <a:lstStyle/>
        <a:p>
          <a:endParaRPr lang="fr-FR"/>
        </a:p>
      </dgm:t>
    </dgm:pt>
    <dgm:pt modelId="{F40650C4-A5DB-41D5-AB0C-112557C835B5}" type="pres">
      <dgm:prSet presAssocID="{141A9E5A-EB0D-4B93-B7F9-F08B898E9653}" presName="descendantArrow" presStyleCnt="0"/>
      <dgm:spPr/>
    </dgm:pt>
    <dgm:pt modelId="{99CE4242-68E8-42DC-9924-56CD9D031DBC}" type="pres">
      <dgm:prSet presAssocID="{EBA3C470-6240-4D04-A1B8-553A851FE4DD}" presName="childTextArrow" presStyleLbl="fgAccFollowNode1" presStyleIdx="0" presStyleCnt="6">
        <dgm:presLayoutVars>
          <dgm:bulletEnabled val="1"/>
        </dgm:presLayoutVars>
      </dgm:prSet>
      <dgm:spPr/>
      <dgm:t>
        <a:bodyPr/>
        <a:lstStyle/>
        <a:p>
          <a:endParaRPr lang="fr-FR"/>
        </a:p>
      </dgm:t>
    </dgm:pt>
    <dgm:pt modelId="{25986AE1-70A6-4599-A60F-14B11A4E4870}" type="pres">
      <dgm:prSet presAssocID="{78F3B9DC-1045-469D-8271-7B2793D66D9A}" presName="childTextArrow" presStyleLbl="fgAccFollowNode1" presStyleIdx="1" presStyleCnt="6">
        <dgm:presLayoutVars>
          <dgm:bulletEnabled val="1"/>
        </dgm:presLayoutVars>
      </dgm:prSet>
      <dgm:spPr/>
      <dgm:t>
        <a:bodyPr/>
        <a:lstStyle/>
        <a:p>
          <a:endParaRPr lang="fr-FR"/>
        </a:p>
      </dgm:t>
    </dgm:pt>
    <dgm:pt modelId="{3B36C26F-0EF1-447D-BCC7-663434F09AF4}" type="pres">
      <dgm:prSet presAssocID="{322A658E-CB8F-41A5-B89F-77DDE8484CB9}" presName="sp" presStyleCnt="0"/>
      <dgm:spPr/>
    </dgm:pt>
    <dgm:pt modelId="{13CCF164-4941-422E-8BAF-28DEE8BB577E}" type="pres">
      <dgm:prSet presAssocID="{A3591784-882C-42B8-9DDC-43219233A0CB}" presName="arrowAndChildren" presStyleCnt="0"/>
      <dgm:spPr/>
    </dgm:pt>
    <dgm:pt modelId="{230FF65F-A866-4F07-B213-172758A1EE2E}" type="pres">
      <dgm:prSet presAssocID="{A3591784-882C-42B8-9DDC-43219233A0CB}" presName="parentTextArrow" presStyleLbl="node1" presStyleIdx="1" presStyleCnt="4"/>
      <dgm:spPr/>
      <dgm:t>
        <a:bodyPr/>
        <a:lstStyle/>
        <a:p>
          <a:endParaRPr lang="fr-FR"/>
        </a:p>
      </dgm:t>
    </dgm:pt>
    <dgm:pt modelId="{7F466768-5B95-4C48-865A-CDCB429DB27E}" type="pres">
      <dgm:prSet presAssocID="{A3591784-882C-42B8-9DDC-43219233A0CB}" presName="arrow" presStyleLbl="node1" presStyleIdx="2" presStyleCnt="4"/>
      <dgm:spPr/>
      <dgm:t>
        <a:bodyPr/>
        <a:lstStyle/>
        <a:p>
          <a:endParaRPr lang="fr-FR"/>
        </a:p>
      </dgm:t>
    </dgm:pt>
    <dgm:pt modelId="{C63818D1-C4ED-4849-83FC-407D8FEAF6C3}" type="pres">
      <dgm:prSet presAssocID="{A3591784-882C-42B8-9DDC-43219233A0CB}" presName="descendantArrow" presStyleCnt="0"/>
      <dgm:spPr/>
    </dgm:pt>
    <dgm:pt modelId="{C4697037-CAD0-4396-AEE4-A953A2FE08D7}" type="pres">
      <dgm:prSet presAssocID="{6DE11216-038E-49EE-8D8F-4741B025193C}" presName="childTextArrow" presStyleLbl="fgAccFollowNode1" presStyleIdx="2" presStyleCnt="6">
        <dgm:presLayoutVars>
          <dgm:bulletEnabled val="1"/>
        </dgm:presLayoutVars>
      </dgm:prSet>
      <dgm:spPr/>
      <dgm:t>
        <a:bodyPr/>
        <a:lstStyle/>
        <a:p>
          <a:endParaRPr lang="fr-FR"/>
        </a:p>
      </dgm:t>
    </dgm:pt>
    <dgm:pt modelId="{2C4A0B69-4951-404E-9D02-86E75388C0BF}" type="pres">
      <dgm:prSet presAssocID="{80AFC5F1-27CB-43F8-8CE2-45A35026F06D}" presName="childTextArrow" presStyleLbl="fgAccFollowNode1" presStyleIdx="3" presStyleCnt="6">
        <dgm:presLayoutVars>
          <dgm:bulletEnabled val="1"/>
        </dgm:presLayoutVars>
      </dgm:prSet>
      <dgm:spPr/>
      <dgm:t>
        <a:bodyPr/>
        <a:lstStyle/>
        <a:p>
          <a:endParaRPr lang="fr-FR"/>
        </a:p>
      </dgm:t>
    </dgm:pt>
    <dgm:pt modelId="{1768015C-98AD-431B-A3C1-1002256E7960}" type="pres">
      <dgm:prSet presAssocID="{BEE079AD-A7E4-47DC-8EC7-EE17595956CA}" presName="sp" presStyleCnt="0"/>
      <dgm:spPr/>
    </dgm:pt>
    <dgm:pt modelId="{E1FB81ED-7C0A-4601-99AA-348552828AA0}" type="pres">
      <dgm:prSet presAssocID="{3B337CEF-B6EA-46DD-BA01-095C42FBDB42}" presName="arrowAndChildren" presStyleCnt="0"/>
      <dgm:spPr/>
    </dgm:pt>
    <dgm:pt modelId="{FFD2DE8F-F760-46B7-89B1-9766E7ECFC63}" type="pres">
      <dgm:prSet presAssocID="{3B337CEF-B6EA-46DD-BA01-095C42FBDB42}" presName="parentTextArrow" presStyleLbl="node1" presStyleIdx="2" presStyleCnt="4"/>
      <dgm:spPr/>
      <dgm:t>
        <a:bodyPr/>
        <a:lstStyle/>
        <a:p>
          <a:endParaRPr lang="fr-FR"/>
        </a:p>
      </dgm:t>
    </dgm:pt>
    <dgm:pt modelId="{9494FC0E-A455-4190-B42B-FA29500FC8AA}" type="pres">
      <dgm:prSet presAssocID="{3B337CEF-B6EA-46DD-BA01-095C42FBDB42}" presName="arrow" presStyleLbl="node1" presStyleIdx="3" presStyleCnt="4" custLinFactNeighborY="-657"/>
      <dgm:spPr/>
      <dgm:t>
        <a:bodyPr/>
        <a:lstStyle/>
        <a:p>
          <a:endParaRPr lang="fr-FR"/>
        </a:p>
      </dgm:t>
    </dgm:pt>
    <dgm:pt modelId="{B6CACA25-DB48-48D2-B480-91A116086DC9}" type="pres">
      <dgm:prSet presAssocID="{3B337CEF-B6EA-46DD-BA01-095C42FBDB42}" presName="descendantArrow" presStyleCnt="0"/>
      <dgm:spPr/>
    </dgm:pt>
    <dgm:pt modelId="{BE078B2C-612B-42BE-9FAD-557C7EB5E7C9}" type="pres">
      <dgm:prSet presAssocID="{935DB5C9-126E-4047-A86D-8F199A33987D}" presName="childTextArrow" presStyleLbl="fgAccFollowNode1" presStyleIdx="4" presStyleCnt="6">
        <dgm:presLayoutVars>
          <dgm:bulletEnabled val="1"/>
        </dgm:presLayoutVars>
      </dgm:prSet>
      <dgm:spPr/>
      <dgm:t>
        <a:bodyPr/>
        <a:lstStyle/>
        <a:p>
          <a:endParaRPr lang="fr-FR"/>
        </a:p>
      </dgm:t>
    </dgm:pt>
    <dgm:pt modelId="{56AF8DF2-8E8D-4F4D-B4FC-0DF5A69F2805}" type="pres">
      <dgm:prSet presAssocID="{3778A749-7F3C-43B7-A064-8DC4D5A1B124}" presName="childTextArrow" presStyleLbl="fgAccFollowNode1" presStyleIdx="5" presStyleCnt="6">
        <dgm:presLayoutVars>
          <dgm:bulletEnabled val="1"/>
        </dgm:presLayoutVars>
      </dgm:prSet>
      <dgm:spPr/>
      <dgm:t>
        <a:bodyPr/>
        <a:lstStyle/>
        <a:p>
          <a:endParaRPr lang="fr-FR"/>
        </a:p>
      </dgm:t>
    </dgm:pt>
  </dgm:ptLst>
  <dgm:cxnLst>
    <dgm:cxn modelId="{46050DC5-4EE3-460D-8BFF-23127C91ED0C}" srcId="{A3591784-882C-42B8-9DDC-43219233A0CB}" destId="{6DE11216-038E-49EE-8D8F-4741B025193C}" srcOrd="0" destOrd="0" parTransId="{87982999-13D0-40AD-ABF3-22A860E22F0B}" sibTransId="{65812E39-8DAD-4114-9F4B-48993093BADB}"/>
    <dgm:cxn modelId="{93D1E44F-A6FB-4B99-B361-6765B9D54D06}" srcId="{35CB143E-906A-4C3C-B866-E55FD8B91BA3}" destId="{141A9E5A-EB0D-4B93-B7F9-F08B898E9653}" srcOrd="2" destOrd="0" parTransId="{FFBDEB79-28F4-469F-8071-59A65D385B4D}" sibTransId="{75A8B747-D193-47B7-A1EB-82E13BF7D5E9}"/>
    <dgm:cxn modelId="{BFD2864C-0250-4E0A-9039-E14AED159FB8}" type="presOf" srcId="{3778A749-7F3C-43B7-A064-8DC4D5A1B124}" destId="{56AF8DF2-8E8D-4F4D-B4FC-0DF5A69F2805}" srcOrd="0" destOrd="0" presId="urn:microsoft.com/office/officeart/2005/8/layout/process4"/>
    <dgm:cxn modelId="{A10956E1-7AED-4AB8-A816-CD11B88AC806}" type="presOf" srcId="{141A9E5A-EB0D-4B93-B7F9-F08B898E9653}" destId="{CC9F7185-3A88-4387-A665-00659C3E750F}" srcOrd="0" destOrd="0" presId="urn:microsoft.com/office/officeart/2005/8/layout/process4"/>
    <dgm:cxn modelId="{661F2B69-8CAA-4BEB-BBA6-FD5FA55D7065}" type="presOf" srcId="{3B337CEF-B6EA-46DD-BA01-095C42FBDB42}" destId="{9494FC0E-A455-4190-B42B-FA29500FC8AA}" srcOrd="1" destOrd="0" presId="urn:microsoft.com/office/officeart/2005/8/layout/process4"/>
    <dgm:cxn modelId="{3755944B-5475-4CB4-8C8A-1823A5FB948A}" srcId="{A3591784-882C-42B8-9DDC-43219233A0CB}" destId="{80AFC5F1-27CB-43F8-8CE2-45A35026F06D}" srcOrd="1" destOrd="0" parTransId="{42A56C66-C969-42EB-BCBD-88D17C4EA9A1}" sibTransId="{F14F84F3-1FA5-401D-B725-55656070CDCE}"/>
    <dgm:cxn modelId="{DCCEAC74-313B-4E06-B328-DF91C17CA545}" type="presOf" srcId="{78F3B9DC-1045-469D-8271-7B2793D66D9A}" destId="{25986AE1-70A6-4599-A60F-14B11A4E4870}" srcOrd="0" destOrd="0" presId="urn:microsoft.com/office/officeart/2005/8/layout/process4"/>
    <dgm:cxn modelId="{2FE8712B-21B0-42C0-A83B-333BF9558A05}" type="presOf" srcId="{A3591784-882C-42B8-9DDC-43219233A0CB}" destId="{230FF65F-A866-4F07-B213-172758A1EE2E}" srcOrd="0" destOrd="0" presId="urn:microsoft.com/office/officeart/2005/8/layout/process4"/>
    <dgm:cxn modelId="{BB5FDC14-1B92-4326-8F77-4CCBEC39B915}" type="presOf" srcId="{6DE11216-038E-49EE-8D8F-4741B025193C}" destId="{C4697037-CAD0-4396-AEE4-A953A2FE08D7}" srcOrd="0" destOrd="0" presId="urn:microsoft.com/office/officeart/2005/8/layout/process4"/>
    <dgm:cxn modelId="{029D07C6-626F-4C23-88CA-ED95802B208D}" type="presOf" srcId="{EBA3C470-6240-4D04-A1B8-553A851FE4DD}" destId="{99CE4242-68E8-42DC-9924-56CD9D031DBC}" srcOrd="0" destOrd="0" presId="urn:microsoft.com/office/officeart/2005/8/layout/process4"/>
    <dgm:cxn modelId="{DAB8BBE3-B9C5-47A0-A8A7-D0B265599DEB}" type="presOf" srcId="{35CB143E-906A-4C3C-B866-E55FD8B91BA3}" destId="{C26FEDDE-CE7B-4195-94EF-C760C63ACE9D}" srcOrd="0" destOrd="0" presId="urn:microsoft.com/office/officeart/2005/8/layout/process4"/>
    <dgm:cxn modelId="{2C6E6A6C-5718-42D6-AAF3-391389E1703E}" srcId="{35CB143E-906A-4C3C-B866-E55FD8B91BA3}" destId="{3B337CEF-B6EA-46DD-BA01-095C42FBDB42}" srcOrd="0" destOrd="0" parTransId="{5CB709F1-9EC2-45C2-BF58-EEDCC93E7DA7}" sibTransId="{BEE079AD-A7E4-47DC-8EC7-EE17595956CA}"/>
    <dgm:cxn modelId="{E1872B38-F362-456B-B0EE-D5E56B4786B8}" srcId="{35CB143E-906A-4C3C-B866-E55FD8B91BA3}" destId="{FC53D33A-01AB-4B43-ACA3-4506E21278A9}" srcOrd="3" destOrd="0" parTransId="{21B35E0F-532E-459C-91AD-3DF6B9F7D558}" sibTransId="{3D0060A1-C7F1-4108-B3C1-835D5C73197A}"/>
    <dgm:cxn modelId="{97DFF365-D411-44B5-9C60-2E78ACEDA7B0}" type="presOf" srcId="{FC53D33A-01AB-4B43-ACA3-4506E21278A9}" destId="{8A4BD68D-28EF-47E5-A53D-26B1D343EAFD}" srcOrd="0" destOrd="0" presId="urn:microsoft.com/office/officeart/2005/8/layout/process4"/>
    <dgm:cxn modelId="{A88A3ECC-63DF-45B1-9641-6250628ED7DD}" srcId="{141A9E5A-EB0D-4B93-B7F9-F08B898E9653}" destId="{78F3B9DC-1045-469D-8271-7B2793D66D9A}" srcOrd="1" destOrd="0" parTransId="{0107A82B-DFFB-4725-BA9A-F6CFB5053C17}" sibTransId="{2DF718C3-1027-48DE-B911-96A95BE84A0B}"/>
    <dgm:cxn modelId="{067B17FB-3FB4-46D9-A9EC-45169B5D58B6}" type="presOf" srcId="{A3591784-882C-42B8-9DDC-43219233A0CB}" destId="{7F466768-5B95-4C48-865A-CDCB429DB27E}" srcOrd="1" destOrd="0" presId="urn:microsoft.com/office/officeart/2005/8/layout/process4"/>
    <dgm:cxn modelId="{53DFF39F-0941-4DD6-83EE-437322B4A0B8}" srcId="{35CB143E-906A-4C3C-B866-E55FD8B91BA3}" destId="{A3591784-882C-42B8-9DDC-43219233A0CB}" srcOrd="1" destOrd="0" parTransId="{63A8242E-D263-4950-B68E-529C412538FE}" sibTransId="{322A658E-CB8F-41A5-B89F-77DDE8484CB9}"/>
    <dgm:cxn modelId="{283DBCB4-C499-4A96-BE75-AD4FB4179204}" type="presOf" srcId="{3B337CEF-B6EA-46DD-BA01-095C42FBDB42}" destId="{FFD2DE8F-F760-46B7-89B1-9766E7ECFC63}" srcOrd="0" destOrd="0" presId="urn:microsoft.com/office/officeart/2005/8/layout/process4"/>
    <dgm:cxn modelId="{B204327F-56BD-4756-9DBA-E0CFD7B62473}" type="presOf" srcId="{935DB5C9-126E-4047-A86D-8F199A33987D}" destId="{BE078B2C-612B-42BE-9FAD-557C7EB5E7C9}" srcOrd="0" destOrd="0" presId="urn:microsoft.com/office/officeart/2005/8/layout/process4"/>
    <dgm:cxn modelId="{0A7F373C-C22E-4283-8DC7-200ABE258E36}" srcId="{141A9E5A-EB0D-4B93-B7F9-F08B898E9653}" destId="{EBA3C470-6240-4D04-A1B8-553A851FE4DD}" srcOrd="0" destOrd="0" parTransId="{9905C40E-DD03-4E1C-80C4-5CC447B3B8D5}" sibTransId="{15ADA909-7B64-429D-BB77-24456879D15B}"/>
    <dgm:cxn modelId="{70D58D43-0A3F-432B-B0DA-2DD1F9B9CA67}" type="presOf" srcId="{80AFC5F1-27CB-43F8-8CE2-45A35026F06D}" destId="{2C4A0B69-4951-404E-9D02-86E75388C0BF}" srcOrd="0" destOrd="0" presId="urn:microsoft.com/office/officeart/2005/8/layout/process4"/>
    <dgm:cxn modelId="{122D2E66-ABA0-4C63-8475-AAB0D89459CB}" srcId="{3B337CEF-B6EA-46DD-BA01-095C42FBDB42}" destId="{3778A749-7F3C-43B7-A064-8DC4D5A1B124}" srcOrd="1" destOrd="0" parTransId="{CFA2557D-FF19-41CC-BCC6-E413C07A7CC5}" sibTransId="{3FB596F3-F1B2-467C-B6DA-6837BE97717A}"/>
    <dgm:cxn modelId="{3B734A06-EE39-47A3-B16D-9680E407F4DA}" srcId="{3B337CEF-B6EA-46DD-BA01-095C42FBDB42}" destId="{935DB5C9-126E-4047-A86D-8F199A33987D}" srcOrd="0" destOrd="0" parTransId="{24B3BBAD-4C96-48EF-B73E-FCCD7C9FDA91}" sibTransId="{6EBCE16B-6AA9-4C9D-8209-D0035F8C89B0}"/>
    <dgm:cxn modelId="{C9CCA012-3292-400B-A360-41E9AF5EF590}" type="presOf" srcId="{141A9E5A-EB0D-4B93-B7F9-F08B898E9653}" destId="{947BEE12-3352-4698-A051-EF1FDC2C83A8}" srcOrd="1" destOrd="0" presId="urn:microsoft.com/office/officeart/2005/8/layout/process4"/>
    <dgm:cxn modelId="{7189C744-69B8-41FC-A9D2-E20DE7E9F644}" type="presParOf" srcId="{C26FEDDE-CE7B-4195-94EF-C760C63ACE9D}" destId="{AE350681-2082-44D9-A299-8BBCD2CCB14C}" srcOrd="0" destOrd="0" presId="urn:microsoft.com/office/officeart/2005/8/layout/process4"/>
    <dgm:cxn modelId="{F0614CDF-2FCF-4AD0-8E2C-0482513DBCFC}" type="presParOf" srcId="{AE350681-2082-44D9-A299-8BBCD2CCB14C}" destId="{8A4BD68D-28EF-47E5-A53D-26B1D343EAFD}" srcOrd="0" destOrd="0" presId="urn:microsoft.com/office/officeart/2005/8/layout/process4"/>
    <dgm:cxn modelId="{CE78474B-817C-43A3-9A16-407CE69F6F12}" type="presParOf" srcId="{C26FEDDE-CE7B-4195-94EF-C760C63ACE9D}" destId="{A356F1DC-13BF-4AE9-B028-B07729C93704}" srcOrd="1" destOrd="0" presId="urn:microsoft.com/office/officeart/2005/8/layout/process4"/>
    <dgm:cxn modelId="{9DD7DD4C-8FD5-4630-BC25-F5CC69EE26CA}" type="presParOf" srcId="{C26FEDDE-CE7B-4195-94EF-C760C63ACE9D}" destId="{58C24A68-E9AD-457A-B3D0-78F8FFCFA921}" srcOrd="2" destOrd="0" presId="urn:microsoft.com/office/officeart/2005/8/layout/process4"/>
    <dgm:cxn modelId="{BE837E33-FB2E-4439-8F7F-62EA16A42249}" type="presParOf" srcId="{58C24A68-E9AD-457A-B3D0-78F8FFCFA921}" destId="{CC9F7185-3A88-4387-A665-00659C3E750F}" srcOrd="0" destOrd="0" presId="urn:microsoft.com/office/officeart/2005/8/layout/process4"/>
    <dgm:cxn modelId="{13F6DBA3-FE0E-406F-BB6E-7FBFA97F42ED}" type="presParOf" srcId="{58C24A68-E9AD-457A-B3D0-78F8FFCFA921}" destId="{947BEE12-3352-4698-A051-EF1FDC2C83A8}" srcOrd="1" destOrd="0" presId="urn:microsoft.com/office/officeart/2005/8/layout/process4"/>
    <dgm:cxn modelId="{E9AB6BB5-6FE8-4408-A24C-3048E6985386}" type="presParOf" srcId="{58C24A68-E9AD-457A-B3D0-78F8FFCFA921}" destId="{F40650C4-A5DB-41D5-AB0C-112557C835B5}" srcOrd="2" destOrd="0" presId="urn:microsoft.com/office/officeart/2005/8/layout/process4"/>
    <dgm:cxn modelId="{FA92585B-29CC-4576-9A74-5A375F8C2F59}" type="presParOf" srcId="{F40650C4-A5DB-41D5-AB0C-112557C835B5}" destId="{99CE4242-68E8-42DC-9924-56CD9D031DBC}" srcOrd="0" destOrd="0" presId="urn:microsoft.com/office/officeart/2005/8/layout/process4"/>
    <dgm:cxn modelId="{04C0BDBD-B197-4DF9-AFF1-7BC5F58F2F3A}" type="presParOf" srcId="{F40650C4-A5DB-41D5-AB0C-112557C835B5}" destId="{25986AE1-70A6-4599-A60F-14B11A4E4870}" srcOrd="1" destOrd="0" presId="urn:microsoft.com/office/officeart/2005/8/layout/process4"/>
    <dgm:cxn modelId="{2788BAB5-E8A3-429B-9F56-622EE69A18B0}" type="presParOf" srcId="{C26FEDDE-CE7B-4195-94EF-C760C63ACE9D}" destId="{3B36C26F-0EF1-447D-BCC7-663434F09AF4}" srcOrd="3" destOrd="0" presId="urn:microsoft.com/office/officeart/2005/8/layout/process4"/>
    <dgm:cxn modelId="{6DD43D1B-7D6E-42F3-819B-6D109B17EC2C}" type="presParOf" srcId="{C26FEDDE-CE7B-4195-94EF-C760C63ACE9D}" destId="{13CCF164-4941-422E-8BAF-28DEE8BB577E}" srcOrd="4" destOrd="0" presId="urn:microsoft.com/office/officeart/2005/8/layout/process4"/>
    <dgm:cxn modelId="{F8E3C598-38B6-44F1-BF56-3FA348C86F54}" type="presParOf" srcId="{13CCF164-4941-422E-8BAF-28DEE8BB577E}" destId="{230FF65F-A866-4F07-B213-172758A1EE2E}" srcOrd="0" destOrd="0" presId="urn:microsoft.com/office/officeart/2005/8/layout/process4"/>
    <dgm:cxn modelId="{208571CF-62B9-4EE6-8271-BB2C8B045775}" type="presParOf" srcId="{13CCF164-4941-422E-8BAF-28DEE8BB577E}" destId="{7F466768-5B95-4C48-865A-CDCB429DB27E}" srcOrd="1" destOrd="0" presId="urn:microsoft.com/office/officeart/2005/8/layout/process4"/>
    <dgm:cxn modelId="{8D1888CB-4EA1-4A34-A8FC-6C7BCFD6979F}" type="presParOf" srcId="{13CCF164-4941-422E-8BAF-28DEE8BB577E}" destId="{C63818D1-C4ED-4849-83FC-407D8FEAF6C3}" srcOrd="2" destOrd="0" presId="urn:microsoft.com/office/officeart/2005/8/layout/process4"/>
    <dgm:cxn modelId="{2428098F-2F52-411B-A3A3-9888C506167E}" type="presParOf" srcId="{C63818D1-C4ED-4849-83FC-407D8FEAF6C3}" destId="{C4697037-CAD0-4396-AEE4-A953A2FE08D7}" srcOrd="0" destOrd="0" presId="urn:microsoft.com/office/officeart/2005/8/layout/process4"/>
    <dgm:cxn modelId="{2E125B08-751C-4CDE-8B43-D119C12E698E}" type="presParOf" srcId="{C63818D1-C4ED-4849-83FC-407D8FEAF6C3}" destId="{2C4A0B69-4951-404E-9D02-86E75388C0BF}" srcOrd="1" destOrd="0" presId="urn:microsoft.com/office/officeart/2005/8/layout/process4"/>
    <dgm:cxn modelId="{52B319B5-4ED4-47AF-AE89-226165F56E30}" type="presParOf" srcId="{C26FEDDE-CE7B-4195-94EF-C760C63ACE9D}" destId="{1768015C-98AD-431B-A3C1-1002256E7960}" srcOrd="5" destOrd="0" presId="urn:microsoft.com/office/officeart/2005/8/layout/process4"/>
    <dgm:cxn modelId="{D06CCB3A-ABF4-4542-8E89-061432570CA4}" type="presParOf" srcId="{C26FEDDE-CE7B-4195-94EF-C760C63ACE9D}" destId="{E1FB81ED-7C0A-4601-99AA-348552828AA0}" srcOrd="6" destOrd="0" presId="urn:microsoft.com/office/officeart/2005/8/layout/process4"/>
    <dgm:cxn modelId="{CF0FCF45-0896-4FB4-9F62-B718A5E4F65A}" type="presParOf" srcId="{E1FB81ED-7C0A-4601-99AA-348552828AA0}" destId="{FFD2DE8F-F760-46B7-89B1-9766E7ECFC63}" srcOrd="0" destOrd="0" presId="urn:microsoft.com/office/officeart/2005/8/layout/process4"/>
    <dgm:cxn modelId="{18E49839-48D6-4563-A926-DBC805463F85}" type="presParOf" srcId="{E1FB81ED-7C0A-4601-99AA-348552828AA0}" destId="{9494FC0E-A455-4190-B42B-FA29500FC8AA}" srcOrd="1" destOrd="0" presId="urn:microsoft.com/office/officeart/2005/8/layout/process4"/>
    <dgm:cxn modelId="{EC533C7A-C571-4521-934B-DA161F5E72A2}" type="presParOf" srcId="{E1FB81ED-7C0A-4601-99AA-348552828AA0}" destId="{B6CACA25-DB48-48D2-B480-91A116086DC9}" srcOrd="2" destOrd="0" presId="urn:microsoft.com/office/officeart/2005/8/layout/process4"/>
    <dgm:cxn modelId="{20AA427A-F458-4AA7-B10F-CA83C1F4398E}" type="presParOf" srcId="{B6CACA25-DB48-48D2-B480-91A116086DC9}" destId="{BE078B2C-612B-42BE-9FAD-557C7EB5E7C9}" srcOrd="0" destOrd="0" presId="urn:microsoft.com/office/officeart/2005/8/layout/process4"/>
    <dgm:cxn modelId="{85750A95-7782-4435-8786-90C33611A708}" type="presParOf" srcId="{B6CACA25-DB48-48D2-B480-91A116086DC9}" destId="{56AF8DF2-8E8D-4F4D-B4FC-0DF5A69F2805}"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D68D-28EF-47E5-A53D-26B1D343EAFD}">
      <dsp:nvSpPr>
        <dsp:cNvPr id="0" name=""/>
        <dsp:cNvSpPr/>
      </dsp:nvSpPr>
      <dsp:spPr>
        <a:xfrm>
          <a:off x="0" y="4444481"/>
          <a:ext cx="8128000" cy="9723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CA" sz="1800" b="1" kern="1200" dirty="0"/>
            <a:t>Prévenir les copropriétaires de la date de consultation des comptes (définie par l’AG), mobiliser les copropriétaires pour qu’ils assistent à l’AG et à défaut récupérer les pouvoirs, les formulaires de vote par correspondance et les donner au président de séance lors de l’AG</a:t>
          </a:r>
          <a:endParaRPr lang="fr-FR" sz="1800" b="1" kern="1200" dirty="0"/>
        </a:p>
      </dsp:txBody>
      <dsp:txXfrm>
        <a:off x="0" y="4444481"/>
        <a:ext cx="8128000" cy="972343"/>
      </dsp:txXfrm>
    </dsp:sp>
    <dsp:sp modelId="{947BEE12-3352-4698-A051-EF1FDC2C83A8}">
      <dsp:nvSpPr>
        <dsp:cNvPr id="0" name=""/>
        <dsp:cNvSpPr/>
      </dsp:nvSpPr>
      <dsp:spPr>
        <a:xfrm rot="10800000">
          <a:off x="0" y="2963601"/>
          <a:ext cx="8128000" cy="1495464"/>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b="1" kern="1200" dirty="0"/>
            <a:t>Élaboration de l’ordre du jour (1mois et demi avant l’AG)</a:t>
          </a:r>
          <a:endParaRPr lang="fr-FR" sz="2000" b="1" kern="1200" dirty="0"/>
        </a:p>
      </dsp:txBody>
      <dsp:txXfrm rot="-10800000">
        <a:off x="0" y="2963601"/>
        <a:ext cx="8128000" cy="524908"/>
      </dsp:txXfrm>
    </dsp:sp>
    <dsp:sp modelId="{99CE4242-68E8-42DC-9924-56CD9D031DBC}">
      <dsp:nvSpPr>
        <dsp:cNvPr id="0" name=""/>
        <dsp:cNvSpPr/>
      </dsp:nvSpPr>
      <dsp:spPr>
        <a:xfrm>
          <a:off x="0" y="3488509"/>
          <a:ext cx="4064000" cy="4471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Récupérer les résolutions des copropriétaires et préparer les résolutions avec les pièces à joindre à la convocation</a:t>
          </a:r>
          <a:endParaRPr lang="fr-FR" sz="1200" kern="1200" dirty="0"/>
        </a:p>
      </dsp:txBody>
      <dsp:txXfrm>
        <a:off x="0" y="3488509"/>
        <a:ext cx="4064000" cy="447143"/>
      </dsp:txXfrm>
    </dsp:sp>
    <dsp:sp modelId="{25986AE1-70A6-4599-A60F-14B11A4E4870}">
      <dsp:nvSpPr>
        <dsp:cNvPr id="0" name=""/>
        <dsp:cNvSpPr/>
      </dsp:nvSpPr>
      <dsp:spPr>
        <a:xfrm>
          <a:off x="4064000" y="3488509"/>
          <a:ext cx="4064000" cy="44714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Élaborer l’ordre du jour et vérifier le contenu de la convocation avant l’envoi définitif </a:t>
          </a:r>
          <a:endParaRPr lang="fr-FR" sz="1200" kern="1200" dirty="0"/>
        </a:p>
      </dsp:txBody>
      <dsp:txXfrm>
        <a:off x="4064000" y="3488509"/>
        <a:ext cx="4064000" cy="447143"/>
      </dsp:txXfrm>
    </dsp:sp>
    <dsp:sp modelId="{7F466768-5B95-4C48-865A-CDCB429DB27E}">
      <dsp:nvSpPr>
        <dsp:cNvPr id="0" name=""/>
        <dsp:cNvSpPr/>
      </dsp:nvSpPr>
      <dsp:spPr>
        <a:xfrm rot="10800000">
          <a:off x="0" y="1482721"/>
          <a:ext cx="8128000" cy="1495464"/>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b="1" kern="1200" dirty="0"/>
            <a:t>Contrôle des comptes annuel (2 à 3 mois avant l’AG)</a:t>
          </a:r>
          <a:endParaRPr lang="fr-FR" sz="2000" b="1" kern="1200" dirty="0"/>
        </a:p>
      </dsp:txBody>
      <dsp:txXfrm rot="-10800000">
        <a:off x="0" y="1482721"/>
        <a:ext cx="8128000" cy="524908"/>
      </dsp:txXfrm>
    </dsp:sp>
    <dsp:sp modelId="{C4697037-CAD0-4396-AEE4-A953A2FE08D7}">
      <dsp:nvSpPr>
        <dsp:cNvPr id="0" name=""/>
        <dsp:cNvSpPr/>
      </dsp:nvSpPr>
      <dsp:spPr>
        <a:xfrm>
          <a:off x="0" y="2007629"/>
          <a:ext cx="4064000" cy="4471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Finalisation du contrôle des comptes et élaboration du budget pour approbation en AG </a:t>
          </a:r>
          <a:endParaRPr lang="fr-FR" sz="1200" kern="1200" dirty="0"/>
        </a:p>
      </dsp:txBody>
      <dsp:txXfrm>
        <a:off x="0" y="2007629"/>
        <a:ext cx="4064000" cy="447143"/>
      </dsp:txXfrm>
    </dsp:sp>
    <dsp:sp modelId="{2C4A0B69-4951-404E-9D02-86E75388C0BF}">
      <dsp:nvSpPr>
        <dsp:cNvPr id="0" name=""/>
        <dsp:cNvSpPr/>
      </dsp:nvSpPr>
      <dsp:spPr>
        <a:xfrm>
          <a:off x="4064000" y="2007629"/>
          <a:ext cx="4064000" cy="4471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Finir et arrêter les devis, marchés, contrats à mettre à l’ordre du jour pour l’AG</a:t>
          </a:r>
          <a:endParaRPr lang="fr-FR" sz="1200" kern="1200" dirty="0"/>
        </a:p>
      </dsp:txBody>
      <dsp:txXfrm>
        <a:off x="4064000" y="2007629"/>
        <a:ext cx="4064000" cy="447143"/>
      </dsp:txXfrm>
    </dsp:sp>
    <dsp:sp modelId="{9494FC0E-A455-4190-B42B-FA29500FC8AA}">
      <dsp:nvSpPr>
        <dsp:cNvPr id="0" name=""/>
        <dsp:cNvSpPr/>
      </dsp:nvSpPr>
      <dsp:spPr>
        <a:xfrm rot="10800000">
          <a:off x="0" y="0"/>
          <a:ext cx="8128000" cy="1495464"/>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b="1" kern="1200" dirty="0"/>
            <a:t>Contrôle des comptes intermédiaire (1 fois par trimestre)</a:t>
          </a:r>
          <a:endParaRPr lang="fr-FR" sz="2000" b="1" kern="1200" dirty="0"/>
        </a:p>
      </dsp:txBody>
      <dsp:txXfrm rot="-10800000">
        <a:off x="0" y="0"/>
        <a:ext cx="8128000" cy="524908"/>
      </dsp:txXfrm>
    </dsp:sp>
    <dsp:sp modelId="{BE078B2C-612B-42BE-9FAD-557C7EB5E7C9}">
      <dsp:nvSpPr>
        <dsp:cNvPr id="0" name=""/>
        <dsp:cNvSpPr/>
      </dsp:nvSpPr>
      <dsp:spPr>
        <a:xfrm>
          <a:off x="0" y="526750"/>
          <a:ext cx="4064000" cy="44714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Suivi des dépenses et de la gestion courantes, contrats, entretiens, nouveau contrat du syndic </a:t>
          </a:r>
          <a:r>
            <a:rPr lang="fr-CA" sz="1200" kern="1200" dirty="0" err="1"/>
            <a:t>etc</a:t>
          </a:r>
          <a:r>
            <a:rPr lang="fr-CA" sz="1200" kern="1200" dirty="0"/>
            <a:t> (Art 14-1)</a:t>
          </a:r>
          <a:endParaRPr lang="fr-FR" sz="1200" kern="1200" dirty="0"/>
        </a:p>
      </dsp:txBody>
      <dsp:txXfrm>
        <a:off x="0" y="526750"/>
        <a:ext cx="4064000" cy="447143"/>
      </dsp:txXfrm>
    </dsp:sp>
    <dsp:sp modelId="{56AF8DF2-8E8D-4F4D-B4FC-0DF5A69F2805}">
      <dsp:nvSpPr>
        <dsp:cNvPr id="0" name=""/>
        <dsp:cNvSpPr/>
      </dsp:nvSpPr>
      <dsp:spPr>
        <a:xfrm>
          <a:off x="4064000" y="526750"/>
          <a:ext cx="4064000" cy="4471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fr-CA" sz="1200" kern="1200" dirty="0"/>
            <a:t>Travaux article 14-1-2, recherche des devis, élaboration d’un cahier des charges pour les appels d’offres et négociation</a:t>
          </a:r>
          <a:endParaRPr lang="fr-FR" sz="1200" kern="1200" dirty="0"/>
        </a:p>
      </dsp:txBody>
      <dsp:txXfrm>
        <a:off x="4064000" y="526750"/>
        <a:ext cx="4064000" cy="4471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5541" tIns="47771" rIns="95541" bIns="47771" rtlCol="0"/>
          <a:lstStyle>
            <a:lvl1pPr algn="l">
              <a:defRPr sz="1200"/>
            </a:lvl1pPr>
          </a:lstStyle>
          <a:p>
            <a:r>
              <a:rPr lang="fr-FR"/>
              <a:t>Mission redressemnt_Orcod Lochères 2022-2025</a:t>
            </a:r>
          </a:p>
        </p:txBody>
      </p:sp>
      <p:sp>
        <p:nvSpPr>
          <p:cNvPr id="3" name="Espace réservé de la date 2"/>
          <p:cNvSpPr>
            <a:spLocks noGrp="1"/>
          </p:cNvSpPr>
          <p:nvPr>
            <p:ph type="dt" sz="quarter" idx="1"/>
          </p:nvPr>
        </p:nvSpPr>
        <p:spPr>
          <a:xfrm>
            <a:off x="3850444" y="0"/>
            <a:ext cx="2945659" cy="498056"/>
          </a:xfrm>
          <a:prstGeom prst="rect">
            <a:avLst/>
          </a:prstGeom>
        </p:spPr>
        <p:txBody>
          <a:bodyPr vert="horz" lIns="95541" tIns="47771" rIns="95541" bIns="47771" rtlCol="0"/>
          <a:lstStyle>
            <a:lvl1pPr algn="r">
              <a:defRPr sz="1200"/>
            </a:lvl1pPr>
          </a:lstStyle>
          <a:p>
            <a:fld id="{1EA08AAD-545D-4AAF-9288-953CD5DA8D31}" type="datetime1">
              <a:rPr lang="fr-FR" smtClean="0"/>
              <a:t>14/03/2024</a:t>
            </a:fld>
            <a:endParaRPr lang="fr-FR"/>
          </a:p>
        </p:txBody>
      </p:sp>
      <p:sp>
        <p:nvSpPr>
          <p:cNvPr id="4" name="Espace réservé du pied de page 3"/>
          <p:cNvSpPr>
            <a:spLocks noGrp="1"/>
          </p:cNvSpPr>
          <p:nvPr>
            <p:ph type="ftr" sz="quarter" idx="2"/>
          </p:nvPr>
        </p:nvSpPr>
        <p:spPr>
          <a:xfrm>
            <a:off x="1" y="9428586"/>
            <a:ext cx="2945659" cy="498055"/>
          </a:xfrm>
          <a:prstGeom prst="rect">
            <a:avLst/>
          </a:prstGeom>
        </p:spPr>
        <p:txBody>
          <a:bodyPr vert="horz" lIns="95541" tIns="47771" rIns="95541" bIns="47771" rtlCol="0" anchor="b"/>
          <a:lstStyle>
            <a:lvl1pPr algn="l">
              <a:defRPr sz="1200"/>
            </a:lvl1pPr>
          </a:lstStyle>
          <a:p>
            <a:r>
              <a:rPr lang="fr-FR" dirty="0"/>
              <a:t>Formation n°1_le fonctionnement des 3 organes de gestion</a:t>
            </a:r>
          </a:p>
        </p:txBody>
      </p:sp>
      <p:sp>
        <p:nvSpPr>
          <p:cNvPr id="5" name="Espace réservé du numéro de diapositive 4"/>
          <p:cNvSpPr>
            <a:spLocks noGrp="1"/>
          </p:cNvSpPr>
          <p:nvPr>
            <p:ph type="sldNum" sz="quarter" idx="3"/>
          </p:nvPr>
        </p:nvSpPr>
        <p:spPr>
          <a:xfrm>
            <a:off x="3850444" y="9428586"/>
            <a:ext cx="2945659" cy="498055"/>
          </a:xfrm>
          <a:prstGeom prst="rect">
            <a:avLst/>
          </a:prstGeom>
        </p:spPr>
        <p:txBody>
          <a:bodyPr vert="horz" lIns="95541" tIns="47771" rIns="95541" bIns="47771" rtlCol="0" anchor="b"/>
          <a:lstStyle>
            <a:lvl1pPr algn="r">
              <a:defRPr sz="1200"/>
            </a:lvl1pPr>
          </a:lstStyle>
          <a:p>
            <a:fld id="{87149FBE-D32E-43E7-B10A-1B4984E34901}" type="slidenum">
              <a:rPr lang="fr-FR" smtClean="0"/>
              <a:t>‹N°›</a:t>
            </a:fld>
            <a:endParaRPr lang="fr-FR"/>
          </a:p>
        </p:txBody>
      </p:sp>
    </p:spTree>
    <p:extLst>
      <p:ext uri="{BB962C8B-B14F-4D97-AF65-F5344CB8AC3E}">
        <p14:creationId xmlns:p14="http://schemas.microsoft.com/office/powerpoint/2010/main" val="201907178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5541" tIns="47771" rIns="95541" bIns="47771" rtlCol="0"/>
          <a:lstStyle>
            <a:lvl1pPr algn="l">
              <a:defRPr sz="1200"/>
            </a:lvl1pPr>
          </a:lstStyle>
          <a:p>
            <a:r>
              <a:rPr lang="fr-FR"/>
              <a:t>Mission redressemnt_Orcod Lochères 2022-2025</a:t>
            </a:r>
          </a:p>
        </p:txBody>
      </p:sp>
      <p:sp>
        <p:nvSpPr>
          <p:cNvPr id="3" name="Espace réservé de la date 2"/>
          <p:cNvSpPr>
            <a:spLocks noGrp="1"/>
          </p:cNvSpPr>
          <p:nvPr>
            <p:ph type="dt" idx="1"/>
          </p:nvPr>
        </p:nvSpPr>
        <p:spPr>
          <a:xfrm>
            <a:off x="3850444" y="0"/>
            <a:ext cx="2945659" cy="498056"/>
          </a:xfrm>
          <a:prstGeom prst="rect">
            <a:avLst/>
          </a:prstGeom>
        </p:spPr>
        <p:txBody>
          <a:bodyPr vert="horz" lIns="95541" tIns="47771" rIns="95541" bIns="47771" rtlCol="0"/>
          <a:lstStyle>
            <a:lvl1pPr algn="r">
              <a:defRPr sz="1200"/>
            </a:lvl1pPr>
          </a:lstStyle>
          <a:p>
            <a:fld id="{C35BB913-4718-4A8C-BFDB-4F47F317EFB5}" type="datetime1">
              <a:rPr lang="fr-FR" smtClean="0"/>
              <a:t>14/03/2024</a:t>
            </a:fld>
            <a:endParaRPr lang="fr-FR"/>
          </a:p>
        </p:txBody>
      </p:sp>
      <p:sp>
        <p:nvSpPr>
          <p:cNvPr id="4" name="Espace réservé de l'image des diapositives 3"/>
          <p:cNvSpPr>
            <a:spLocks noGrp="1" noRot="1" noChangeAspect="1"/>
          </p:cNvSpPr>
          <p:nvPr>
            <p:ph type="sldImg" idx="2"/>
          </p:nvPr>
        </p:nvSpPr>
        <p:spPr>
          <a:xfrm>
            <a:off x="419100" y="1239838"/>
            <a:ext cx="5961063" cy="3352800"/>
          </a:xfrm>
          <a:prstGeom prst="rect">
            <a:avLst/>
          </a:prstGeom>
          <a:noFill/>
          <a:ln w="12700">
            <a:solidFill>
              <a:prstClr val="black"/>
            </a:solidFill>
          </a:ln>
        </p:spPr>
        <p:txBody>
          <a:bodyPr vert="horz" lIns="95541" tIns="47771" rIns="95541" bIns="47771" rtlCol="0" anchor="ctr"/>
          <a:lstStyle/>
          <a:p>
            <a:endParaRPr lang="fr-FR"/>
          </a:p>
        </p:txBody>
      </p:sp>
      <p:sp>
        <p:nvSpPr>
          <p:cNvPr id="5" name="Espace réservé des commentaires 4"/>
          <p:cNvSpPr>
            <a:spLocks noGrp="1"/>
          </p:cNvSpPr>
          <p:nvPr>
            <p:ph type="body" sz="quarter" idx="3"/>
          </p:nvPr>
        </p:nvSpPr>
        <p:spPr>
          <a:xfrm>
            <a:off x="679768" y="4777195"/>
            <a:ext cx="5438140" cy="3908614"/>
          </a:xfrm>
          <a:prstGeom prst="rect">
            <a:avLst/>
          </a:prstGeom>
        </p:spPr>
        <p:txBody>
          <a:bodyPr vert="horz" lIns="95541" tIns="47771" rIns="95541" bIns="4777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6"/>
            <a:ext cx="2945659" cy="498055"/>
          </a:xfrm>
          <a:prstGeom prst="rect">
            <a:avLst/>
          </a:prstGeom>
        </p:spPr>
        <p:txBody>
          <a:bodyPr vert="horz" lIns="95541" tIns="47771" rIns="95541" bIns="47771" rtlCol="0" anchor="b"/>
          <a:lstStyle>
            <a:lvl1pPr algn="l">
              <a:defRPr sz="1200"/>
            </a:lvl1pPr>
          </a:lstStyle>
          <a:p>
            <a:r>
              <a:rPr lang="fr-FR" dirty="0"/>
              <a:t>Formation n°1_le fonctionnement des 3 organes de gestion</a:t>
            </a:r>
          </a:p>
        </p:txBody>
      </p:sp>
      <p:sp>
        <p:nvSpPr>
          <p:cNvPr id="7" name="Espace réservé du numéro de diapositive 6"/>
          <p:cNvSpPr>
            <a:spLocks noGrp="1"/>
          </p:cNvSpPr>
          <p:nvPr>
            <p:ph type="sldNum" sz="quarter" idx="5"/>
          </p:nvPr>
        </p:nvSpPr>
        <p:spPr>
          <a:xfrm>
            <a:off x="3850444" y="9428586"/>
            <a:ext cx="2945659" cy="498055"/>
          </a:xfrm>
          <a:prstGeom prst="rect">
            <a:avLst/>
          </a:prstGeom>
        </p:spPr>
        <p:txBody>
          <a:bodyPr vert="horz" lIns="95541" tIns="47771" rIns="95541" bIns="47771" rtlCol="0" anchor="b"/>
          <a:lstStyle>
            <a:lvl1pPr algn="r">
              <a:defRPr sz="1200"/>
            </a:lvl1pPr>
          </a:lstStyle>
          <a:p>
            <a:fld id="{F0236B45-E8D5-4C88-9839-8F6D555418F6}" type="slidenum">
              <a:rPr lang="fr-FR" smtClean="0"/>
              <a:t>‹N°›</a:t>
            </a:fld>
            <a:endParaRPr lang="fr-FR"/>
          </a:p>
        </p:txBody>
      </p:sp>
    </p:spTree>
    <p:extLst>
      <p:ext uri="{BB962C8B-B14F-4D97-AF65-F5344CB8AC3E}">
        <p14:creationId xmlns:p14="http://schemas.microsoft.com/office/powerpoint/2010/main" val="198839762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AA54E-1017-465E-8032-1674A3F1EB5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e la date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01BD4-B4EE-425D-9FE4-74F20821A5F9}"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14/03/2024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Formation n°1_le fonctionnement des 3 organes de gestion</a:t>
            </a:r>
          </a:p>
        </p:txBody>
      </p:sp>
      <p:sp>
        <p:nvSpPr>
          <p:cNvPr id="7" name="Espace réservé de l'en-tête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Mission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redressemnt_Orcod</a:t>
            </a: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 Lochères 2022-2025</a:t>
            </a:r>
          </a:p>
        </p:txBody>
      </p:sp>
    </p:spTree>
    <p:extLst>
      <p:ext uri="{BB962C8B-B14F-4D97-AF65-F5344CB8AC3E}">
        <p14:creationId xmlns:p14="http://schemas.microsoft.com/office/powerpoint/2010/main" val="319349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10</a:t>
            </a:fld>
            <a:endParaRPr lang="fr-FR"/>
          </a:p>
        </p:txBody>
      </p:sp>
      <p:sp>
        <p:nvSpPr>
          <p:cNvPr id="5" name="Espace réservé de la date 4"/>
          <p:cNvSpPr>
            <a:spLocks noGrp="1"/>
          </p:cNvSpPr>
          <p:nvPr>
            <p:ph type="dt" idx="11"/>
          </p:nvPr>
        </p:nvSpPr>
        <p:spPr/>
        <p:txBody>
          <a:bodyPr/>
          <a:lstStyle/>
          <a:p>
            <a:fld id="{DDE85DDE-2DA3-473C-832B-13BBD44EA50D}"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60595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11</a:t>
            </a:fld>
            <a:endParaRPr lang="fr-FR"/>
          </a:p>
        </p:txBody>
      </p:sp>
      <p:sp>
        <p:nvSpPr>
          <p:cNvPr id="5" name="Espace réservé de la date 4"/>
          <p:cNvSpPr>
            <a:spLocks noGrp="1"/>
          </p:cNvSpPr>
          <p:nvPr>
            <p:ph type="dt" idx="11"/>
          </p:nvPr>
        </p:nvSpPr>
        <p:spPr/>
        <p:txBody>
          <a:bodyPr/>
          <a:lstStyle/>
          <a:p>
            <a:fld id="{DDE85DDE-2DA3-473C-832B-13BBD44EA50D}"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2468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12</a:t>
            </a:fld>
            <a:endParaRPr lang="fr-FR"/>
          </a:p>
        </p:txBody>
      </p:sp>
      <p:sp>
        <p:nvSpPr>
          <p:cNvPr id="5" name="Espace réservé de la date 4"/>
          <p:cNvSpPr>
            <a:spLocks noGrp="1"/>
          </p:cNvSpPr>
          <p:nvPr>
            <p:ph type="dt" idx="11"/>
          </p:nvPr>
        </p:nvSpPr>
        <p:spPr/>
        <p:txBody>
          <a:bodyPr/>
          <a:lstStyle/>
          <a:p>
            <a:fld id="{6D14C6B3-2FDC-4362-8BD8-0E20062DDD8B}"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89920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13</a:t>
            </a:fld>
            <a:endParaRPr lang="fr-FR"/>
          </a:p>
        </p:txBody>
      </p:sp>
      <p:sp>
        <p:nvSpPr>
          <p:cNvPr id="5" name="Espace réservé de la date 4"/>
          <p:cNvSpPr>
            <a:spLocks noGrp="1"/>
          </p:cNvSpPr>
          <p:nvPr>
            <p:ph type="dt" idx="11"/>
          </p:nvPr>
        </p:nvSpPr>
        <p:spPr/>
        <p:txBody>
          <a:bodyPr/>
          <a:lstStyle/>
          <a:p>
            <a:fld id="{ABE150F5-1DBD-4809-A778-C75C56FE7C23}"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4563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14</a:t>
            </a:fld>
            <a:endParaRPr lang="fr-FR"/>
          </a:p>
        </p:txBody>
      </p:sp>
      <p:sp>
        <p:nvSpPr>
          <p:cNvPr id="5" name="Espace réservé de la date 4"/>
          <p:cNvSpPr>
            <a:spLocks noGrp="1"/>
          </p:cNvSpPr>
          <p:nvPr>
            <p:ph type="dt" idx="11"/>
          </p:nvPr>
        </p:nvSpPr>
        <p:spPr/>
        <p:txBody>
          <a:bodyPr/>
          <a:lstStyle/>
          <a:p>
            <a:fld id="{ACF8C809-99D3-4578-92C6-C3E37ECBECE4}"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71214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solidFill>
                  <a:prstClr val="black"/>
                </a:solidFill>
              </a:rPr>
              <a:t>Mission redressemnt_Orcod Lochères 2022-2025</a:t>
            </a:r>
          </a:p>
        </p:txBody>
      </p:sp>
      <p:sp>
        <p:nvSpPr>
          <p:cNvPr id="5" name="Espace réservé de la date 4"/>
          <p:cNvSpPr>
            <a:spLocks noGrp="1"/>
          </p:cNvSpPr>
          <p:nvPr>
            <p:ph type="dt" idx="11"/>
          </p:nvPr>
        </p:nvSpPr>
        <p:spPr/>
        <p:txBody>
          <a:bodyPr/>
          <a:lstStyle/>
          <a:p>
            <a:fld id="{C35BB913-4718-4A8C-BFDB-4F47F317EFB5}" type="datetime1">
              <a:rPr lang="fr-FR" smtClean="0">
                <a:solidFill>
                  <a:prstClr val="black"/>
                </a:solidFill>
              </a:rPr>
              <a:pPr/>
              <a:t>14/03/2024</a:t>
            </a:fld>
            <a:endParaRPr lang="fr-FR">
              <a:solidFill>
                <a:prstClr val="black"/>
              </a:solidFill>
            </a:endParaRPr>
          </a:p>
        </p:txBody>
      </p:sp>
      <p:sp>
        <p:nvSpPr>
          <p:cNvPr id="6" name="Espace réservé du pied de page 5"/>
          <p:cNvSpPr>
            <a:spLocks noGrp="1"/>
          </p:cNvSpPr>
          <p:nvPr>
            <p:ph type="ftr" sz="quarter" idx="12"/>
          </p:nvPr>
        </p:nvSpPr>
        <p:spPr/>
        <p:txBody>
          <a:bodyPr/>
          <a:lstStyle/>
          <a:p>
            <a:r>
              <a:rPr lang="fr-FR" dirty="0">
                <a:solidFill>
                  <a:prstClr val="black"/>
                </a:solidFill>
              </a:rPr>
              <a:t>Formation n°1_le fonctionnement des 3 organes de gestion</a:t>
            </a:r>
          </a:p>
        </p:txBody>
      </p:sp>
      <p:sp>
        <p:nvSpPr>
          <p:cNvPr id="7" name="Espace réservé du numéro de diapositive 6"/>
          <p:cNvSpPr>
            <a:spLocks noGrp="1"/>
          </p:cNvSpPr>
          <p:nvPr>
            <p:ph type="sldNum" sz="quarter" idx="13"/>
          </p:nvPr>
        </p:nvSpPr>
        <p:spPr/>
        <p:txBody>
          <a:bodyPr/>
          <a:lstStyle/>
          <a:p>
            <a:fld id="{F0236B45-E8D5-4C88-9839-8F6D555418F6}"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539110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dirty="0">
                <a:ea typeface="ヒラギノ角ゴ Pro W3" pitchFamily="-95" charset="-128"/>
              </a:rPr>
              <a:t>Contrôle des comptes </a:t>
            </a:r>
            <a:r>
              <a:rPr lang="fr-CA" altLang="fr-FR" dirty="0" err="1">
                <a:ea typeface="ヒラギノ角ゴ Pro W3" pitchFamily="-95" charset="-128"/>
              </a:rPr>
              <a:t>trimestreil</a:t>
            </a:r>
            <a:r>
              <a:rPr lang="fr-CA" altLang="fr-FR" dirty="0">
                <a:ea typeface="ヒラギノ角ゴ Pro W3" pitchFamily="-95" charset="-128"/>
              </a:rPr>
              <a:t> sert aussi à suivre les impayés: pour cela, demander au syndic une balance des copropriétaires et ne pas hésiter à solliciter le protocole de recouvrement (ou l’écriture de ce dernier si il n’est pas formalisé) et les différentes pièces judiciaires (échéanciers, jugements…).</a:t>
            </a:r>
            <a:endParaRPr lang="fr-FR" altLang="fr-FR" dirty="0">
              <a:ea typeface="ヒラギノ角ゴ Pro W3" pitchFamily="-95" charset="-128"/>
            </a:endParaRPr>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7779" indent="-287607">
              <a:defRPr>
                <a:solidFill>
                  <a:schemeClr val="tx1"/>
                </a:solidFill>
                <a:latin typeface="Arial" panose="020B0604020202020204" pitchFamily="34" charset="0"/>
                <a:ea typeface="ヒラギノ角ゴ Pro W3" pitchFamily="-95" charset="-128"/>
              </a:defRPr>
            </a:lvl2pPr>
            <a:lvl3pPr marL="1150430" indent="-230086">
              <a:defRPr>
                <a:solidFill>
                  <a:schemeClr val="tx1"/>
                </a:solidFill>
                <a:latin typeface="Arial" panose="020B0604020202020204" pitchFamily="34" charset="0"/>
                <a:ea typeface="ヒラギノ角ゴ Pro W3" pitchFamily="-95" charset="-128"/>
              </a:defRPr>
            </a:lvl3pPr>
            <a:lvl4pPr marL="1610601" indent="-230086">
              <a:defRPr>
                <a:solidFill>
                  <a:schemeClr val="tx1"/>
                </a:solidFill>
                <a:latin typeface="Arial" panose="020B0604020202020204" pitchFamily="34" charset="0"/>
                <a:ea typeface="ヒラギノ角ゴ Pro W3" pitchFamily="-95" charset="-128"/>
              </a:defRPr>
            </a:lvl4pPr>
            <a:lvl5pPr marL="2070773" indent="-230086">
              <a:defRPr>
                <a:solidFill>
                  <a:schemeClr val="tx1"/>
                </a:solidFill>
                <a:latin typeface="Arial" panose="020B0604020202020204" pitchFamily="34" charset="0"/>
                <a:ea typeface="ヒラギノ角ゴ Pro W3" pitchFamily="-95" charset="-128"/>
              </a:defRPr>
            </a:lvl5pPr>
            <a:lvl6pPr marL="2530945" indent="-23008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91117" indent="-23008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51289" indent="-23008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911460" indent="-230086"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5F296EE3-2E3A-438E-BE10-F2A62C3884A8}" type="slidenum">
              <a:rPr lang="fr-FR" altLang="fr-FR" smtClean="0">
                <a:solidFill>
                  <a:prstClr val="black"/>
                </a:solidFill>
                <a:latin typeface="Calibri" panose="020F0502020204030204" pitchFamily="34" charset="0"/>
              </a:rPr>
              <a:pPr/>
              <a:t>16</a:t>
            </a:fld>
            <a:endParaRPr lang="fr-FR" altLang="fr-FR">
              <a:solidFill>
                <a:prstClr val="black"/>
              </a:solidFill>
              <a:latin typeface="Calibri" panose="020F0502020204030204" pitchFamily="34" charset="0"/>
            </a:endParaRPr>
          </a:p>
        </p:txBody>
      </p:sp>
    </p:spTree>
    <p:extLst>
      <p:ext uri="{BB962C8B-B14F-4D97-AF65-F5344CB8AC3E}">
        <p14:creationId xmlns:p14="http://schemas.microsoft.com/office/powerpoint/2010/main" val="130085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17</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113769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18</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72656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19</a:t>
            </a:fld>
            <a:endParaRPr lang="fr-FR"/>
          </a:p>
        </p:txBody>
      </p:sp>
      <p:sp>
        <p:nvSpPr>
          <p:cNvPr id="5" name="Espace réservé de la date 4"/>
          <p:cNvSpPr>
            <a:spLocks noGrp="1"/>
          </p:cNvSpPr>
          <p:nvPr>
            <p:ph type="dt" idx="11"/>
          </p:nvPr>
        </p:nvSpPr>
        <p:spPr/>
        <p:txBody>
          <a:bodyPr/>
          <a:lstStyle/>
          <a:p>
            <a:fld id="{56AA48C0-44B0-4B68-A798-0759DCFEB73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8522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9575" y="1233488"/>
            <a:ext cx="5924550" cy="33337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08365" rtl="0" eaLnBrk="1" fontAlgn="auto" latinLnBrk="0" hangingPunct="1">
              <a:lnSpc>
                <a:spcPct val="100000"/>
              </a:lnSpc>
              <a:spcBef>
                <a:spcPts val="0"/>
              </a:spcBef>
              <a:spcAft>
                <a:spcPts val="0"/>
              </a:spcAft>
              <a:buClrTx/>
              <a:buSzTx/>
              <a:buFontTx/>
              <a:buNone/>
              <a:tabLst/>
              <a:defRPr/>
            </a:pPr>
            <a:fld id="{AABAA54E-1017-465E-8032-1674A3F1EB5B}"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836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a date 4"/>
          <p:cNvSpPr>
            <a:spLocks noGrp="1"/>
          </p:cNvSpPr>
          <p:nvPr>
            <p:ph type="dt" idx="11"/>
          </p:nvPr>
        </p:nvSpPr>
        <p:spPr/>
        <p:txBody>
          <a:bodyPr/>
          <a:lstStyle/>
          <a:p>
            <a:pPr marL="0" marR="0" lvl="0" indent="0" algn="r" defTabSz="908365" rtl="0" eaLnBrk="1" fontAlgn="auto" latinLnBrk="0" hangingPunct="1">
              <a:lnSpc>
                <a:spcPct val="100000"/>
              </a:lnSpc>
              <a:spcBef>
                <a:spcPts val="0"/>
              </a:spcBef>
              <a:spcAft>
                <a:spcPts val="0"/>
              </a:spcAft>
              <a:buClrTx/>
              <a:buSzTx/>
              <a:buFontTx/>
              <a:buNone/>
              <a:tabLst/>
              <a:defRPr/>
            </a:pPr>
            <a:fld id="{666AE962-29E0-4CC6-82B3-1FECD11D0B67}" type="datetime1">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8365" rtl="0" eaLnBrk="1" fontAlgn="auto" latinLnBrk="0" hangingPunct="1">
                <a:lnSpc>
                  <a:spcPct val="100000"/>
                </a:lnSpc>
                <a:spcBef>
                  <a:spcPts val="0"/>
                </a:spcBef>
                <a:spcAft>
                  <a:spcPts val="0"/>
                </a:spcAft>
                <a:buClrTx/>
                <a:buSzTx/>
                <a:buFontTx/>
                <a:buNone/>
                <a:tabLst/>
                <a:defRPr/>
              </a:pPr>
              <a:t>14/03/2024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l" defTabSz="908365"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Formation n°1_le fonctionnement des 3 organes de gestion</a:t>
            </a:r>
          </a:p>
        </p:txBody>
      </p:sp>
      <p:sp>
        <p:nvSpPr>
          <p:cNvPr id="7" name="Espace réservé de l'en-tête 6"/>
          <p:cNvSpPr>
            <a:spLocks noGrp="1"/>
          </p:cNvSpPr>
          <p:nvPr>
            <p:ph type="hdr" sz="quarter" idx="13"/>
          </p:nvPr>
        </p:nvSpPr>
        <p:spPr/>
        <p:txBody>
          <a:bodyPr/>
          <a:lstStyle/>
          <a:p>
            <a:pPr marL="0" marR="0" lvl="0" indent="0" algn="l" defTabSz="908365"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Mission redressemnt_Orcod Lochères 2022-2025</a:t>
            </a:r>
          </a:p>
        </p:txBody>
      </p:sp>
    </p:spTree>
    <p:extLst>
      <p:ext uri="{BB962C8B-B14F-4D97-AF65-F5344CB8AC3E}">
        <p14:creationId xmlns:p14="http://schemas.microsoft.com/office/powerpoint/2010/main" val="2709884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20</a:t>
            </a:fld>
            <a:endParaRPr lang="fr-FR"/>
          </a:p>
        </p:txBody>
      </p:sp>
      <p:sp>
        <p:nvSpPr>
          <p:cNvPr id="5" name="Espace réservé de la date 4"/>
          <p:cNvSpPr>
            <a:spLocks noGrp="1"/>
          </p:cNvSpPr>
          <p:nvPr>
            <p:ph type="dt" idx="11"/>
          </p:nvPr>
        </p:nvSpPr>
        <p:spPr/>
        <p:txBody>
          <a:bodyPr/>
          <a:lstStyle/>
          <a:p>
            <a:fld id="{CD1A8497-6FAA-43B7-BF98-1FFD83358CB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6402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21</a:t>
            </a:fld>
            <a:endParaRPr lang="fr-FR"/>
          </a:p>
        </p:txBody>
      </p:sp>
      <p:sp>
        <p:nvSpPr>
          <p:cNvPr id="5" name="Espace réservé de la date 4"/>
          <p:cNvSpPr>
            <a:spLocks noGrp="1"/>
          </p:cNvSpPr>
          <p:nvPr>
            <p:ph type="dt" idx="11"/>
          </p:nvPr>
        </p:nvSpPr>
        <p:spPr/>
        <p:txBody>
          <a:bodyPr/>
          <a:lstStyle/>
          <a:p>
            <a:fld id="{CD1A8497-6FAA-43B7-BF98-1FFD83358CB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42534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22</a:t>
            </a:fld>
            <a:endParaRPr lang="fr-FR"/>
          </a:p>
        </p:txBody>
      </p:sp>
      <p:sp>
        <p:nvSpPr>
          <p:cNvPr id="5" name="Espace réservé de la date 4"/>
          <p:cNvSpPr>
            <a:spLocks noGrp="1"/>
          </p:cNvSpPr>
          <p:nvPr>
            <p:ph type="dt" idx="11"/>
          </p:nvPr>
        </p:nvSpPr>
        <p:spPr/>
        <p:txBody>
          <a:bodyPr/>
          <a:lstStyle/>
          <a:p>
            <a:fld id="{019676B1-1493-4C25-956A-A95410C92A38}"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428437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23</a:t>
            </a:fld>
            <a:endParaRPr lang="fr-FR"/>
          </a:p>
        </p:txBody>
      </p:sp>
      <p:sp>
        <p:nvSpPr>
          <p:cNvPr id="5" name="Espace réservé de la date 4"/>
          <p:cNvSpPr>
            <a:spLocks noGrp="1"/>
          </p:cNvSpPr>
          <p:nvPr>
            <p:ph type="dt" idx="11"/>
          </p:nvPr>
        </p:nvSpPr>
        <p:spPr/>
        <p:txBody>
          <a:bodyPr/>
          <a:lstStyle/>
          <a:p>
            <a:fld id="{019676B1-1493-4C25-956A-A95410C92A38}"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93373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24</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876947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25</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74989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26</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677332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27</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90618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28</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3098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29</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70554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3</a:t>
            </a:fld>
            <a:endParaRPr lang="fr-FR"/>
          </a:p>
        </p:txBody>
      </p:sp>
      <p:sp>
        <p:nvSpPr>
          <p:cNvPr id="5" name="Espace réservé de la date 4"/>
          <p:cNvSpPr>
            <a:spLocks noGrp="1"/>
          </p:cNvSpPr>
          <p:nvPr>
            <p:ph type="dt" idx="11"/>
          </p:nvPr>
        </p:nvSpPr>
        <p:spPr/>
        <p:txBody>
          <a:bodyPr/>
          <a:lstStyle/>
          <a:p>
            <a:fld id="{FB5E04CD-6B42-4F0C-B357-84D3428D5F17}"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53012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30</a:t>
            </a:fld>
            <a:endParaRPr lang="fr-FR"/>
          </a:p>
        </p:txBody>
      </p:sp>
      <p:sp>
        <p:nvSpPr>
          <p:cNvPr id="5" name="Espace réservé de la date 4"/>
          <p:cNvSpPr>
            <a:spLocks noGrp="1"/>
          </p:cNvSpPr>
          <p:nvPr>
            <p:ph type="dt" idx="11"/>
          </p:nvPr>
        </p:nvSpPr>
        <p:spPr/>
        <p:txBody>
          <a:bodyPr/>
          <a:lstStyle/>
          <a:p>
            <a:fld id="{D22BD24F-1CEA-4EDE-87F2-B5484FD90CC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3213856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31</a:t>
            </a:fld>
            <a:endParaRPr lang="fr-FR"/>
          </a:p>
        </p:txBody>
      </p:sp>
      <p:sp>
        <p:nvSpPr>
          <p:cNvPr id="5" name="Espace réservé de la date 4"/>
          <p:cNvSpPr>
            <a:spLocks noGrp="1"/>
          </p:cNvSpPr>
          <p:nvPr>
            <p:ph type="dt" idx="11"/>
          </p:nvPr>
        </p:nvSpPr>
        <p:spPr/>
        <p:txBody>
          <a:bodyPr/>
          <a:lstStyle/>
          <a:p>
            <a:fld id="{BE71CA27-FE84-4899-8EDB-8EFD1CDD4D24}"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019972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32</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25110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33</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223720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34</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464624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35</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569716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36</a:t>
            </a:fld>
            <a:endParaRPr lang="fr-FR"/>
          </a:p>
        </p:txBody>
      </p:sp>
      <p:sp>
        <p:nvSpPr>
          <p:cNvPr id="5" name="Espace réservé de la date 4"/>
          <p:cNvSpPr>
            <a:spLocks noGrp="1"/>
          </p:cNvSpPr>
          <p:nvPr>
            <p:ph type="dt" idx="11"/>
          </p:nvPr>
        </p:nvSpPr>
        <p:spPr/>
        <p:txBody>
          <a:bodyPr/>
          <a:lstStyle/>
          <a:p>
            <a:fld id="{75ECBCF9-C584-4ADA-9939-CBC6ACD0D875}"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077681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37</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536748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38</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4279422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39</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0414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ABAA54E-1017-465E-8032-1674A3F1EB5B}" type="slidenum">
              <a:rPr lang="fr-FR" smtClean="0"/>
              <a:t>4</a:t>
            </a:fld>
            <a:endParaRPr lang="fr-FR"/>
          </a:p>
        </p:txBody>
      </p:sp>
      <p:sp>
        <p:nvSpPr>
          <p:cNvPr id="5" name="Espace réservé de la date 4"/>
          <p:cNvSpPr>
            <a:spLocks noGrp="1"/>
          </p:cNvSpPr>
          <p:nvPr>
            <p:ph type="dt" idx="11"/>
          </p:nvPr>
        </p:nvSpPr>
        <p:spPr/>
        <p:txBody>
          <a:bodyPr/>
          <a:lstStyle/>
          <a:p>
            <a:fld id="{D945D08F-9FA4-4290-803E-1CF1CA1BF795}"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209134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ea typeface="ヒラギノ角ゴ Pro W3" pitchFamily="-95"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72724" indent="-297201">
              <a:defRPr>
                <a:solidFill>
                  <a:schemeClr val="tx1"/>
                </a:solidFill>
                <a:latin typeface="Arial" panose="020B0604020202020204" pitchFamily="34" charset="0"/>
                <a:ea typeface="ヒラギノ角ゴ Pro W3" pitchFamily="-95" charset="-128"/>
              </a:defRPr>
            </a:lvl2pPr>
            <a:lvl3pPr marL="1188804" indent="-237760">
              <a:defRPr>
                <a:solidFill>
                  <a:schemeClr val="tx1"/>
                </a:solidFill>
                <a:latin typeface="Arial" panose="020B0604020202020204" pitchFamily="34" charset="0"/>
                <a:ea typeface="ヒラギノ角ゴ Pro W3" pitchFamily="-95" charset="-128"/>
              </a:defRPr>
            </a:lvl3pPr>
            <a:lvl4pPr marL="1664327" indent="-237760">
              <a:defRPr>
                <a:solidFill>
                  <a:schemeClr val="tx1"/>
                </a:solidFill>
                <a:latin typeface="Arial" panose="020B0604020202020204" pitchFamily="34" charset="0"/>
                <a:ea typeface="ヒラギノ角ゴ Pro W3" pitchFamily="-95" charset="-128"/>
              </a:defRPr>
            </a:lvl4pPr>
            <a:lvl5pPr marL="2139848" indent="-237760">
              <a:defRPr>
                <a:solidFill>
                  <a:schemeClr val="tx1"/>
                </a:solidFill>
                <a:latin typeface="Arial" panose="020B0604020202020204" pitchFamily="34" charset="0"/>
                <a:ea typeface="ヒラギノ角ゴ Pro W3" pitchFamily="-95" charset="-128"/>
              </a:defRPr>
            </a:lvl5pPr>
            <a:lvl6pPr marL="2615369"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3090892"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566414"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4041935" indent="-23776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1CAECA71-7819-4CD3-B258-DF841706EF44}" type="slidenum">
              <a:rPr lang="fr-FR" altLang="fr-FR" smtClean="0">
                <a:latin typeface="Calibri" panose="020F0502020204030204" pitchFamily="34" charset="0"/>
              </a:rPr>
              <a:pPr/>
              <a:t>40</a:t>
            </a:fld>
            <a:endParaRPr lang="fr-FR" altLang="fr-FR" smtClean="0">
              <a:latin typeface="Calibri" panose="020F0502020204030204" pitchFamily="34" charset="0"/>
            </a:endParaRPr>
          </a:p>
        </p:txBody>
      </p:sp>
      <p:sp>
        <p:nvSpPr>
          <p:cNvPr id="2" name="Espace réservé de la date 1"/>
          <p:cNvSpPr>
            <a:spLocks noGrp="1"/>
          </p:cNvSpPr>
          <p:nvPr>
            <p:ph type="dt" idx="10"/>
          </p:nvPr>
        </p:nvSpPr>
        <p:spPr/>
        <p:txBody>
          <a:bodyPr/>
          <a:lstStyle/>
          <a:p>
            <a:fld id="{71C7CA30-62BA-4951-ADED-E1177918DCFF}" type="datetime1">
              <a:rPr lang="fr-FR" smtClean="0"/>
              <a:t>14/03/2024</a:t>
            </a:fld>
            <a:endParaRPr lang="fr-FR"/>
          </a:p>
        </p:txBody>
      </p:sp>
      <p:sp>
        <p:nvSpPr>
          <p:cNvPr id="3" name="Espace réservé du pied de page 2"/>
          <p:cNvSpPr>
            <a:spLocks noGrp="1"/>
          </p:cNvSpPr>
          <p:nvPr>
            <p:ph type="ftr" sz="quarter" idx="11"/>
          </p:nvPr>
        </p:nvSpPr>
        <p:spPr/>
        <p:txBody>
          <a:bodyPr/>
          <a:lstStyle/>
          <a:p>
            <a:r>
              <a:rPr lang="fr-FR" dirty="0" smtClean="0"/>
              <a:t>Formation n°1_le fonctionnement des 3 organes de gestion</a:t>
            </a:r>
            <a:endParaRPr lang="fr-FR" dirty="0"/>
          </a:p>
        </p:txBody>
      </p:sp>
      <p:sp>
        <p:nvSpPr>
          <p:cNvPr id="4" name="Espace réservé de l'en-tête 3"/>
          <p:cNvSpPr>
            <a:spLocks noGrp="1"/>
          </p:cNvSpPr>
          <p:nvPr>
            <p:ph type="hdr" sz="quarter" idx="12"/>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41664683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41</a:t>
            </a:fld>
            <a:endParaRPr lang="fr-FR"/>
          </a:p>
        </p:txBody>
      </p:sp>
      <p:sp>
        <p:nvSpPr>
          <p:cNvPr id="5" name="Espace réservé de la date 4"/>
          <p:cNvSpPr>
            <a:spLocks noGrp="1"/>
          </p:cNvSpPr>
          <p:nvPr>
            <p:ph type="dt" idx="11"/>
          </p:nvPr>
        </p:nvSpPr>
        <p:spPr/>
        <p:txBody>
          <a:bodyPr/>
          <a:lstStyle/>
          <a:p>
            <a:fld id="{4FDDDAD6-CE20-40DB-9772-BFE4477A6DFA}"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716540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42</a:t>
            </a:fld>
            <a:endParaRPr lang="fr-FR"/>
          </a:p>
        </p:txBody>
      </p:sp>
      <p:sp>
        <p:nvSpPr>
          <p:cNvPr id="5" name="Espace réservé de la date 4"/>
          <p:cNvSpPr>
            <a:spLocks noGrp="1"/>
          </p:cNvSpPr>
          <p:nvPr>
            <p:ph type="dt" idx="11"/>
          </p:nvPr>
        </p:nvSpPr>
        <p:spPr/>
        <p:txBody>
          <a:bodyPr/>
          <a:lstStyle/>
          <a:p>
            <a:fld id="{7A662CF0-D852-4862-A960-D2E308EDAF26}"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13258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43</a:t>
            </a:fld>
            <a:endParaRPr lang="fr-FR"/>
          </a:p>
        </p:txBody>
      </p:sp>
      <p:sp>
        <p:nvSpPr>
          <p:cNvPr id="5" name="Espace réservé de la date 4"/>
          <p:cNvSpPr>
            <a:spLocks noGrp="1"/>
          </p:cNvSpPr>
          <p:nvPr>
            <p:ph type="dt" idx="11"/>
          </p:nvPr>
        </p:nvSpPr>
        <p:spPr/>
        <p:txBody>
          <a:bodyPr/>
          <a:lstStyle/>
          <a:p>
            <a:fld id="{40072150-1930-4721-8A8D-8564C9FC92EC}"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01080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44</a:t>
            </a:fld>
            <a:endParaRPr lang="fr-FR"/>
          </a:p>
        </p:txBody>
      </p:sp>
      <p:sp>
        <p:nvSpPr>
          <p:cNvPr id="5" name="Espace réservé de la date 4"/>
          <p:cNvSpPr>
            <a:spLocks noGrp="1"/>
          </p:cNvSpPr>
          <p:nvPr>
            <p:ph type="dt" idx="11"/>
          </p:nvPr>
        </p:nvSpPr>
        <p:spPr/>
        <p:txBody>
          <a:bodyPr/>
          <a:lstStyle/>
          <a:p>
            <a:fld id="{8CD0059E-A922-4E5A-9116-1C2F59A09010}"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390367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45</a:t>
            </a:fld>
            <a:endParaRPr lang="fr-FR"/>
          </a:p>
        </p:txBody>
      </p:sp>
      <p:sp>
        <p:nvSpPr>
          <p:cNvPr id="5" name="Espace réservé de la date 4"/>
          <p:cNvSpPr>
            <a:spLocks noGrp="1"/>
          </p:cNvSpPr>
          <p:nvPr>
            <p:ph type="dt" idx="11"/>
          </p:nvPr>
        </p:nvSpPr>
        <p:spPr/>
        <p:txBody>
          <a:bodyPr/>
          <a:lstStyle/>
          <a:p>
            <a:fld id="{B1D1B29D-7F9B-4922-BAA3-145A837AA02A}"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13999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46</a:t>
            </a:fld>
            <a:endParaRPr lang="fr-FR"/>
          </a:p>
        </p:txBody>
      </p:sp>
      <p:sp>
        <p:nvSpPr>
          <p:cNvPr id="5" name="Espace réservé de la date 4"/>
          <p:cNvSpPr>
            <a:spLocks noGrp="1"/>
          </p:cNvSpPr>
          <p:nvPr>
            <p:ph type="dt" idx="11"/>
          </p:nvPr>
        </p:nvSpPr>
        <p:spPr/>
        <p:txBody>
          <a:bodyPr/>
          <a:lstStyle/>
          <a:p>
            <a:fld id="{82FF2962-4C02-439F-AED2-ADD52E47DF16}"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749831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47</a:t>
            </a:fld>
            <a:endParaRPr lang="fr-FR"/>
          </a:p>
        </p:txBody>
      </p:sp>
      <p:sp>
        <p:nvSpPr>
          <p:cNvPr id="5" name="Espace réservé de la date 4"/>
          <p:cNvSpPr>
            <a:spLocks noGrp="1"/>
          </p:cNvSpPr>
          <p:nvPr>
            <p:ph type="dt" idx="11"/>
          </p:nvPr>
        </p:nvSpPr>
        <p:spPr/>
        <p:txBody>
          <a:bodyPr/>
          <a:lstStyle/>
          <a:p>
            <a:fld id="{9AA75026-8374-47C6-BC5B-72549810FAE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692845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48</a:t>
            </a:fld>
            <a:endParaRPr lang="fr-FR"/>
          </a:p>
        </p:txBody>
      </p:sp>
      <p:sp>
        <p:nvSpPr>
          <p:cNvPr id="5" name="Espace réservé de la date 4"/>
          <p:cNvSpPr>
            <a:spLocks noGrp="1"/>
          </p:cNvSpPr>
          <p:nvPr>
            <p:ph type="dt" idx="11"/>
          </p:nvPr>
        </p:nvSpPr>
        <p:spPr/>
        <p:txBody>
          <a:bodyPr/>
          <a:lstStyle/>
          <a:p>
            <a:fld id="{03E54E27-0D5C-4DBA-ACEF-EC3A103A736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0295495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49</a:t>
            </a:fld>
            <a:endParaRPr lang="fr-FR"/>
          </a:p>
        </p:txBody>
      </p:sp>
      <p:sp>
        <p:nvSpPr>
          <p:cNvPr id="5" name="Espace réservé de la date 4"/>
          <p:cNvSpPr>
            <a:spLocks noGrp="1"/>
          </p:cNvSpPr>
          <p:nvPr>
            <p:ph type="dt" idx="11"/>
          </p:nvPr>
        </p:nvSpPr>
        <p:spPr/>
        <p:txBody>
          <a:bodyPr/>
          <a:lstStyle/>
          <a:p>
            <a:fld id="{03E54E27-0D5C-4DBA-ACEF-EC3A103A736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43701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a:t>
            </a:fld>
            <a:endParaRPr lang="fr-FR"/>
          </a:p>
        </p:txBody>
      </p:sp>
      <p:sp>
        <p:nvSpPr>
          <p:cNvPr id="5" name="Espace réservé de la date 4"/>
          <p:cNvSpPr>
            <a:spLocks noGrp="1"/>
          </p:cNvSpPr>
          <p:nvPr>
            <p:ph type="dt" idx="11"/>
          </p:nvPr>
        </p:nvSpPr>
        <p:spPr/>
        <p:txBody>
          <a:bodyPr/>
          <a:lstStyle/>
          <a:p>
            <a:fld id="{C1DAF8AF-8EFE-4781-927D-17A8188D5B2B}"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076883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50</a:t>
            </a:fld>
            <a:endParaRPr lang="fr-FR"/>
          </a:p>
        </p:txBody>
      </p:sp>
      <p:sp>
        <p:nvSpPr>
          <p:cNvPr id="5" name="Espace réservé de la date 4"/>
          <p:cNvSpPr>
            <a:spLocks noGrp="1"/>
          </p:cNvSpPr>
          <p:nvPr>
            <p:ph type="dt" idx="11"/>
          </p:nvPr>
        </p:nvSpPr>
        <p:spPr/>
        <p:txBody>
          <a:bodyPr/>
          <a:lstStyle/>
          <a:p>
            <a:fld id="{68A8BD45-3689-4ED0-BE88-66EA875395E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3515617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51</a:t>
            </a:fld>
            <a:endParaRPr lang="fr-FR"/>
          </a:p>
        </p:txBody>
      </p:sp>
      <p:sp>
        <p:nvSpPr>
          <p:cNvPr id="5" name="Espace réservé de la date 4"/>
          <p:cNvSpPr>
            <a:spLocks noGrp="1"/>
          </p:cNvSpPr>
          <p:nvPr>
            <p:ph type="dt" idx="11"/>
          </p:nvPr>
        </p:nvSpPr>
        <p:spPr/>
        <p:txBody>
          <a:bodyPr/>
          <a:lstStyle/>
          <a:p>
            <a:fld id="{68A8BD45-3689-4ED0-BE88-66EA875395E9}"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e l'en-tête 6"/>
          <p:cNvSpPr>
            <a:spLocks noGrp="1"/>
          </p:cNvSpPr>
          <p:nvPr>
            <p:ph type="hdr" sz="quarter" idx="13"/>
          </p:nvPr>
        </p:nvSpPr>
        <p:spPr/>
        <p:txBody>
          <a:bodyPr/>
          <a:lstStyle/>
          <a:p>
            <a:r>
              <a:rPr lang="fr-FR" smtClean="0"/>
              <a:t>Mission redressemnt_Orcod Lochères 2022-2025</a:t>
            </a:r>
            <a:endParaRPr lang="fr-FR"/>
          </a:p>
        </p:txBody>
      </p:sp>
    </p:spTree>
    <p:extLst>
      <p:ext uri="{BB962C8B-B14F-4D97-AF65-F5344CB8AC3E}">
        <p14:creationId xmlns:p14="http://schemas.microsoft.com/office/powerpoint/2010/main" val="2854693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52</a:t>
            </a:fld>
            <a:endParaRPr lang="fr-FR"/>
          </a:p>
        </p:txBody>
      </p:sp>
      <p:sp>
        <p:nvSpPr>
          <p:cNvPr id="5" name="Espace réservé de la date 4"/>
          <p:cNvSpPr>
            <a:spLocks noGrp="1"/>
          </p:cNvSpPr>
          <p:nvPr>
            <p:ph type="dt" idx="11"/>
          </p:nvPr>
        </p:nvSpPr>
        <p:spPr/>
        <p:txBody>
          <a:bodyPr/>
          <a:lstStyle/>
          <a:p>
            <a:fld id="{003749F8-A622-4F7F-AC7E-19894C83963E}"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18165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53</a:t>
            </a:fld>
            <a:endParaRPr lang="fr-FR"/>
          </a:p>
        </p:txBody>
      </p:sp>
      <p:sp>
        <p:nvSpPr>
          <p:cNvPr id="5" name="Espace réservé de la date 4"/>
          <p:cNvSpPr>
            <a:spLocks noGrp="1"/>
          </p:cNvSpPr>
          <p:nvPr>
            <p:ph type="dt" idx="11"/>
          </p:nvPr>
        </p:nvSpPr>
        <p:spPr/>
        <p:txBody>
          <a:bodyPr/>
          <a:lstStyle/>
          <a:p>
            <a:fld id="{B56BAE7A-0D35-4477-B702-FFB4B3BCBD9E}"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899928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54</a:t>
            </a:fld>
            <a:endParaRPr lang="fr-FR"/>
          </a:p>
        </p:txBody>
      </p:sp>
      <p:sp>
        <p:nvSpPr>
          <p:cNvPr id="5" name="Espace réservé de la date 4"/>
          <p:cNvSpPr>
            <a:spLocks noGrp="1"/>
          </p:cNvSpPr>
          <p:nvPr>
            <p:ph type="dt" idx="11"/>
          </p:nvPr>
        </p:nvSpPr>
        <p:spPr/>
        <p:txBody>
          <a:bodyPr/>
          <a:lstStyle/>
          <a:p>
            <a:fld id="{749360F8-4F4A-44AF-9992-B298C26CE3A2}"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247215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6</a:t>
            </a:fld>
            <a:endParaRPr lang="fr-FR"/>
          </a:p>
        </p:txBody>
      </p:sp>
      <p:sp>
        <p:nvSpPr>
          <p:cNvPr id="5" name="Espace réservé de la date 4"/>
          <p:cNvSpPr>
            <a:spLocks noGrp="1"/>
          </p:cNvSpPr>
          <p:nvPr>
            <p:ph type="dt" idx="11"/>
          </p:nvPr>
        </p:nvSpPr>
        <p:spPr/>
        <p:txBody>
          <a:bodyPr/>
          <a:lstStyle/>
          <a:p>
            <a:fld id="{F61BDC44-50B0-4241-83E4-831F0D6F8833}"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41303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Mission redressemnt_Orcod Lochères 2022-2025</a:t>
            </a:r>
            <a:endParaRPr lang="fr-FR"/>
          </a:p>
        </p:txBody>
      </p:sp>
      <p:sp>
        <p:nvSpPr>
          <p:cNvPr id="5" name="Espace réservé de la date 4"/>
          <p:cNvSpPr>
            <a:spLocks noGrp="1"/>
          </p:cNvSpPr>
          <p:nvPr>
            <p:ph type="dt" idx="11"/>
          </p:nvPr>
        </p:nvSpPr>
        <p:spPr/>
        <p:txBody>
          <a:bodyPr/>
          <a:lstStyle/>
          <a:p>
            <a:fld id="{C35BB913-4718-4A8C-BFDB-4F47F317EFB5}"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smtClean="0"/>
              <a:t>Formation n°1_le fonctionnement des 3 organes de gestion</a:t>
            </a:r>
            <a:endParaRPr lang="fr-FR" dirty="0"/>
          </a:p>
        </p:txBody>
      </p:sp>
      <p:sp>
        <p:nvSpPr>
          <p:cNvPr id="7" name="Espace réservé du numéro de diapositive 6"/>
          <p:cNvSpPr>
            <a:spLocks noGrp="1"/>
          </p:cNvSpPr>
          <p:nvPr>
            <p:ph type="sldNum" sz="quarter" idx="13"/>
          </p:nvPr>
        </p:nvSpPr>
        <p:spPr/>
        <p:txBody>
          <a:bodyPr/>
          <a:lstStyle/>
          <a:p>
            <a:fld id="{F0236B45-E8D5-4C88-9839-8F6D555418F6}" type="slidenum">
              <a:rPr lang="fr-FR" smtClean="0"/>
              <a:t>7</a:t>
            </a:fld>
            <a:endParaRPr lang="fr-FR"/>
          </a:p>
        </p:txBody>
      </p:sp>
    </p:spTree>
    <p:extLst>
      <p:ext uri="{BB962C8B-B14F-4D97-AF65-F5344CB8AC3E}">
        <p14:creationId xmlns:p14="http://schemas.microsoft.com/office/powerpoint/2010/main" val="174121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0236B45-E8D5-4C88-9839-8F6D555418F6}" type="slidenum">
              <a:rPr lang="fr-FR" smtClean="0"/>
              <a:t>8</a:t>
            </a:fld>
            <a:endParaRPr lang="fr-FR"/>
          </a:p>
        </p:txBody>
      </p:sp>
      <p:sp>
        <p:nvSpPr>
          <p:cNvPr id="5" name="Espace réservé de la date 4"/>
          <p:cNvSpPr>
            <a:spLocks noGrp="1"/>
          </p:cNvSpPr>
          <p:nvPr>
            <p:ph type="dt" idx="11"/>
          </p:nvPr>
        </p:nvSpPr>
        <p:spPr/>
        <p:txBody>
          <a:bodyPr/>
          <a:lstStyle/>
          <a:p>
            <a:fld id="{6D14C6B3-2FDC-4362-8BD8-0E20062DDD8B}"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e l'en-tête 6"/>
          <p:cNvSpPr>
            <a:spLocks noGrp="1"/>
          </p:cNvSpPr>
          <p:nvPr>
            <p:ph type="hdr" sz="quarter" idx="13"/>
          </p:nvPr>
        </p:nvSpPr>
        <p:spPr/>
        <p:txBody>
          <a:bodyPr/>
          <a:lstStyle/>
          <a:p>
            <a:r>
              <a:rPr lang="fr-FR"/>
              <a:t>Mission redressemnt_Orcod Lochères 2022-2025</a:t>
            </a:r>
          </a:p>
        </p:txBody>
      </p:sp>
    </p:spTree>
    <p:extLst>
      <p:ext uri="{BB962C8B-B14F-4D97-AF65-F5344CB8AC3E}">
        <p14:creationId xmlns:p14="http://schemas.microsoft.com/office/powerpoint/2010/main" val="170001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Mission redressemnt_Orcod Lochères 2022-2025</a:t>
            </a:r>
          </a:p>
        </p:txBody>
      </p:sp>
      <p:sp>
        <p:nvSpPr>
          <p:cNvPr id="5" name="Espace réservé de la date 4"/>
          <p:cNvSpPr>
            <a:spLocks noGrp="1"/>
          </p:cNvSpPr>
          <p:nvPr>
            <p:ph type="dt" idx="11"/>
          </p:nvPr>
        </p:nvSpPr>
        <p:spPr/>
        <p:txBody>
          <a:bodyPr/>
          <a:lstStyle/>
          <a:p>
            <a:fld id="{C35BB913-4718-4A8C-BFDB-4F47F317EFB5}" type="datetime1">
              <a:rPr lang="fr-FR" smtClean="0"/>
              <a:t>14/03/2024</a:t>
            </a:fld>
            <a:endParaRPr lang="fr-FR"/>
          </a:p>
        </p:txBody>
      </p:sp>
      <p:sp>
        <p:nvSpPr>
          <p:cNvPr id="6" name="Espace réservé du pied de page 5"/>
          <p:cNvSpPr>
            <a:spLocks noGrp="1"/>
          </p:cNvSpPr>
          <p:nvPr>
            <p:ph type="ftr" sz="quarter" idx="12"/>
          </p:nvPr>
        </p:nvSpPr>
        <p:spPr/>
        <p:txBody>
          <a:bodyPr/>
          <a:lstStyle/>
          <a:p>
            <a:r>
              <a:rPr lang="fr-FR" dirty="0"/>
              <a:t>Formation n°1_le fonctionnement des 3 organes de gestion</a:t>
            </a:r>
          </a:p>
        </p:txBody>
      </p:sp>
      <p:sp>
        <p:nvSpPr>
          <p:cNvPr id="7" name="Espace réservé du numéro de diapositive 6"/>
          <p:cNvSpPr>
            <a:spLocks noGrp="1"/>
          </p:cNvSpPr>
          <p:nvPr>
            <p:ph type="sldNum" sz="quarter" idx="13"/>
          </p:nvPr>
        </p:nvSpPr>
        <p:spPr/>
        <p:txBody>
          <a:bodyPr/>
          <a:lstStyle/>
          <a:p>
            <a:fld id="{F0236B45-E8D5-4C88-9839-8F6D555418F6}" type="slidenum">
              <a:rPr lang="fr-FR" smtClean="0"/>
              <a:t>9</a:t>
            </a:fld>
            <a:endParaRPr lang="fr-FR"/>
          </a:p>
        </p:txBody>
      </p:sp>
    </p:spTree>
    <p:extLst>
      <p:ext uri="{BB962C8B-B14F-4D97-AF65-F5344CB8AC3E}">
        <p14:creationId xmlns:p14="http://schemas.microsoft.com/office/powerpoint/2010/main" val="243680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81732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46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07366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fld id="{99895EBC-59CB-4573-833F-F9B44C694EA4}" type="datetime1">
              <a:rPr lang="en-US" altLang="fr-FR" smtClean="0"/>
              <a:t>3/14/2024</a:t>
            </a:fld>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r>
              <a:rPr lang="fr-FR"/>
              <a:t>ARC- Karima Ben Ahmed</a:t>
            </a: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59615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0363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72529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153902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21130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66716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318508557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414448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963436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65310" y="1037032"/>
            <a:ext cx="10061380" cy="553998"/>
          </a:xfrm>
          <a:prstGeom prst="rect">
            <a:avLst/>
          </a:prstGeom>
        </p:spPr>
        <p:txBody>
          <a:bodyPr wrap="square" lIns="0" tIns="0" rIns="0" bIns="0">
            <a:spAutoFit/>
          </a:bodyPr>
          <a:lstStyle>
            <a:lvl1pPr>
              <a:defRPr sz="36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41246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07179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06400" y="176784"/>
            <a:ext cx="1036320" cy="1168908"/>
          </a:xfrm>
          <a:prstGeom prst="rect">
            <a:avLst/>
          </a:prstGeom>
        </p:spPr>
      </p:pic>
      <p:pic>
        <p:nvPicPr>
          <p:cNvPr id="17" name="bg object 17"/>
          <p:cNvPicPr/>
          <p:nvPr/>
        </p:nvPicPr>
        <p:blipFill>
          <a:blip r:embed="rId3" cstate="print"/>
          <a:stretch>
            <a:fillRect/>
          </a:stretch>
        </p:blipFill>
        <p:spPr>
          <a:xfrm>
            <a:off x="10828527" y="6297167"/>
            <a:ext cx="489711" cy="411480"/>
          </a:xfrm>
          <a:prstGeom prst="rect">
            <a:avLst/>
          </a:prstGeom>
        </p:spPr>
      </p:pic>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3549041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1842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977431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5"/>
            <a:ext cx="10364168" cy="778803"/>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9"/>
            <a:ext cx="8533357" cy="432747"/>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208557304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3"/>
            <a:ext cx="5384800" cy="138499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2"/>
            <a:ext cx="2743200" cy="276999"/>
          </a:xfrm>
          <a:prstGeom prst="rect">
            <a:avLst/>
          </a:prstGeom>
        </p:spPr>
        <p:txBody>
          <a:bodyPr/>
          <a:lstStyle>
            <a:lvl1pPr>
              <a:defRPr/>
            </a:lvl1pPr>
          </a:lstStyle>
          <a:p>
            <a:pPr>
              <a:defRPr/>
            </a:pPr>
            <a:endParaRPr lang="fr-FR" altLang="fr-FR"/>
          </a:p>
        </p:txBody>
      </p:sp>
      <p:sp>
        <p:nvSpPr>
          <p:cNvPr id="6" name="Espace réservé du pied de page 4"/>
          <p:cNvSpPr>
            <a:spLocks noGrp="1"/>
          </p:cNvSpPr>
          <p:nvPr>
            <p:ph type="ftr" sz="quarter" idx="11"/>
          </p:nvPr>
        </p:nvSpPr>
        <p:spPr>
          <a:xfrm>
            <a:off x="4038600" y="6356352"/>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2"/>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2400166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BFF959D-0408-443D-9667-4A70EE24D7D3}"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6" name="Espace réservé du numéro de diapositive 5"/>
          <p:cNvSpPr>
            <a:spLocks noGrp="1"/>
          </p:cNvSpPr>
          <p:nvPr>
            <p:ph type="sldNum" sz="quarter" idx="12"/>
          </p:nvPr>
        </p:nvSpPr>
        <p:spPr/>
        <p:txBody>
          <a:bodyPr/>
          <a:lstStyle>
            <a:lvl1pPr>
              <a:defRPr/>
            </a:lvl1pPr>
          </a:lstStyle>
          <a:p>
            <a:pPr>
              <a:defRPr/>
            </a:pPr>
            <a:fld id="{A3508139-7122-418B-8594-D60E16E14221}"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48740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C2AF88A-F7C3-483B-94FF-3DB9FF5B151E}"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6" name="Espace réservé du numéro de diapositive 5"/>
          <p:cNvSpPr>
            <a:spLocks noGrp="1"/>
          </p:cNvSpPr>
          <p:nvPr>
            <p:ph type="sldNum" sz="quarter" idx="12"/>
          </p:nvPr>
        </p:nvSpPr>
        <p:spPr/>
        <p:txBody>
          <a:bodyPr/>
          <a:lstStyle>
            <a:lvl1pPr>
              <a:defRPr/>
            </a:lvl1pPr>
          </a:lstStyle>
          <a:p>
            <a:pPr>
              <a:defRPr/>
            </a:pPr>
            <a:fld id="{E77166DC-0604-4815-BB4E-4A5186F99B3B}"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600970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9994EF0-BE2B-4B2C-84F8-5E7D2BDF4E66}"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6" name="Espace réservé du numéro de diapositive 5"/>
          <p:cNvSpPr>
            <a:spLocks noGrp="1"/>
          </p:cNvSpPr>
          <p:nvPr>
            <p:ph type="sldNum" sz="quarter" idx="12"/>
          </p:nvPr>
        </p:nvSpPr>
        <p:spPr/>
        <p:txBody>
          <a:bodyPr/>
          <a:lstStyle>
            <a:lvl1pPr>
              <a:defRPr/>
            </a:lvl1pPr>
          </a:lstStyle>
          <a:p>
            <a:pPr>
              <a:defRPr/>
            </a:pPr>
            <a:fld id="{D64DCD1A-6324-4253-AD00-CFDD54204062}"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42497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37235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4FF3DC04-3E1D-4ED9-AFC1-54274361AD81}"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7" name="Espace réservé du numéro de diapositive 5"/>
          <p:cNvSpPr>
            <a:spLocks noGrp="1"/>
          </p:cNvSpPr>
          <p:nvPr>
            <p:ph type="sldNum" sz="quarter" idx="12"/>
          </p:nvPr>
        </p:nvSpPr>
        <p:spPr/>
        <p:txBody>
          <a:bodyPr/>
          <a:lstStyle>
            <a:lvl1pPr>
              <a:defRPr/>
            </a:lvl1pPr>
          </a:lstStyle>
          <a:p>
            <a:pPr>
              <a:defRPr/>
            </a:pPr>
            <a:fld id="{3C03E4FC-C02C-4752-B3F8-D5E9E334E604}"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625549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BBDD0E44-65F8-4925-A835-248388AB1350}"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9" name="Espace réservé du numéro de diapositive 5"/>
          <p:cNvSpPr>
            <a:spLocks noGrp="1"/>
          </p:cNvSpPr>
          <p:nvPr>
            <p:ph type="sldNum" sz="quarter" idx="12"/>
          </p:nvPr>
        </p:nvSpPr>
        <p:spPr/>
        <p:txBody>
          <a:bodyPr/>
          <a:lstStyle>
            <a:lvl1pPr>
              <a:defRPr/>
            </a:lvl1pPr>
          </a:lstStyle>
          <a:p>
            <a:pPr>
              <a:defRPr/>
            </a:pPr>
            <a:fld id="{701E8F27-C39C-437E-812D-A242C08FCC66}"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47216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C8E4D20E-2DEB-4ACD-8979-EA09FF0053C6}"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5" name="Espace réservé du numéro de diapositive 5"/>
          <p:cNvSpPr>
            <a:spLocks noGrp="1"/>
          </p:cNvSpPr>
          <p:nvPr>
            <p:ph type="sldNum" sz="quarter" idx="12"/>
          </p:nvPr>
        </p:nvSpPr>
        <p:spPr/>
        <p:txBody>
          <a:bodyPr/>
          <a:lstStyle>
            <a:lvl1pPr>
              <a:defRPr/>
            </a:lvl1pPr>
          </a:lstStyle>
          <a:p>
            <a:pPr>
              <a:defRPr/>
            </a:pPr>
            <a:fld id="{1BDCB81C-7DCF-401C-BA9E-42D4C31867B5}"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748039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D01B702-DF19-47DD-AA14-12C91CF55011}"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4" name="Espace réservé du numéro de diapositive 5"/>
          <p:cNvSpPr>
            <a:spLocks noGrp="1"/>
          </p:cNvSpPr>
          <p:nvPr>
            <p:ph type="sldNum" sz="quarter" idx="12"/>
          </p:nvPr>
        </p:nvSpPr>
        <p:spPr/>
        <p:txBody>
          <a:bodyPr/>
          <a:lstStyle>
            <a:lvl1pPr>
              <a:defRPr/>
            </a:lvl1pPr>
          </a:lstStyle>
          <a:p>
            <a:pPr>
              <a:defRPr/>
            </a:pPr>
            <a:fld id="{3C15C961-2706-45AB-9256-DB15054FAE67}"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118924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87DABBA-F8E3-4920-B161-F94473F3373E}"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7" name="Espace réservé du numéro de diapositive 5"/>
          <p:cNvSpPr>
            <a:spLocks noGrp="1"/>
          </p:cNvSpPr>
          <p:nvPr>
            <p:ph type="sldNum" sz="quarter" idx="12"/>
          </p:nvPr>
        </p:nvSpPr>
        <p:spPr/>
        <p:txBody>
          <a:bodyPr/>
          <a:lstStyle>
            <a:lvl1pPr>
              <a:defRPr/>
            </a:lvl1pPr>
          </a:lstStyle>
          <a:p>
            <a:pPr>
              <a:defRPr/>
            </a:pPr>
            <a:fld id="{88FA49F2-0922-434C-9A81-1F10F4AB07F4}"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1968811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96212D9-C840-4E00-BE24-DECE4851D506}"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7" name="Espace réservé du numéro de diapositive 5"/>
          <p:cNvSpPr>
            <a:spLocks noGrp="1"/>
          </p:cNvSpPr>
          <p:nvPr>
            <p:ph type="sldNum" sz="quarter" idx="12"/>
          </p:nvPr>
        </p:nvSpPr>
        <p:spPr/>
        <p:txBody>
          <a:bodyPr/>
          <a:lstStyle>
            <a:lvl1pPr>
              <a:defRPr/>
            </a:lvl1pPr>
          </a:lstStyle>
          <a:p>
            <a:pPr>
              <a:defRPr/>
            </a:pPr>
            <a:fld id="{AE4F3A4D-8859-458E-9962-1B3F4323BD13}"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99204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A2CA9DB-0F70-4264-8B54-211C8B6783CA}"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6" name="Espace réservé du numéro de diapositive 5"/>
          <p:cNvSpPr>
            <a:spLocks noGrp="1"/>
          </p:cNvSpPr>
          <p:nvPr>
            <p:ph type="sldNum" sz="quarter" idx="12"/>
          </p:nvPr>
        </p:nvSpPr>
        <p:spPr/>
        <p:txBody>
          <a:bodyPr/>
          <a:lstStyle>
            <a:lvl1pPr>
              <a:defRPr/>
            </a:lvl1pPr>
          </a:lstStyle>
          <a:p>
            <a:pPr>
              <a:defRPr/>
            </a:pPr>
            <a:fld id="{1201AD84-64E0-425A-8B8A-13D9D59BBC0A}"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099193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626A39C-5530-4065-8252-045BD228782B}" type="datetime1">
              <a:rPr lang="fr-FR" altLang="fr-FR">
                <a:solidFill>
                  <a:prstClr val="black">
                    <a:tint val="75000"/>
                  </a:prstClr>
                </a:solidFill>
              </a:rPr>
              <a:pPr>
                <a:defRPr/>
              </a:pPr>
              <a:t>14/03/2024</a:t>
            </a:fld>
            <a:endParaRPr lang="fr-FR" alt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prstClr val="black">
                    <a:tint val="75000"/>
                  </a:prstClr>
                </a:solidFill>
              </a:rPr>
              <a:t>ARC-KARIMA BEN AHMED</a:t>
            </a:r>
          </a:p>
        </p:txBody>
      </p:sp>
      <p:sp>
        <p:nvSpPr>
          <p:cNvPr id="6" name="Espace réservé du numéro de diapositive 5"/>
          <p:cNvSpPr>
            <a:spLocks noGrp="1"/>
          </p:cNvSpPr>
          <p:nvPr>
            <p:ph type="sldNum" sz="quarter" idx="12"/>
          </p:nvPr>
        </p:nvSpPr>
        <p:spPr/>
        <p:txBody>
          <a:bodyPr/>
          <a:lstStyle>
            <a:lvl1pPr>
              <a:defRPr/>
            </a:lvl1pPr>
          </a:lstStyle>
          <a:p>
            <a:pPr>
              <a:defRPr/>
            </a:pPr>
            <a:fld id="{407E2874-DE03-433E-BE7D-46182EFED829}" type="slidenum">
              <a:rPr lang="fr-FR" altLang="fr-FR">
                <a:solidFill>
                  <a:prstClr val="black">
                    <a:tint val="75000"/>
                  </a:prstClr>
                </a:solidFill>
              </a:rPr>
              <a:pPr>
                <a:defRPr/>
              </a:pPr>
              <a:t>‹N°›</a:t>
            </a:fld>
            <a:endParaRPr lang="fr-FR" altLang="fr-FR">
              <a:solidFill>
                <a:prstClr val="black">
                  <a:tint val="75000"/>
                </a:prstClr>
              </a:solidFill>
            </a:endParaRPr>
          </a:p>
        </p:txBody>
      </p:sp>
    </p:spTree>
    <p:extLst>
      <p:ext uri="{BB962C8B-B14F-4D97-AF65-F5344CB8AC3E}">
        <p14:creationId xmlns:p14="http://schemas.microsoft.com/office/powerpoint/2010/main" val="3618074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riangle rectangle 1"/>
          <p:cNvSpPr/>
          <p:nvPr userDrawn="1"/>
        </p:nvSpPr>
        <p:spPr>
          <a:xfrm rot="10800000" flipH="1">
            <a:off x="0" y="0"/>
            <a:ext cx="838200" cy="6858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r-FR" sz="1350">
              <a:solidFill>
                <a:prstClr val="white"/>
              </a:solidFill>
            </a:endParaRPr>
          </a:p>
        </p:txBody>
      </p:sp>
      <p:sp>
        <p:nvSpPr>
          <p:cNvPr id="3" name="Triangle rectangle 2"/>
          <p:cNvSpPr/>
          <p:nvPr userDrawn="1"/>
        </p:nvSpPr>
        <p:spPr>
          <a:xfrm rot="10800000" flipH="1">
            <a:off x="11353800" y="0"/>
            <a:ext cx="838200" cy="6858000"/>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fr-FR" sz="1350">
              <a:solidFill>
                <a:prstClr val="white"/>
              </a:solidFill>
            </a:endParaRPr>
          </a:p>
        </p:txBody>
      </p:sp>
      <p:sp>
        <p:nvSpPr>
          <p:cNvPr id="4" name="Date Placeholder 3"/>
          <p:cNvSpPr>
            <a:spLocks noGrp="1"/>
          </p:cNvSpPr>
          <p:nvPr>
            <p:ph type="dt" sz="half" idx="10"/>
          </p:nvPr>
        </p:nvSpPr>
        <p:spPr>
          <a:xfrm>
            <a:off x="277284" y="6356351"/>
            <a:ext cx="2743200" cy="365125"/>
          </a:xfrm>
        </p:spPr>
        <p:txBody>
          <a:bodyPr/>
          <a:lstStyle>
            <a:lvl1pPr>
              <a:defRPr sz="750">
                <a:latin typeface="Calibri" panose="020F0502020204030204" pitchFamily="34" charset="0"/>
                <a:cs typeface="Calibri" panose="020F0502020204030204" pitchFamily="34" charset="0"/>
              </a:defRPr>
            </a:lvl1pPr>
          </a:lstStyle>
          <a:p>
            <a:pPr>
              <a:defRPr/>
            </a:pPr>
            <a:fld id="{E101D5BB-33F8-4A1D-A18A-6881DECCED7F}" type="datetime1">
              <a:rPr lang="fr-FR">
                <a:solidFill>
                  <a:prstClr val="black">
                    <a:tint val="75000"/>
                  </a:prstClr>
                </a:solidFill>
              </a:rPr>
              <a:pPr>
                <a:defRPr/>
              </a:pPr>
              <a:t>14/03/2024</a:t>
            </a:fld>
            <a:endParaRPr lang="fr-FR" dirty="0">
              <a:solidFill>
                <a:prstClr val="black">
                  <a:tint val="75000"/>
                </a:prstClr>
              </a:solidFill>
            </a:endParaRPr>
          </a:p>
        </p:txBody>
      </p:sp>
      <p:sp>
        <p:nvSpPr>
          <p:cNvPr id="5" name="Footer Placeholder 4"/>
          <p:cNvSpPr>
            <a:spLocks noGrp="1"/>
          </p:cNvSpPr>
          <p:nvPr>
            <p:ph type="ftr" sz="quarter" idx="11"/>
          </p:nvPr>
        </p:nvSpPr>
        <p:spPr/>
        <p:txBody>
          <a:bodyPr/>
          <a:lstStyle>
            <a:lvl1pPr algn="ctr">
              <a:defRPr sz="750">
                <a:latin typeface="Calibri" panose="020F0502020204030204" pitchFamily="34" charset="0"/>
                <a:cs typeface="Calibri" panose="020F0502020204030204" pitchFamily="34" charset="0"/>
              </a:defRPr>
            </a:lvl1pPr>
          </a:lstStyle>
          <a:p>
            <a:pPr>
              <a:defRPr/>
            </a:pPr>
            <a:r>
              <a:rPr lang="fr-FR">
                <a:solidFill>
                  <a:prstClr val="black">
                    <a:tint val="75000"/>
                  </a:prstClr>
                </a:solidFill>
              </a:rPr>
              <a:t>ARC-KARIMA BEN AHMED</a:t>
            </a:r>
            <a:endParaRPr lang="fr-FR" dirty="0">
              <a:solidFill>
                <a:prstClr val="black">
                  <a:tint val="75000"/>
                </a:prstClr>
              </a:solidFill>
            </a:endParaRPr>
          </a:p>
        </p:txBody>
      </p:sp>
      <p:sp>
        <p:nvSpPr>
          <p:cNvPr id="6" name="Slide Number Placeholder 5"/>
          <p:cNvSpPr>
            <a:spLocks noGrp="1"/>
          </p:cNvSpPr>
          <p:nvPr>
            <p:ph type="sldNum" sz="quarter" idx="12"/>
          </p:nvPr>
        </p:nvSpPr>
        <p:spPr>
          <a:xfrm>
            <a:off x="9315451" y="6356351"/>
            <a:ext cx="2743200" cy="365125"/>
          </a:xfrm>
        </p:spPr>
        <p:txBody>
          <a:bodyPr/>
          <a:lstStyle>
            <a:lvl1pPr algn="r">
              <a:defRPr sz="750">
                <a:latin typeface="Calibri" panose="020F0502020204030204" pitchFamily="34" charset="0"/>
                <a:cs typeface="Calibri" panose="020F0502020204030204" pitchFamily="34" charset="0"/>
              </a:defRPr>
            </a:lvl1pPr>
          </a:lstStyle>
          <a:p>
            <a:pPr>
              <a:defRPr/>
            </a:pPr>
            <a:fld id="{D83FB0B8-B6A4-4CC9-BAE4-8519DBBE00E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82293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8208C3-EB93-4D28-96F9-0203FC845BA8}" type="datetime1">
              <a:rPr lang="fr-FR" smtClean="0"/>
              <a:t>14/03/2024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496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F0BD418-1A6B-4E83-814D-568907F8A56C}" type="datetimeFigureOut">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3692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787C72-FDC4-498C-9875-C428218EA33B}" type="datetime1">
              <a:rPr lang="fr-FR" smtClean="0"/>
              <a:t>14/03/2024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91233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0E1A148-B737-4D3B-AEE3-DEE3940279B3}" type="datetime1">
              <a:rPr lang="fr-FR" smtClean="0"/>
              <a:t>14/03/2024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28957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1CD12FF-1FBD-4626-BB91-98284585DBC1}" type="datetime1">
              <a:rPr lang="fr-FR" smtClean="0"/>
              <a:t>14/03/2024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264127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0FC631F-40F2-4D1D-90A2-87CED592F35E}" type="datetime1">
              <a:rPr lang="fr-FR" smtClean="0"/>
              <a:t>14/03/2024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1911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8A1E18F-77CA-4521-937F-02D692EE23F8}" type="datetime1">
              <a:rPr lang="fr-FR" smtClean="0"/>
              <a:t>14/03/2024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825254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6628B-4687-4912-BEC0-F2BA11CCF7FC}" type="datetime1">
              <a:rPr lang="fr-FR" smtClean="0"/>
              <a:t>14/03/2024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55445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58110C7-F204-4B34-A2E4-12BF5ACF92C8}" type="datetime1">
              <a:rPr lang="fr-FR" smtClean="0"/>
              <a:t>14/03/2024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900673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DAEA3A8-713F-4DAC-9D22-6B68A4BAFF46}" type="datetime1">
              <a:rPr lang="fr-FR" smtClean="0"/>
              <a:t>14/03/2024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348024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7E71E6-A29C-4831-91BB-AAD9D1744D25}" type="datetime1">
              <a:rPr lang="fr-FR" smtClean="0"/>
              <a:t>14/03/2024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72648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6A448F3-B3E7-4DE1-AEED-EEE950BC7E5E}" type="datetime1">
              <a:rPr lang="fr-FR" smtClean="0"/>
              <a:t>14/03/2024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197731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F0BD418-1A6B-4E83-814D-568907F8A56C}" type="datetimeFigureOut">
              <a:rPr lang="fr-FR" smtClean="0"/>
              <a:t>14/03/2024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2048043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369332"/>
          </a:xfrm>
          <a:prstGeom prst="rect">
            <a:avLst/>
          </a:prstGeo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09600" y="1600202"/>
            <a:ext cx="5384800" cy="276999"/>
          </a:xfrm>
          <a:prstGeom prst="rect">
            <a:avLst/>
          </a:prstGeom>
        </p:spPr>
        <p:txBody>
          <a:bodyPr/>
          <a:lstStyle/>
          <a:p>
            <a:pPr lvl="0"/>
            <a:endParaRPr lang="fr-FR" noProof="0"/>
          </a:p>
        </p:txBody>
      </p:sp>
      <p:sp>
        <p:nvSpPr>
          <p:cNvPr id="4" name="Espace réservé du texte 3"/>
          <p:cNvSpPr>
            <a:spLocks noGrp="1"/>
          </p:cNvSpPr>
          <p:nvPr>
            <p:ph type="body" sz="half" idx="2"/>
          </p:nvPr>
        </p:nvSpPr>
        <p:spPr>
          <a:xfrm>
            <a:off x="6197600" y="1600205"/>
            <a:ext cx="5384800" cy="166199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838200" y="6356354"/>
            <a:ext cx="2743200" cy="276999"/>
          </a:xfrm>
          <a:prstGeom prst="rect">
            <a:avLst/>
          </a:prstGeom>
        </p:spPr>
        <p:txBody>
          <a:bodyPr/>
          <a:lstStyle>
            <a:lvl1pPr>
              <a:defRPr/>
            </a:lvl1pPr>
          </a:lstStyle>
          <a:p>
            <a:pPr>
              <a:defRPr/>
            </a:pPr>
            <a:fld id="{4E5CFB0D-1174-4CD7-A61F-C968C71B111F}" type="datetime1">
              <a:rPr lang="fr-FR" altLang="fr-FR" smtClean="0"/>
              <a:t>14/03/2024</a:t>
            </a:fld>
            <a:endParaRPr lang="fr-FR" altLang="fr-FR"/>
          </a:p>
        </p:txBody>
      </p:sp>
      <p:sp>
        <p:nvSpPr>
          <p:cNvPr id="6" name="Espace réservé du pied de page 4"/>
          <p:cNvSpPr>
            <a:spLocks noGrp="1"/>
          </p:cNvSpPr>
          <p:nvPr>
            <p:ph type="ftr" sz="quarter" idx="11"/>
          </p:nvPr>
        </p:nvSpPr>
        <p:spPr>
          <a:xfrm>
            <a:off x="4038600" y="6356354"/>
            <a:ext cx="4114800" cy="276999"/>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610600" y="6356354"/>
            <a:ext cx="2743200" cy="138499"/>
          </a:xfrm>
          <a:prstGeom prst="rect">
            <a:avLst/>
          </a:prstGeom>
        </p:spPr>
        <p:txBody>
          <a:bodyPr/>
          <a:lstStyle>
            <a:lvl1pPr>
              <a:defRPr/>
            </a:lvl1pPr>
          </a:lstStyle>
          <a:p>
            <a:pPr>
              <a:defRPr/>
            </a:pPr>
            <a:fld id="{B5E09269-489A-4AFA-A7A2-6D2B32B89793}" type="slidenum">
              <a:rPr lang="fr-FR" altLang="fr-FR"/>
              <a:pPr>
                <a:defRPr/>
              </a:pPr>
              <a:t>‹N°›</a:t>
            </a:fld>
            <a:endParaRPr lang="fr-FR" altLang="fr-FR"/>
          </a:p>
        </p:txBody>
      </p:sp>
    </p:spTree>
    <p:extLst>
      <p:ext uri="{BB962C8B-B14F-4D97-AF65-F5344CB8AC3E}">
        <p14:creationId xmlns:p14="http://schemas.microsoft.com/office/powerpoint/2010/main" val="289174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E248A4F-59A4-43FA-89B2-F467957CDA9F}" type="datetime1">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4071373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6112654-2B35-427F-ADB9-49DEF1E0B5D8}" type="datetime1">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1637994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71E3AC6-6854-4EFC-91E3-CFA1806208DE}" type="datetime1">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2418456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BF3D7C-6C87-49DA-8170-6B47ED8FB7F9}" type="datetime1">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4145580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CA0B18B-5823-415C-A011-D218D64E7A70}" type="datetime1">
              <a:rPr lang="fr-FR" smtClean="0"/>
              <a:t>14/03/2024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2502760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8F5B350-BEC7-4517-A5F3-7F337AAA2D0D}" type="datetime1">
              <a:rPr lang="fr-FR" smtClean="0"/>
              <a:t>14/03/2024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3008196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BB2459-137B-4B9D-A90B-839DA54D2286}" type="datetime1">
              <a:rPr lang="fr-FR" smtClean="0"/>
              <a:t>14/03/2024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1219396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021E4E3-DB9E-4293-A44F-B59315E803D0}" type="datetime1">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39053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4F606D0-BDF8-458A-939B-5AF281B56B5F}" type="datetime1">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171044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F0BD418-1A6B-4E83-814D-568907F8A56C}" type="datetimeFigureOut">
              <a:rPr lang="fr-FR" smtClean="0"/>
              <a:t>14/03/2024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6881376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EE822AD-0829-4CF6-AC69-D6A73666B3C4}" type="datetime1">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2504939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3EFA350-F38D-46D8-8A23-0EC9AA1F2BA1}" type="datetime1">
              <a:rPr lang="fr-FR" smtClean="0"/>
              <a:t>14/03/2024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588CE7-4BA5-4358-91C8-27749FE07EB4}" type="slidenum">
              <a:rPr lang="fr-FR" smtClean="0"/>
              <a:pPr/>
              <a:t>‹N°›</a:t>
            </a:fld>
            <a:endParaRPr lang="fr-FR"/>
          </a:p>
        </p:txBody>
      </p:sp>
    </p:spTree>
    <p:extLst>
      <p:ext uri="{BB962C8B-B14F-4D97-AF65-F5344CB8AC3E}">
        <p14:creationId xmlns:p14="http://schemas.microsoft.com/office/powerpoint/2010/main" val="375566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0BD418-1A6B-4E83-814D-568907F8A56C}" type="datetimeFigureOut">
              <a:rPr lang="fr-FR" smtClean="0"/>
              <a:t>14/03/2024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9665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356755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F0BD418-1A6B-4E83-814D-568907F8A56C}" type="datetimeFigureOut">
              <a:rPr lang="fr-FR" smtClean="0"/>
              <a:t>14/03/2024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4F4E30-4F36-4098-97E2-E1F6D838FDE3}" type="slidenum">
              <a:rPr lang="fr-FR" smtClean="0"/>
              <a:t>‹N°›</a:t>
            </a:fld>
            <a:endParaRPr lang="fr-FR"/>
          </a:p>
        </p:txBody>
      </p:sp>
    </p:spTree>
    <p:extLst>
      <p:ext uri="{BB962C8B-B14F-4D97-AF65-F5344CB8AC3E}">
        <p14:creationId xmlns:p14="http://schemas.microsoft.com/office/powerpoint/2010/main" val="74272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BD418-1A6B-4E83-814D-568907F8A56C}" type="datetimeFigureOut">
              <a:rPr lang="fr-FR" smtClean="0"/>
              <a:t>14/03/2024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90393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3449227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7701" y="439292"/>
            <a:ext cx="10756595" cy="369332"/>
          </a:xfrm>
          <a:prstGeom prst="rect">
            <a:avLst/>
          </a:prstGeom>
        </p:spPr>
        <p:txBody>
          <a:bodyPr wrap="square" lIns="0" tIns="0" rIns="0" bIns="0">
            <a:spAutoFit/>
          </a:bodyPr>
          <a:lstStyle>
            <a:lvl1pPr>
              <a:defRPr sz="2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713739" y="1691133"/>
            <a:ext cx="10764520" cy="276999"/>
          </a:xfrm>
          <a:prstGeom prst="rect">
            <a:avLst/>
          </a:prstGeom>
        </p:spPr>
        <p:txBody>
          <a:bodyPr wrap="square" lIns="0" tIns="0" rIns="0" bIns="0">
            <a:spAutoFit/>
          </a:bodyPr>
          <a:lstStyle>
            <a:lvl1pPr>
              <a:defRPr sz="1800" b="0" i="0" u="sng">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0924877" y="6466622"/>
            <a:ext cx="358139" cy="141064"/>
          </a:xfrm>
          <a:prstGeom prst="rect">
            <a:avLst/>
          </a:prstGeom>
        </p:spPr>
        <p:txBody>
          <a:bodyPr wrap="square" lIns="0" tIns="0" rIns="0" bIns="0">
            <a:spAutoFit/>
          </a:bodyPr>
          <a:lstStyle>
            <a:lvl1pPr>
              <a:defRPr sz="900" b="0" i="0">
                <a:solidFill>
                  <a:srgbClr val="888888"/>
                </a:solidFill>
                <a:latin typeface="Arial MT"/>
                <a:cs typeface="Arial MT"/>
              </a:defRPr>
            </a:lvl1pPr>
          </a:lstStyle>
          <a:p>
            <a:pPr marL="113664">
              <a:lnSpc>
                <a:spcPts val="1060"/>
              </a:lnSpc>
            </a:pPr>
            <a:fld id="{81D60167-4931-47E6-BA6A-407CBD079E47}" type="slidenum">
              <a:rPr lang="fr-FR" smtClean="0">
                <a:latin typeface="Calibri"/>
                <a:cs typeface="Calibri"/>
              </a:rPr>
              <a:pPr marL="113664">
                <a:lnSpc>
                  <a:spcPts val="1060"/>
                </a:lnSpc>
              </a:pPr>
              <a:t>‹N°›</a:t>
            </a:fld>
            <a:endParaRPr lang="fr-FR" dirty="0">
              <a:latin typeface="Calibri"/>
              <a:cs typeface="Calibri"/>
            </a:endParaRPr>
          </a:p>
        </p:txBody>
      </p:sp>
    </p:spTree>
    <p:extLst>
      <p:ext uri="{BB962C8B-B14F-4D97-AF65-F5344CB8AC3E}">
        <p14:creationId xmlns:p14="http://schemas.microsoft.com/office/powerpoint/2010/main" val="286021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2B984863-3D9B-49F4-80B3-AA4AD1036127}" type="datetime1">
              <a:rPr lang="fr-FR" altLang="fr-FR">
                <a:solidFill>
                  <a:prstClr val="black">
                    <a:tint val="75000"/>
                  </a:prstClr>
                </a:solidFill>
                <a:latin typeface="Arial" panose="020B0604020202020204" pitchFamily="34" charset="0"/>
                <a:ea typeface="ヒラギノ角ゴ Pro W3" pitchFamily="-95" charset="-128"/>
              </a:rPr>
              <a:pPr eaLnBrk="0" fontAlgn="base" hangingPunct="0">
                <a:spcBef>
                  <a:spcPct val="0"/>
                </a:spcBef>
                <a:spcAft>
                  <a:spcPct val="0"/>
                </a:spcAft>
                <a:defRPr/>
              </a:pPr>
              <a:t>14/03/2024</a:t>
            </a:fld>
            <a:endParaRPr lang="fr-FR" altLang="fr-FR">
              <a:solidFill>
                <a:prstClr val="black">
                  <a:tint val="75000"/>
                </a:prstClr>
              </a:solidFill>
              <a:latin typeface="Arial" panose="020B0604020202020204" pitchFamily="34" charset="0"/>
              <a:ea typeface="ヒラギノ角ゴ Pro W3" pitchFamily="-95" charset="-128"/>
            </a:endParaRP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r>
              <a:rPr lang="fr-FR">
                <a:solidFill>
                  <a:prstClr val="black">
                    <a:tint val="75000"/>
                  </a:prstClr>
                </a:solidFill>
                <a:latin typeface="Arial" panose="020B0604020202020204" pitchFamily="34" charset="0"/>
                <a:ea typeface="ヒラギノ角ゴ Pro W3" pitchFamily="-95" charset="-128"/>
              </a:rPr>
              <a:t>ARC-KARIMA BEN AHMED</a:t>
            </a:r>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DD03B6F7-14BC-4663-A25A-2ED1C8839192}" type="slidenum">
              <a:rPr lang="fr-FR" altLang="fr-FR">
                <a:solidFill>
                  <a:prstClr val="black">
                    <a:tint val="75000"/>
                  </a:prstClr>
                </a:solidFill>
                <a:latin typeface="Arial" panose="020B0604020202020204" pitchFamily="34" charset="0"/>
                <a:ea typeface="ヒラギノ角ゴ Pro W3" pitchFamily="-95" charset="-128"/>
              </a:rPr>
              <a:pPr eaLnBrk="0" fontAlgn="base" hangingPunct="0">
                <a:spcBef>
                  <a:spcPct val="0"/>
                </a:spcBef>
                <a:spcAft>
                  <a:spcPct val="0"/>
                </a:spcAft>
                <a:defRPr/>
              </a:pPr>
              <a:t>‹N°›</a:t>
            </a:fld>
            <a:endParaRPr lang="fr-FR" altLang="fr-FR">
              <a:solidFill>
                <a:prstClr val="black">
                  <a:tint val="75000"/>
                </a:prstClr>
              </a:solidFill>
              <a:latin typeface="Arial" panose="020B0604020202020204" pitchFamily="34" charset="0"/>
              <a:ea typeface="ヒラギノ角ゴ Pro W3" pitchFamily="-95" charset="-128"/>
            </a:endParaRPr>
          </a:p>
        </p:txBody>
      </p:sp>
    </p:spTree>
    <p:extLst>
      <p:ext uri="{BB962C8B-B14F-4D97-AF65-F5344CB8AC3E}">
        <p14:creationId xmlns:p14="http://schemas.microsoft.com/office/powerpoint/2010/main" val="27179567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A52B-A0FF-457C-AABA-9F00AFB9AFE5}" type="datetime1">
              <a:rPr lang="fr-FR" smtClean="0"/>
              <a:t>14/03/2024</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4E30-4F36-4098-97E2-E1F6D838FDE3}" type="slidenum">
              <a:rPr lang="fr-FR" smtClean="0"/>
              <a:t>‹N°›</a:t>
            </a:fld>
            <a:endParaRPr lang="fr-FR"/>
          </a:p>
        </p:txBody>
      </p:sp>
    </p:spTree>
    <p:extLst>
      <p:ext uri="{BB962C8B-B14F-4D97-AF65-F5344CB8AC3E}">
        <p14:creationId xmlns:p14="http://schemas.microsoft.com/office/powerpoint/2010/main" val="96105920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7FEB3-091C-4117-ACDD-3F09600796DC}" type="datetime1">
              <a:rPr lang="fr-FR" smtClean="0"/>
              <a:t>14/03/2024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88CE7-4BA5-4358-91C8-27749FE07EB4}" type="slidenum">
              <a:rPr lang="fr-FR" smtClean="0"/>
              <a:pPr/>
              <a:t>‹N°›</a:t>
            </a:fld>
            <a:endParaRPr lang="fr-FR"/>
          </a:p>
        </p:txBody>
      </p:sp>
    </p:spTree>
    <p:extLst>
      <p:ext uri="{BB962C8B-B14F-4D97-AF65-F5344CB8AC3E}">
        <p14:creationId xmlns:p14="http://schemas.microsoft.com/office/powerpoint/2010/main" val="4151067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2.jp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Orcod-gestion-locheres@arc-copro.fr" TargetMode="External"/><Relationship Id="rId7"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9.png"/><Relationship Id="rId4" Type="http://schemas.openxmlformats.org/officeDocument/2006/relationships/image" Target="../media/image36.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7.jpeg"/>
          <p:cNvPicPr>
            <a:picLocks noChangeAspect="1"/>
          </p:cNvPicPr>
          <p:nvPr/>
        </p:nvPicPr>
        <p:blipFill>
          <a:blip r:embed="rId3" cstate="print"/>
          <a:stretch>
            <a:fillRect/>
          </a:stretch>
        </p:blipFill>
        <p:spPr>
          <a:xfrm>
            <a:off x="0" y="0"/>
            <a:ext cx="12192000" cy="5496681"/>
          </a:xfrm>
          <a:prstGeom prst="rect">
            <a:avLst/>
          </a:prstGeom>
          <a:noFill/>
          <a:ln>
            <a:noFill/>
          </a:ln>
        </p:spPr>
      </p:pic>
      <p:sp>
        <p:nvSpPr>
          <p:cNvPr id="5" name="Espace réservé du contenu 1"/>
          <p:cNvSpPr txBox="1"/>
          <p:nvPr/>
        </p:nvSpPr>
        <p:spPr>
          <a:xfrm>
            <a:off x="2779502" y="929161"/>
            <a:ext cx="7888499" cy="550536"/>
          </a:xfrm>
          <a:prstGeom prst="rect">
            <a:avLst/>
          </a:prstGeom>
          <a:solidFill>
            <a:srgbClr val="31849B"/>
          </a:solidFill>
          <a:ln>
            <a:noFill/>
          </a:ln>
        </p:spPr>
        <p:txBody>
          <a:bodyPr vert="horz" wrap="square" lIns="51435" tIns="25718" rIns="51435" bIns="25718"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CA" sz="3600" b="1" kern="0" dirty="0">
                <a:solidFill>
                  <a:prstClr val="white"/>
                </a:solidFill>
                <a:latin typeface="Century Gothic" panose="020B0502020202020204" pitchFamily="34" charset="0"/>
              </a:rPr>
              <a:t>ORCOD LOCHERES</a:t>
            </a:r>
          </a:p>
        </p:txBody>
      </p:sp>
      <p:pic>
        <p:nvPicPr>
          <p:cNvPr id="8" name="Picture 4"/>
          <p:cNvPicPr>
            <a:picLocks noChangeAspect="1"/>
          </p:cNvPicPr>
          <p:nvPr/>
        </p:nvPicPr>
        <p:blipFill>
          <a:blip r:embed="rId4" cstate="print"/>
          <a:srcRect/>
          <a:stretch>
            <a:fillRect/>
          </a:stretch>
        </p:blipFill>
        <p:spPr>
          <a:xfrm>
            <a:off x="4235742" y="5555772"/>
            <a:ext cx="1361179" cy="1180522"/>
          </a:xfrm>
          <a:prstGeom prst="rect">
            <a:avLst/>
          </a:prstGeom>
          <a:noFill/>
          <a:ln>
            <a:noFill/>
          </a:ln>
        </p:spPr>
      </p:pic>
      <p:pic>
        <p:nvPicPr>
          <p:cNvPr id="10" name="Picture 6"/>
          <p:cNvPicPr>
            <a:picLocks noChangeAspect="1"/>
          </p:cNvPicPr>
          <p:nvPr/>
        </p:nvPicPr>
        <p:blipFill>
          <a:blip r:embed="rId5" cstate="print"/>
          <a:srcRect/>
          <a:stretch>
            <a:fillRect/>
          </a:stretch>
        </p:blipFill>
        <p:spPr>
          <a:xfrm>
            <a:off x="6090008" y="5839486"/>
            <a:ext cx="2293119" cy="608013"/>
          </a:xfrm>
          <a:prstGeom prst="rect">
            <a:avLst/>
          </a:prstGeom>
          <a:noFill/>
          <a:ln>
            <a:noFill/>
          </a:ln>
        </p:spPr>
      </p:pic>
      <p:pic>
        <p:nvPicPr>
          <p:cNvPr id="21" name="Picture 18"/>
          <p:cNvPicPr>
            <a:picLocks noChangeAspect="1"/>
          </p:cNvPicPr>
          <p:nvPr/>
        </p:nvPicPr>
        <p:blipFill>
          <a:blip r:embed="rId6" cstate="print"/>
          <a:srcRect/>
          <a:stretch>
            <a:fillRect/>
          </a:stretch>
        </p:blipFill>
        <p:spPr>
          <a:xfrm>
            <a:off x="1477657" y="561316"/>
            <a:ext cx="1690981" cy="1292290"/>
          </a:xfrm>
          <a:prstGeom prst="rect">
            <a:avLst/>
          </a:prstGeom>
          <a:noFill/>
          <a:ln>
            <a:noFill/>
          </a:ln>
        </p:spPr>
      </p:pic>
      <p:sp>
        <p:nvSpPr>
          <p:cNvPr id="22" name="ZoneTexte 30"/>
          <p:cNvSpPr txBox="1"/>
          <p:nvPr/>
        </p:nvSpPr>
        <p:spPr>
          <a:xfrm>
            <a:off x="0" y="3184783"/>
            <a:ext cx="6026063" cy="661855"/>
          </a:xfrm>
          <a:prstGeom prst="rect">
            <a:avLst/>
          </a:prstGeom>
          <a:solidFill>
            <a:srgbClr val="048B9A"/>
          </a:solidFill>
          <a:ln>
            <a:noFill/>
          </a:ln>
        </p:spPr>
        <p:txBody>
          <a:bodyPr vert="horz" wrap="square" lIns="56008" tIns="28007" rIns="56008" bIns="28007" anchor="t" anchorCtr="1" compatLnSpc="1">
            <a:spAutoFit/>
          </a:bodyPr>
          <a:lstStyle/>
          <a:p>
            <a:pPr algn="ctr">
              <a:lnSpc>
                <a:spcPct val="90000"/>
              </a:lnSpc>
              <a:spcBef>
                <a:spcPts val="422"/>
              </a:spcBef>
              <a:defRPr sz="1800" b="0" i="0" u="none" strike="noStrike" kern="0" cap="none" spc="0" baseline="0">
                <a:solidFill>
                  <a:srgbClr val="000000"/>
                </a:solidFill>
                <a:uFillTx/>
              </a:defRPr>
            </a:pPr>
            <a:r>
              <a:rPr lang="fr-CA" sz="2000" b="1" kern="0" dirty="0">
                <a:solidFill>
                  <a:prstClr val="white"/>
                </a:solidFill>
                <a:latin typeface="Century Gothic" panose="020B0502020202020204" pitchFamily="34" charset="0"/>
              </a:rPr>
              <a:t>La maîtrise d’ouvrage </a:t>
            </a:r>
          </a:p>
          <a:p>
            <a:pPr algn="ctr">
              <a:lnSpc>
                <a:spcPct val="90000"/>
              </a:lnSpc>
              <a:spcBef>
                <a:spcPts val="422"/>
              </a:spcBef>
              <a:defRPr sz="1800" b="0" i="0" u="none" strike="noStrike" kern="0" cap="none" spc="0" baseline="0">
                <a:solidFill>
                  <a:srgbClr val="000000"/>
                </a:solidFill>
                <a:uFillTx/>
              </a:defRPr>
            </a:pPr>
            <a:r>
              <a:rPr lang="fr-CA" sz="2000" b="1" kern="0" dirty="0">
                <a:solidFill>
                  <a:prstClr val="white"/>
                </a:solidFill>
                <a:latin typeface="Century Gothic" panose="020B0502020202020204" pitchFamily="34" charset="0"/>
              </a:rPr>
              <a:t>la ville de Sarcelles</a:t>
            </a:r>
          </a:p>
        </p:txBody>
      </p:sp>
      <p:pic>
        <p:nvPicPr>
          <p:cNvPr id="24" name="Picture 4" descr="I:\Base cartographique\1200px-Logo_Ville_Sarcelles.svg.png"/>
          <p:cNvPicPr>
            <a:picLocks noChangeAspect="1"/>
          </p:cNvPicPr>
          <p:nvPr/>
        </p:nvPicPr>
        <p:blipFill>
          <a:blip r:embed="rId7" cstate="print"/>
          <a:srcRect/>
          <a:stretch>
            <a:fillRect/>
          </a:stretch>
        </p:blipFill>
        <p:spPr>
          <a:xfrm>
            <a:off x="1693391" y="5617284"/>
            <a:ext cx="1644671" cy="1119011"/>
          </a:xfrm>
          <a:prstGeom prst="rect">
            <a:avLst/>
          </a:prstGeom>
          <a:noFill/>
          <a:ln>
            <a:noFill/>
          </a:ln>
        </p:spPr>
      </p:pic>
      <p:pic>
        <p:nvPicPr>
          <p:cNvPr id="1026" name="Picture 2">
            <a:extLst>
              <a:ext uri="{FF2B5EF4-FFF2-40B4-BE49-F238E27FC236}">
                <a16:creationId xmlns:a16="http://schemas.microsoft.com/office/drawing/2014/main" xmlns="" id="{4CE8A55D-9F26-5FB5-EBAC-0BA598131E7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7191" y="5576761"/>
            <a:ext cx="1176456" cy="11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30">
            <a:extLst>
              <a:ext uri="{FF2B5EF4-FFF2-40B4-BE49-F238E27FC236}">
                <a16:creationId xmlns:a16="http://schemas.microsoft.com/office/drawing/2014/main" xmlns="" id="{ED94F52C-68C7-CB11-CFEB-D2F5E1C8C6F8}"/>
              </a:ext>
            </a:extLst>
          </p:cNvPr>
          <p:cNvSpPr txBox="1"/>
          <p:nvPr/>
        </p:nvSpPr>
        <p:spPr>
          <a:xfrm>
            <a:off x="6026062" y="3189513"/>
            <a:ext cx="6165937" cy="661855"/>
          </a:xfrm>
          <a:prstGeom prst="rect">
            <a:avLst/>
          </a:prstGeom>
          <a:solidFill>
            <a:srgbClr val="048B9A"/>
          </a:solidFill>
          <a:ln>
            <a:noFill/>
          </a:ln>
        </p:spPr>
        <p:txBody>
          <a:bodyPr vert="horz" wrap="square" lIns="56008" tIns="28007" rIns="56008" bIns="28007" anchor="t" anchorCtr="1" compatLnSpc="1">
            <a:spAutoFit/>
          </a:bodyPr>
          <a:lstStyle>
            <a:defPPr>
              <a:defRPr lang="fr-FR"/>
            </a:defPPr>
            <a:lvl1pPr algn="ctr">
              <a:lnSpc>
                <a:spcPct val="90000"/>
              </a:lnSpc>
              <a:spcBef>
                <a:spcPts val="422"/>
              </a:spcBef>
              <a:defRPr sz="2000" b="1" i="0" u="none" strike="noStrike" kern="0" cap="none" spc="0" baseline="0">
                <a:solidFill>
                  <a:schemeClr val="bg1"/>
                </a:solidFill>
                <a:uFillTx/>
                <a:latin typeface="Century Gothic" panose="020B0502020202020204" pitchFamily="34" charset="0"/>
              </a:defRPr>
            </a:lvl1pPr>
          </a:lstStyle>
          <a:p>
            <a:r>
              <a:rPr lang="fr-CA" dirty="0">
                <a:solidFill>
                  <a:prstClr val="white"/>
                </a:solidFill>
              </a:rPr>
              <a:t>L’opérateur de la mission de</a:t>
            </a:r>
          </a:p>
          <a:p>
            <a:r>
              <a:rPr lang="fr-CA" dirty="0">
                <a:solidFill>
                  <a:prstClr val="white"/>
                </a:solidFill>
              </a:rPr>
              <a:t>redressement ARC </a:t>
            </a:r>
          </a:p>
        </p:txBody>
      </p:sp>
      <p:sp>
        <p:nvSpPr>
          <p:cNvPr id="4" name="Espace réservé du numéro de diapositive 3">
            <a:extLst>
              <a:ext uri="{FF2B5EF4-FFF2-40B4-BE49-F238E27FC236}">
                <a16:creationId xmlns:a16="http://schemas.microsoft.com/office/drawing/2014/main" xmlns="" id="{EA1FC267-AFC1-DD36-5019-DD8D67DEA79B}"/>
              </a:ext>
            </a:extLst>
          </p:cNvPr>
          <p:cNvSpPr>
            <a:spLocks noGrp="1"/>
          </p:cNvSpPr>
          <p:nvPr>
            <p:ph type="sldNum" sz="quarter" idx="12"/>
          </p:nvPr>
        </p:nvSpPr>
        <p:spPr/>
        <p:txBody>
          <a:bodyPr/>
          <a:lstStyle/>
          <a:p>
            <a:fld id="{72588CE7-4BA5-4358-91C8-27749FE07EB4}" type="slidenum">
              <a:rPr lang="fr-FR">
                <a:solidFill>
                  <a:prstClr val="black">
                    <a:tint val="75000"/>
                  </a:prstClr>
                </a:solidFill>
                <a:latin typeface="Calibri"/>
              </a:rPr>
              <a:pPr/>
              <a:t>1</a:t>
            </a:fld>
            <a:endParaRPr lang="fr-FR">
              <a:solidFill>
                <a:prstClr val="black">
                  <a:tint val="75000"/>
                </a:prstClr>
              </a:solidFill>
              <a:latin typeface="Calibri"/>
            </a:endParaRPr>
          </a:p>
        </p:txBody>
      </p:sp>
    </p:spTree>
    <p:extLst>
      <p:ext uri="{BB962C8B-B14F-4D97-AF65-F5344CB8AC3E}">
        <p14:creationId xmlns:p14="http://schemas.microsoft.com/office/powerpoint/2010/main" val="380621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a:solidFill>
                  <a:prstClr val="white"/>
                </a:solidFill>
                <a:uFill>
                  <a:solidFill>
                    <a:srgbClr val="1F3863"/>
                  </a:solidFill>
                </a:uFill>
                <a:latin typeface="Century Gothic" panose="020B0502020202020204" pitchFamily="34" charset="0"/>
                <a:cs typeface="Calibri"/>
              </a:rPr>
              <a:t>P</a:t>
            </a:r>
            <a:r>
              <a:rPr lang="fr-FR" sz="2800" b="1" spc="-35" dirty="0" smtClean="0">
                <a:solidFill>
                  <a:prstClr val="white"/>
                </a:solidFill>
                <a:uFill>
                  <a:solidFill>
                    <a:srgbClr val="1F3863"/>
                  </a:solidFill>
                </a:uFill>
                <a:latin typeface="Century Gothic" panose="020B0502020202020204" pitchFamily="34" charset="0"/>
                <a:cs typeface="Calibri"/>
              </a:rPr>
              <a:t>artie </a:t>
            </a:r>
            <a:r>
              <a:rPr lang="fr-FR" sz="2800" b="1" spc="-35" dirty="0" smtClean="0">
                <a:solidFill>
                  <a:prstClr val="white"/>
                </a:solidFill>
                <a:uFill>
                  <a:solidFill>
                    <a:srgbClr val="1F3863"/>
                  </a:solidFill>
                </a:uFill>
                <a:latin typeface="Century Gothic" panose="020B0502020202020204" pitchFamily="34" charset="0"/>
                <a:cs typeface="Calibri"/>
              </a:rPr>
              <a:t>1: </a:t>
            </a:r>
            <a:r>
              <a:rPr lang="fr-FR" sz="2800" b="1" spc="-35" dirty="0" smtClean="0">
                <a:solidFill>
                  <a:prstClr val="white"/>
                </a:solidFill>
                <a:uFill>
                  <a:solidFill>
                    <a:srgbClr val="1F3863"/>
                  </a:solidFill>
                </a:uFill>
                <a:latin typeface="Century Gothic" panose="020B0502020202020204" pitchFamily="34" charset="0"/>
                <a:cs typeface="Calibri"/>
              </a:rPr>
              <a:t>Les </a:t>
            </a:r>
            <a:r>
              <a:rPr lang="fr-FR" sz="2800" b="1" spc="-35" dirty="0">
                <a:solidFill>
                  <a:prstClr val="white"/>
                </a:solidFill>
                <a:uFill>
                  <a:solidFill>
                    <a:srgbClr val="1F3863"/>
                  </a:solidFill>
                </a:uFill>
                <a:latin typeface="Century Gothic" panose="020B0502020202020204" pitchFamily="34" charset="0"/>
                <a:cs typeface="Calibri"/>
              </a:rPr>
              <a:t>notions de base de </a:t>
            </a:r>
            <a:r>
              <a:rPr lang="fr-FR" sz="2800" b="1" spc="-35" dirty="0" smtClean="0">
                <a:solidFill>
                  <a:prstClr val="white"/>
                </a:solidFill>
                <a:uFill>
                  <a:solidFill>
                    <a:srgbClr val="1F3863"/>
                  </a:solidFill>
                </a:uFill>
                <a:latin typeface="Century Gothic" panose="020B0502020202020204" pitchFamily="34" charset="0"/>
                <a:cs typeface="Calibri"/>
              </a:rPr>
              <a:t>l’assemblée </a:t>
            </a:r>
            <a:r>
              <a:rPr lang="fr-FR" sz="2800" b="1" spc="-35" dirty="0" smtClean="0">
                <a:solidFill>
                  <a:prstClr val="white"/>
                </a:solidFill>
                <a:uFill>
                  <a:solidFill>
                    <a:srgbClr val="1F3863"/>
                  </a:solidFill>
                </a:uFill>
                <a:latin typeface="Century Gothic" panose="020B0502020202020204" pitchFamily="34" charset="0"/>
                <a:cs typeface="Calibri"/>
              </a:rPr>
              <a:t>générale</a:t>
            </a:r>
            <a:endParaRPr lang="fr-FR" sz="2800" dirty="0">
              <a:solidFill>
                <a:prstClr val="white"/>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1" y="0"/>
            <a:ext cx="920287" cy="551132"/>
          </a:xfrm>
          <a:prstGeom prst="rect">
            <a:avLst/>
          </a:prstGeom>
        </p:spPr>
      </p:pic>
      <p:sp>
        <p:nvSpPr>
          <p:cNvPr id="2" name="ZoneTexte 1"/>
          <p:cNvSpPr txBox="1"/>
          <p:nvPr/>
        </p:nvSpPr>
        <p:spPr>
          <a:xfrm>
            <a:off x="3324835" y="551132"/>
            <a:ext cx="6655759" cy="400110"/>
          </a:xfrm>
          <a:prstGeom prst="rect">
            <a:avLst/>
          </a:prstGeom>
          <a:noFill/>
        </p:spPr>
        <p:txBody>
          <a:bodyPr wrap="square" rtlCol="0">
            <a:spAutoFit/>
          </a:bodyPr>
          <a:lstStyle/>
          <a:p>
            <a:r>
              <a:rPr lang="fr-FR" sz="2000" b="1" dirty="0" smtClean="0">
                <a:solidFill>
                  <a:srgbClr val="31849B"/>
                </a:solidFill>
                <a:latin typeface="Century Gothic" panose="020B0502020202020204" pitchFamily="34" charset="0"/>
              </a:rPr>
              <a:t>4) Qui convoque l’assemblée générale ?</a:t>
            </a:r>
            <a:endParaRPr lang="fr-FR" sz="2000" b="1" dirty="0">
              <a:solidFill>
                <a:srgbClr val="31849B"/>
              </a:solidFill>
              <a:latin typeface="Century Gothic" panose="020B0502020202020204" pitchFamily="34" charset="0"/>
            </a:endParaRPr>
          </a:p>
        </p:txBody>
      </p:sp>
      <p:sp>
        <p:nvSpPr>
          <p:cNvPr id="11" name="object 6"/>
          <p:cNvSpPr txBox="1"/>
          <p:nvPr/>
        </p:nvSpPr>
        <p:spPr>
          <a:xfrm>
            <a:off x="1410924" y="1126914"/>
            <a:ext cx="9981754" cy="4577535"/>
          </a:xfrm>
          <a:prstGeom prst="rect">
            <a:avLst/>
          </a:prstGeom>
        </p:spPr>
        <p:txBody>
          <a:bodyPr vert="horz" wrap="square" lIns="0" tIns="116205" rIns="0" bIns="0" rtlCol="0">
            <a:spAutoFit/>
          </a:bodyPr>
          <a:lstStyle/>
          <a:p>
            <a:pPr marL="12700">
              <a:lnSpc>
                <a:spcPct val="100000"/>
              </a:lnSpc>
              <a:spcBef>
                <a:spcPts val="915"/>
              </a:spcBef>
            </a:pPr>
            <a:r>
              <a:rPr lang="fr-CA" b="1" u="sng" spc="-10" dirty="0" smtClean="0">
                <a:solidFill>
                  <a:srgbClr val="31849B"/>
                </a:solidFill>
                <a:latin typeface="Century Gothic" panose="020B0502020202020204" pitchFamily="34" charset="0"/>
                <a:cs typeface="Calibri"/>
              </a:rPr>
              <a:t>1. </a:t>
            </a:r>
            <a:r>
              <a:rPr b="1" u="sng" spc="-10" dirty="0" err="1" smtClean="0">
                <a:solidFill>
                  <a:srgbClr val="31849B"/>
                </a:solidFill>
                <a:latin typeface="Century Gothic" panose="020B0502020202020204" pitchFamily="34" charset="0"/>
                <a:cs typeface="Calibri"/>
              </a:rPr>
              <a:t>C’est</a:t>
            </a:r>
            <a:r>
              <a:rPr b="1" u="sng" spc="-10" dirty="0" smtClean="0">
                <a:solidFill>
                  <a:srgbClr val="31849B"/>
                </a:solidFill>
                <a:latin typeface="Century Gothic" panose="020B0502020202020204" pitchFamily="34" charset="0"/>
                <a:cs typeface="Calibri"/>
              </a:rPr>
              <a:t> </a:t>
            </a:r>
            <a:r>
              <a:rPr b="1" u="sng" spc="-10" dirty="0">
                <a:solidFill>
                  <a:srgbClr val="31849B"/>
                </a:solidFill>
                <a:latin typeface="Century Gothic" panose="020B0502020202020204" pitchFamily="34" charset="0"/>
                <a:cs typeface="Calibri"/>
              </a:rPr>
              <a:t>le syndic qui doit convoquer </a:t>
            </a:r>
            <a:r>
              <a:rPr b="1" u="sng" spc="-10" dirty="0" err="1">
                <a:solidFill>
                  <a:srgbClr val="31849B"/>
                </a:solidFill>
                <a:latin typeface="Century Gothic" panose="020B0502020202020204" pitchFamily="34" charset="0"/>
                <a:cs typeface="Calibri"/>
              </a:rPr>
              <a:t>l’assemblée</a:t>
            </a:r>
            <a:r>
              <a:rPr b="1" u="sng" spc="-10" dirty="0">
                <a:solidFill>
                  <a:srgbClr val="31849B"/>
                </a:solidFill>
                <a:latin typeface="Century Gothic" panose="020B0502020202020204" pitchFamily="34" charset="0"/>
                <a:cs typeface="Calibri"/>
              </a:rPr>
              <a:t> </a:t>
            </a:r>
            <a:r>
              <a:rPr b="1" u="sng" spc="-10" dirty="0" err="1" smtClean="0">
                <a:solidFill>
                  <a:srgbClr val="31849B"/>
                </a:solidFill>
                <a:latin typeface="Century Gothic" panose="020B0502020202020204" pitchFamily="34" charset="0"/>
                <a:cs typeface="Calibri"/>
              </a:rPr>
              <a:t>générale</a:t>
            </a:r>
            <a:r>
              <a:rPr lang="fr-CA" b="1" u="sng" spc="-10" dirty="0" smtClean="0">
                <a:solidFill>
                  <a:srgbClr val="31849B"/>
                </a:solidFill>
                <a:latin typeface="Century Gothic" panose="020B0502020202020204" pitchFamily="34" charset="0"/>
                <a:cs typeface="Calibri"/>
              </a:rPr>
              <a:t>: </a:t>
            </a:r>
            <a:r>
              <a:rPr lang="fr-FR" dirty="0" smtClean="0">
                <a:latin typeface="Century Gothic" panose="020B0502020202020204" pitchFamily="34" charset="0"/>
                <a:cs typeface="Calibri"/>
              </a:rPr>
              <a:t>Son </a:t>
            </a:r>
            <a:r>
              <a:rPr lang="fr-FR" dirty="0">
                <a:latin typeface="Century Gothic" panose="020B0502020202020204" pitchFamily="34" charset="0"/>
                <a:cs typeface="Calibri"/>
              </a:rPr>
              <a:t>mandat doit être </a:t>
            </a:r>
            <a:r>
              <a:rPr lang="fr-FR" b="1" i="1" dirty="0">
                <a:latin typeface="Century Gothic" panose="020B0502020202020204" pitchFamily="34" charset="0"/>
                <a:cs typeface="Calibri"/>
              </a:rPr>
              <a:t>en cours de validité</a:t>
            </a:r>
            <a:r>
              <a:rPr lang="fr-FR" dirty="0">
                <a:latin typeface="Century Gothic" panose="020B0502020202020204" pitchFamily="34" charset="0"/>
                <a:cs typeface="Calibri"/>
              </a:rPr>
              <a:t>. Elle s’apprécie au moment où il adresse les convocations. Peu importe que le mandat expire entre les dates d’envoi de la convocation et la réunion. </a:t>
            </a:r>
            <a:endParaRPr lang="fr-CA" dirty="0">
              <a:latin typeface="Century Gothic" panose="020B0502020202020204" pitchFamily="34" charset="0"/>
              <a:cs typeface="Calibri"/>
            </a:endParaRPr>
          </a:p>
          <a:p>
            <a:pPr marL="334010" algn="just">
              <a:lnSpc>
                <a:spcPct val="100000"/>
              </a:lnSpc>
              <a:spcBef>
                <a:spcPts val="640"/>
              </a:spcBef>
            </a:pPr>
            <a:endParaRPr dirty="0">
              <a:latin typeface="Century Gothic" panose="020B0502020202020204" pitchFamily="34" charset="0"/>
              <a:cs typeface="Calibri"/>
            </a:endParaRPr>
          </a:p>
          <a:p>
            <a:pPr marL="12065" marR="6985" algn="just">
              <a:lnSpc>
                <a:spcPts val="1939"/>
              </a:lnSpc>
              <a:spcBef>
                <a:spcPts val="820"/>
              </a:spcBef>
              <a:tabLst>
                <a:tab pos="355600" algn="l"/>
              </a:tabLst>
            </a:pPr>
            <a:r>
              <a:rPr lang="fr-CA" b="1" u="sng" spc="-10" dirty="0">
                <a:solidFill>
                  <a:srgbClr val="31849B"/>
                </a:solidFill>
                <a:latin typeface="Century Gothic" panose="020B0502020202020204" pitchFamily="34" charset="0"/>
                <a:cs typeface="Calibri"/>
              </a:rPr>
              <a:t>2. </a:t>
            </a:r>
            <a:r>
              <a:rPr b="1" u="sng" spc="-10" dirty="0" err="1">
                <a:solidFill>
                  <a:srgbClr val="31849B"/>
                </a:solidFill>
                <a:latin typeface="Century Gothic" panose="020B0502020202020204" pitchFamily="34" charset="0"/>
                <a:cs typeface="Calibri"/>
              </a:rPr>
              <a:t>En</a:t>
            </a:r>
            <a:r>
              <a:rPr b="1" u="sng" spc="-10" dirty="0">
                <a:solidFill>
                  <a:srgbClr val="31849B"/>
                </a:solidFill>
                <a:latin typeface="Century Gothic" panose="020B0502020202020204" pitchFamily="34" charset="0"/>
                <a:cs typeface="Calibri"/>
              </a:rPr>
              <a:t> cas d’empêchement du syndic </a:t>
            </a:r>
            <a:r>
              <a:rPr b="1" dirty="0">
                <a:latin typeface="Century Gothic" panose="020B0502020202020204" pitchFamily="34" charset="0"/>
                <a:cs typeface="Calibri"/>
              </a:rPr>
              <a:t>:</a:t>
            </a:r>
            <a:r>
              <a:rPr b="1" spc="5" dirty="0">
                <a:latin typeface="Century Gothic" panose="020B0502020202020204" pitchFamily="34" charset="0"/>
                <a:cs typeface="Calibri"/>
              </a:rPr>
              <a:t> </a:t>
            </a:r>
            <a:r>
              <a:rPr b="1" dirty="0">
                <a:solidFill>
                  <a:srgbClr val="1F3863"/>
                </a:solidFill>
                <a:latin typeface="Century Gothic" panose="020B0502020202020204" pitchFamily="34" charset="0"/>
                <a:cs typeface="Calibri"/>
              </a:rPr>
              <a:t>le</a:t>
            </a:r>
            <a:r>
              <a:rPr b="1" spc="5"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président</a:t>
            </a:r>
            <a:r>
              <a:rPr b="1" spc="-5" dirty="0">
                <a:solidFill>
                  <a:srgbClr val="1F3863"/>
                </a:solidFill>
                <a:latin typeface="Century Gothic" panose="020B0502020202020204" pitchFamily="34" charset="0"/>
                <a:cs typeface="Calibri"/>
              </a:rPr>
              <a:t> du</a:t>
            </a:r>
            <a:r>
              <a:rPr b="1"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conseil</a:t>
            </a:r>
            <a:r>
              <a:rPr b="1" spc="-5"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syndical</a:t>
            </a:r>
            <a:r>
              <a:rPr b="1" spc="-5" dirty="0">
                <a:solidFill>
                  <a:srgbClr val="1F3863"/>
                </a:solidFill>
                <a:latin typeface="Century Gothic" panose="020B0502020202020204" pitchFamily="34" charset="0"/>
                <a:cs typeface="Calibri"/>
              </a:rPr>
              <a:t> peut </a:t>
            </a:r>
            <a:r>
              <a:rPr b="1" dirty="0">
                <a:solidFill>
                  <a:srgbClr val="1F3863"/>
                </a:solidFill>
                <a:latin typeface="Century Gothic" panose="020B0502020202020204" pitchFamily="34" charset="0"/>
                <a:cs typeface="Calibri"/>
              </a:rPr>
              <a:t> </a:t>
            </a:r>
            <a:r>
              <a:rPr b="1" spc="-15" dirty="0">
                <a:solidFill>
                  <a:srgbClr val="1F3863"/>
                </a:solidFill>
                <a:latin typeface="Century Gothic" panose="020B0502020202020204" pitchFamily="34" charset="0"/>
                <a:cs typeface="Calibri"/>
              </a:rPr>
              <a:t>convoquer </a:t>
            </a:r>
            <a:r>
              <a:rPr b="1" spc="-10" dirty="0">
                <a:solidFill>
                  <a:srgbClr val="1F3863"/>
                </a:solidFill>
                <a:latin typeface="Century Gothic" panose="020B0502020202020204" pitchFamily="34" charset="0"/>
                <a:cs typeface="Calibri"/>
              </a:rPr>
              <a:t>une </a:t>
            </a:r>
            <a:r>
              <a:rPr b="1" spc="-15" dirty="0">
                <a:solidFill>
                  <a:srgbClr val="1F3863"/>
                </a:solidFill>
                <a:latin typeface="Century Gothic" panose="020B0502020202020204" pitchFamily="34" charset="0"/>
                <a:cs typeface="Calibri"/>
              </a:rPr>
              <a:t>AG </a:t>
            </a:r>
            <a:r>
              <a:rPr dirty="0">
                <a:latin typeface="Century Gothic" panose="020B0502020202020204" pitchFamily="34" charset="0"/>
                <a:cs typeface="Calibri"/>
              </a:rPr>
              <a:t>mais uniquement </a:t>
            </a:r>
            <a:r>
              <a:rPr spc="-5" dirty="0">
                <a:latin typeface="Century Gothic" panose="020B0502020202020204" pitchFamily="34" charset="0"/>
                <a:cs typeface="Calibri"/>
              </a:rPr>
              <a:t>pour </a:t>
            </a:r>
            <a:r>
              <a:rPr b="1" spc="-5" dirty="0">
                <a:latin typeface="Century Gothic" panose="020B0502020202020204" pitchFamily="34" charset="0"/>
                <a:cs typeface="Calibri"/>
              </a:rPr>
              <a:t>désigner </a:t>
            </a:r>
            <a:r>
              <a:rPr b="1" dirty="0">
                <a:latin typeface="Century Gothic" panose="020B0502020202020204" pitchFamily="34" charset="0"/>
                <a:cs typeface="Calibri"/>
              </a:rPr>
              <a:t>un </a:t>
            </a:r>
            <a:r>
              <a:rPr b="1" spc="-5" dirty="0">
                <a:latin typeface="Century Gothic" panose="020B0502020202020204" pitchFamily="34" charset="0"/>
                <a:cs typeface="Calibri"/>
              </a:rPr>
              <a:t>nouveau </a:t>
            </a:r>
            <a:r>
              <a:rPr b="1" spc="-10" dirty="0">
                <a:latin typeface="Century Gothic" panose="020B0502020202020204" pitchFamily="34" charset="0"/>
                <a:cs typeface="Calibri"/>
              </a:rPr>
              <a:t>syndic </a:t>
            </a:r>
            <a:r>
              <a:rPr spc="-5" dirty="0">
                <a:latin typeface="Century Gothic" panose="020B0502020202020204" pitchFamily="34" charset="0"/>
                <a:cs typeface="Calibri"/>
              </a:rPr>
              <a:t>(</a:t>
            </a:r>
            <a:r>
              <a:rPr i="1" spc="-5" dirty="0">
                <a:latin typeface="Century Gothic" panose="020B0502020202020204" pitchFamily="34" charset="0"/>
                <a:cs typeface="Calibri"/>
              </a:rPr>
              <a:t>article </a:t>
            </a:r>
            <a:r>
              <a:rPr i="1" dirty="0">
                <a:latin typeface="Century Gothic" panose="020B0502020202020204" pitchFamily="34" charset="0"/>
                <a:cs typeface="Calibri"/>
              </a:rPr>
              <a:t> </a:t>
            </a:r>
            <a:r>
              <a:rPr i="1" spc="-5" dirty="0">
                <a:latin typeface="Century Gothic" panose="020B0502020202020204" pitchFamily="34" charset="0"/>
                <a:cs typeface="Calibri"/>
              </a:rPr>
              <a:t>18</a:t>
            </a:r>
            <a:r>
              <a:rPr i="1" spc="-10" dirty="0">
                <a:latin typeface="Century Gothic" panose="020B0502020202020204" pitchFamily="34" charset="0"/>
                <a:cs typeface="Calibri"/>
              </a:rPr>
              <a:t> </a:t>
            </a:r>
            <a:r>
              <a:rPr i="1" spc="-5" dirty="0">
                <a:latin typeface="Century Gothic" panose="020B0502020202020204" pitchFamily="34" charset="0"/>
                <a:cs typeface="Calibri"/>
              </a:rPr>
              <a:t>de</a:t>
            </a:r>
            <a:r>
              <a:rPr i="1" spc="15" dirty="0">
                <a:latin typeface="Century Gothic" panose="020B0502020202020204" pitchFamily="34" charset="0"/>
                <a:cs typeface="Calibri"/>
              </a:rPr>
              <a:t> </a:t>
            </a:r>
            <a:r>
              <a:rPr i="1" spc="-5" dirty="0">
                <a:latin typeface="Century Gothic" panose="020B0502020202020204" pitchFamily="34" charset="0"/>
                <a:cs typeface="Calibri"/>
              </a:rPr>
              <a:t>la</a:t>
            </a:r>
            <a:r>
              <a:rPr i="1" spc="10" dirty="0">
                <a:latin typeface="Century Gothic" panose="020B0502020202020204" pitchFamily="34" charset="0"/>
                <a:cs typeface="Calibri"/>
              </a:rPr>
              <a:t> </a:t>
            </a:r>
            <a:r>
              <a:rPr i="1" spc="-5" dirty="0">
                <a:latin typeface="Century Gothic" panose="020B0502020202020204" pitchFamily="34" charset="0"/>
                <a:cs typeface="Calibri"/>
              </a:rPr>
              <a:t>loi</a:t>
            </a:r>
            <a:r>
              <a:rPr i="1" spc="5" dirty="0">
                <a:latin typeface="Century Gothic" panose="020B0502020202020204" pitchFamily="34" charset="0"/>
                <a:cs typeface="Calibri"/>
              </a:rPr>
              <a:t> </a:t>
            </a:r>
            <a:r>
              <a:rPr i="1" spc="-5" dirty="0">
                <a:latin typeface="Century Gothic" panose="020B0502020202020204" pitchFamily="34" charset="0"/>
                <a:cs typeface="Calibri"/>
              </a:rPr>
              <a:t>du 10</a:t>
            </a:r>
            <a:r>
              <a:rPr i="1" spc="10" dirty="0">
                <a:latin typeface="Century Gothic" panose="020B0502020202020204" pitchFamily="34" charset="0"/>
                <a:cs typeface="Calibri"/>
              </a:rPr>
              <a:t> </a:t>
            </a:r>
            <a:r>
              <a:rPr i="1" spc="-10" dirty="0">
                <a:latin typeface="Century Gothic" panose="020B0502020202020204" pitchFamily="34" charset="0"/>
                <a:cs typeface="Calibri"/>
              </a:rPr>
              <a:t>juillet</a:t>
            </a:r>
            <a:r>
              <a:rPr i="1" spc="10" dirty="0">
                <a:latin typeface="Century Gothic" panose="020B0502020202020204" pitchFamily="34" charset="0"/>
                <a:cs typeface="Calibri"/>
              </a:rPr>
              <a:t> </a:t>
            </a:r>
            <a:r>
              <a:rPr i="1" spc="-5" dirty="0">
                <a:latin typeface="Century Gothic" panose="020B0502020202020204" pitchFamily="34" charset="0"/>
                <a:cs typeface="Calibri"/>
              </a:rPr>
              <a:t>1965</a:t>
            </a:r>
            <a:r>
              <a:rPr spc="-5" dirty="0" smtClean="0">
                <a:latin typeface="Century Gothic" panose="020B0502020202020204" pitchFamily="34" charset="0"/>
                <a:cs typeface="Calibri"/>
              </a:rPr>
              <a:t>).</a:t>
            </a:r>
            <a:endParaRPr lang="fr-CA" spc="-5" dirty="0" smtClean="0">
              <a:latin typeface="Century Gothic" panose="020B0502020202020204" pitchFamily="34" charset="0"/>
              <a:cs typeface="Calibri"/>
            </a:endParaRPr>
          </a:p>
          <a:p>
            <a:pPr marL="354965" marR="6985" indent="-342900" algn="just">
              <a:lnSpc>
                <a:spcPts val="1939"/>
              </a:lnSpc>
              <a:spcBef>
                <a:spcPts val="820"/>
              </a:spcBef>
              <a:buFont typeface="+mj-lt"/>
              <a:buAutoNum type="arabicPeriod"/>
              <a:tabLst>
                <a:tab pos="355600" algn="l"/>
              </a:tabLst>
            </a:pPr>
            <a:endParaRPr dirty="0">
              <a:latin typeface="Century Gothic" panose="020B0502020202020204" pitchFamily="34" charset="0"/>
              <a:cs typeface="Calibri"/>
            </a:endParaRPr>
          </a:p>
          <a:p>
            <a:pPr marL="12065" marR="5715" algn="just">
              <a:lnSpc>
                <a:spcPts val="1939"/>
              </a:lnSpc>
              <a:spcBef>
                <a:spcPts val="805"/>
              </a:spcBef>
              <a:tabLst>
                <a:tab pos="355600" algn="l"/>
              </a:tabLst>
            </a:pPr>
            <a:r>
              <a:rPr lang="fr-CA" b="1" u="sng" spc="-10" dirty="0">
                <a:solidFill>
                  <a:srgbClr val="31849B"/>
                </a:solidFill>
                <a:latin typeface="Century Gothic" panose="020B0502020202020204" pitchFamily="34" charset="0"/>
                <a:cs typeface="Calibri"/>
              </a:rPr>
              <a:t>3. </a:t>
            </a:r>
            <a:r>
              <a:rPr b="1" u="sng" spc="-10" dirty="0" err="1">
                <a:solidFill>
                  <a:srgbClr val="31849B"/>
                </a:solidFill>
                <a:latin typeface="Century Gothic" panose="020B0502020202020204" pitchFamily="34" charset="0"/>
                <a:cs typeface="Calibri"/>
              </a:rPr>
              <a:t>En</a:t>
            </a:r>
            <a:r>
              <a:rPr b="1" u="sng" spc="-10" dirty="0">
                <a:solidFill>
                  <a:srgbClr val="31849B"/>
                </a:solidFill>
                <a:latin typeface="Century Gothic" panose="020B0502020202020204" pitchFamily="34" charset="0"/>
                <a:cs typeface="Calibri"/>
              </a:rPr>
              <a:t> cas de refus du syndic de convoquer une AG </a:t>
            </a:r>
            <a:r>
              <a:rPr dirty="0">
                <a:latin typeface="Century Gothic" panose="020B0502020202020204" pitchFamily="34" charset="0"/>
                <a:cs typeface="Calibri"/>
              </a:rPr>
              <a:t>: </a:t>
            </a:r>
            <a:r>
              <a:rPr b="1" dirty="0">
                <a:solidFill>
                  <a:srgbClr val="1F3863"/>
                </a:solidFill>
                <a:latin typeface="Century Gothic" panose="020B0502020202020204" pitchFamily="34" charset="0"/>
                <a:cs typeface="Calibri"/>
              </a:rPr>
              <a:t>le </a:t>
            </a:r>
            <a:r>
              <a:rPr b="1" spc="-10" dirty="0">
                <a:solidFill>
                  <a:srgbClr val="1F3863"/>
                </a:solidFill>
                <a:latin typeface="Century Gothic" panose="020B0502020202020204" pitchFamily="34" charset="0"/>
                <a:cs typeface="Calibri"/>
              </a:rPr>
              <a:t>président </a:t>
            </a:r>
            <a:r>
              <a:rPr b="1" spc="-5" dirty="0">
                <a:solidFill>
                  <a:srgbClr val="1F3863"/>
                </a:solidFill>
                <a:latin typeface="Century Gothic" panose="020B0502020202020204" pitchFamily="34" charset="0"/>
                <a:cs typeface="Calibri"/>
              </a:rPr>
              <a:t>du CS </a:t>
            </a:r>
            <a:r>
              <a:rPr b="1" spc="-10" dirty="0" err="1">
                <a:solidFill>
                  <a:srgbClr val="1F3863"/>
                </a:solidFill>
                <a:latin typeface="Century Gothic" panose="020B0502020202020204" pitchFamily="34" charset="0"/>
                <a:cs typeface="Calibri"/>
              </a:rPr>
              <a:t>peut</a:t>
            </a:r>
            <a:r>
              <a:rPr b="1" spc="-10" dirty="0">
                <a:solidFill>
                  <a:srgbClr val="1F3863"/>
                </a:solidFill>
                <a:latin typeface="Century Gothic" panose="020B0502020202020204" pitchFamily="34" charset="0"/>
                <a:cs typeface="Calibri"/>
              </a:rPr>
              <a:t> </a:t>
            </a:r>
            <a:r>
              <a:rPr b="1" spc="-15" dirty="0" err="1" smtClean="0">
                <a:solidFill>
                  <a:srgbClr val="1F3863"/>
                </a:solidFill>
                <a:latin typeface="Century Gothic" panose="020B0502020202020204" pitchFamily="34" charset="0"/>
                <a:cs typeface="Calibri"/>
              </a:rPr>
              <a:t>convoquer</a:t>
            </a:r>
            <a:r>
              <a:rPr b="1" spc="-15" dirty="0" smtClean="0">
                <a:solidFill>
                  <a:srgbClr val="1F3863"/>
                </a:solidFill>
                <a:latin typeface="Century Gothic" panose="020B0502020202020204" pitchFamily="34" charset="0"/>
                <a:cs typeface="Calibri"/>
              </a:rPr>
              <a:t> </a:t>
            </a:r>
            <a:r>
              <a:rPr dirty="0" err="1">
                <a:latin typeface="Century Gothic" panose="020B0502020202020204" pitchFamily="34" charset="0"/>
                <a:cs typeface="Calibri"/>
              </a:rPr>
              <a:t>une</a:t>
            </a:r>
            <a:r>
              <a:rPr dirty="0">
                <a:latin typeface="Century Gothic" panose="020B0502020202020204" pitchFamily="34" charset="0"/>
                <a:cs typeface="Calibri"/>
              </a:rPr>
              <a:t> </a:t>
            </a:r>
            <a:r>
              <a:rPr lang="fr-CA" spc="-5" dirty="0" smtClean="0">
                <a:latin typeface="Century Gothic" panose="020B0502020202020204" pitchFamily="34" charset="0"/>
                <a:cs typeface="Calibri"/>
              </a:rPr>
              <a:t>assemblée générale, après mise en demeure au syndic restée infructueuse pendant  plus de 8 jours</a:t>
            </a:r>
            <a:r>
              <a:rPr spc="40" dirty="0" smtClean="0">
                <a:latin typeface="Century Gothic" panose="020B0502020202020204" pitchFamily="34" charset="0"/>
                <a:cs typeface="Calibri"/>
              </a:rPr>
              <a:t> </a:t>
            </a:r>
            <a:r>
              <a:rPr spc="-10" dirty="0">
                <a:latin typeface="Century Gothic" panose="020B0502020202020204" pitchFamily="34" charset="0"/>
                <a:cs typeface="Calibri"/>
              </a:rPr>
              <a:t>(</a:t>
            </a:r>
            <a:r>
              <a:rPr i="1" spc="-10" dirty="0">
                <a:latin typeface="Century Gothic" panose="020B0502020202020204" pitchFamily="34" charset="0"/>
                <a:cs typeface="Calibri"/>
              </a:rPr>
              <a:t>article</a:t>
            </a:r>
            <a:r>
              <a:rPr i="1" spc="35" dirty="0">
                <a:latin typeface="Century Gothic" panose="020B0502020202020204" pitchFamily="34" charset="0"/>
                <a:cs typeface="Calibri"/>
              </a:rPr>
              <a:t> </a:t>
            </a:r>
            <a:r>
              <a:rPr i="1" dirty="0">
                <a:latin typeface="Century Gothic" panose="020B0502020202020204" pitchFamily="34" charset="0"/>
                <a:cs typeface="Calibri"/>
              </a:rPr>
              <a:t>8</a:t>
            </a:r>
            <a:r>
              <a:rPr i="1" spc="10" dirty="0">
                <a:latin typeface="Century Gothic" panose="020B0502020202020204" pitchFamily="34" charset="0"/>
                <a:cs typeface="Calibri"/>
              </a:rPr>
              <a:t> </a:t>
            </a:r>
            <a:r>
              <a:rPr i="1" spc="-5" dirty="0">
                <a:latin typeface="Century Gothic" panose="020B0502020202020204" pitchFamily="34" charset="0"/>
                <a:cs typeface="Calibri"/>
              </a:rPr>
              <a:t>du</a:t>
            </a:r>
            <a:r>
              <a:rPr i="1" dirty="0">
                <a:latin typeface="Century Gothic" panose="020B0502020202020204" pitchFamily="34" charset="0"/>
                <a:cs typeface="Calibri"/>
              </a:rPr>
              <a:t> </a:t>
            </a:r>
            <a:r>
              <a:rPr i="1" spc="-10" dirty="0">
                <a:latin typeface="Century Gothic" panose="020B0502020202020204" pitchFamily="34" charset="0"/>
                <a:cs typeface="Calibri"/>
              </a:rPr>
              <a:t>décret</a:t>
            </a:r>
            <a:r>
              <a:rPr i="1" spc="10" dirty="0">
                <a:latin typeface="Century Gothic" panose="020B0502020202020204" pitchFamily="34" charset="0"/>
                <a:cs typeface="Calibri"/>
              </a:rPr>
              <a:t> </a:t>
            </a:r>
            <a:r>
              <a:rPr i="1" spc="-5" dirty="0">
                <a:latin typeface="Century Gothic" panose="020B0502020202020204" pitchFamily="34" charset="0"/>
                <a:cs typeface="Calibri"/>
              </a:rPr>
              <a:t>du</a:t>
            </a:r>
            <a:r>
              <a:rPr i="1" spc="15" dirty="0">
                <a:latin typeface="Century Gothic" panose="020B0502020202020204" pitchFamily="34" charset="0"/>
                <a:cs typeface="Calibri"/>
              </a:rPr>
              <a:t> </a:t>
            </a:r>
            <a:r>
              <a:rPr i="1" spc="-5" dirty="0">
                <a:latin typeface="Century Gothic" panose="020B0502020202020204" pitchFamily="34" charset="0"/>
                <a:cs typeface="Calibri"/>
              </a:rPr>
              <a:t>17</a:t>
            </a:r>
            <a:r>
              <a:rPr i="1" dirty="0">
                <a:latin typeface="Century Gothic" panose="020B0502020202020204" pitchFamily="34" charset="0"/>
                <a:cs typeface="Calibri"/>
              </a:rPr>
              <a:t> mars</a:t>
            </a:r>
            <a:r>
              <a:rPr i="1" spc="10" dirty="0">
                <a:latin typeface="Century Gothic" panose="020B0502020202020204" pitchFamily="34" charset="0"/>
                <a:cs typeface="Calibri"/>
              </a:rPr>
              <a:t> </a:t>
            </a:r>
            <a:r>
              <a:rPr i="1" spc="-5" dirty="0">
                <a:latin typeface="Century Gothic" panose="020B0502020202020204" pitchFamily="34" charset="0"/>
                <a:cs typeface="Calibri"/>
              </a:rPr>
              <a:t>1967</a:t>
            </a:r>
            <a:r>
              <a:rPr i="1" spc="-5" dirty="0" smtClean="0">
                <a:latin typeface="Century Gothic" panose="020B0502020202020204" pitchFamily="34" charset="0"/>
                <a:cs typeface="Calibri"/>
              </a:rPr>
              <a:t>)</a:t>
            </a:r>
            <a:endParaRPr lang="fr-CA" i="1" spc="-5" dirty="0" smtClean="0">
              <a:latin typeface="Century Gothic" panose="020B0502020202020204" pitchFamily="34" charset="0"/>
              <a:cs typeface="Calibri"/>
            </a:endParaRPr>
          </a:p>
          <a:p>
            <a:pPr marL="12066" algn="just">
              <a:lnSpc>
                <a:spcPct val="100000"/>
              </a:lnSpc>
              <a:spcBef>
                <a:spcPts val="575"/>
              </a:spcBef>
              <a:tabLst>
                <a:tab pos="461009" algn="l"/>
              </a:tabLst>
            </a:pPr>
            <a:endParaRPr lang="fr-CA" b="1" i="1" spc="-5" dirty="0">
              <a:latin typeface="Century Gothic" panose="020B0502020202020204" pitchFamily="34" charset="0"/>
              <a:cs typeface="Calibri"/>
            </a:endParaRPr>
          </a:p>
          <a:p>
            <a:pPr marL="12066" algn="just">
              <a:lnSpc>
                <a:spcPct val="100000"/>
              </a:lnSpc>
              <a:spcBef>
                <a:spcPts val="575"/>
              </a:spcBef>
              <a:tabLst>
                <a:tab pos="461009" algn="l"/>
              </a:tabLst>
            </a:pPr>
            <a:r>
              <a:rPr lang="fr-FR" b="1" dirty="0" smtClean="0">
                <a:solidFill>
                  <a:srgbClr val="31849B"/>
                </a:solidFill>
                <a:latin typeface="Century Gothic" panose="020B0502020202020204" pitchFamily="34" charset="0"/>
              </a:rPr>
              <a:t>4. </a:t>
            </a:r>
            <a:r>
              <a:rPr lang="fr-FR" b="1" u="sng" spc="-10" dirty="0" smtClean="0">
                <a:solidFill>
                  <a:srgbClr val="31849B"/>
                </a:solidFill>
                <a:latin typeface="Century Gothic" panose="020B0502020202020204" pitchFamily="34" charset="0"/>
                <a:cs typeface="Calibri"/>
              </a:rPr>
              <a:t>Lorsque le syndicat est dépourvu de syndic, l'assemblée générale des copropriétaires peut être convoquée par tout copropriétaire, </a:t>
            </a:r>
            <a:r>
              <a:rPr lang="fr-FR" b="1" dirty="0" smtClean="0">
                <a:latin typeface="Century Gothic" panose="020B0502020202020204" pitchFamily="34" charset="0"/>
              </a:rPr>
              <a:t>afin </a:t>
            </a:r>
            <a:r>
              <a:rPr lang="fr-FR" b="1" dirty="0">
                <a:latin typeface="Century Gothic" panose="020B0502020202020204" pitchFamily="34" charset="0"/>
              </a:rPr>
              <a:t>de nommer un </a:t>
            </a:r>
            <a:r>
              <a:rPr lang="fr-FR" b="1" dirty="0" smtClean="0">
                <a:latin typeface="Century Gothic" panose="020B0502020202020204" pitchFamily="34" charset="0"/>
              </a:rPr>
              <a:t>syndic </a:t>
            </a:r>
            <a:r>
              <a:rPr lang="fr-FR" i="1" dirty="0" smtClean="0">
                <a:latin typeface="Century Gothic" panose="020B0502020202020204" pitchFamily="34" charset="0"/>
              </a:rPr>
              <a:t>(article 17 de la loi du 10 juillet 1965).</a:t>
            </a:r>
            <a:endParaRPr i="1" dirty="0">
              <a:latin typeface="Century Gothic" panose="020B0502020202020204" pitchFamily="34" charset="0"/>
              <a:cs typeface="Calibri"/>
            </a:endParaRPr>
          </a:p>
        </p:txBody>
      </p:sp>
      <p:sp>
        <p:nvSpPr>
          <p:cNvPr id="4" name="Espace réservé du numéro de diapositive 3"/>
          <p:cNvSpPr>
            <a:spLocks noGrp="1"/>
          </p:cNvSpPr>
          <p:nvPr>
            <p:ph type="sldNum" sz="quarter" idx="12"/>
          </p:nvPr>
        </p:nvSpPr>
        <p:spPr>
          <a:xfrm>
            <a:off x="9269818" y="6370527"/>
            <a:ext cx="2743200" cy="365125"/>
          </a:xfrm>
        </p:spPr>
        <p:txBody>
          <a:bodyPr/>
          <a:lstStyle/>
          <a:p>
            <a:fld id="{524F4E30-4F36-4098-97E2-E1F6D838FDE3}" type="slidenum">
              <a:rPr lang="fr-FR" smtClean="0"/>
              <a:t>10</a:t>
            </a:fld>
            <a:endParaRPr lang="fr-FR"/>
          </a:p>
        </p:txBody>
      </p:sp>
      <p:pic>
        <p:nvPicPr>
          <p:cNvPr id="3" name="Image 2"/>
          <p:cNvPicPr>
            <a:picLocks noChangeAspect="1"/>
          </p:cNvPicPr>
          <p:nvPr/>
        </p:nvPicPr>
        <p:blipFill>
          <a:blip r:embed="rId4"/>
          <a:stretch>
            <a:fillRect/>
          </a:stretch>
        </p:blipFill>
        <p:spPr>
          <a:xfrm>
            <a:off x="258680" y="1234316"/>
            <a:ext cx="1152244" cy="749873"/>
          </a:xfrm>
          <a:prstGeom prst="rect">
            <a:avLst/>
          </a:prstGeom>
        </p:spPr>
      </p:pic>
    </p:spTree>
    <p:extLst>
      <p:ext uri="{BB962C8B-B14F-4D97-AF65-F5344CB8AC3E}">
        <p14:creationId xmlns:p14="http://schemas.microsoft.com/office/powerpoint/2010/main" val="388045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a:solidFill>
                  <a:prstClr val="white"/>
                </a:solidFill>
                <a:uFill>
                  <a:solidFill>
                    <a:srgbClr val="1F3863"/>
                  </a:solidFill>
                </a:uFill>
                <a:latin typeface="Century Gothic" panose="020B0502020202020204" pitchFamily="34" charset="0"/>
                <a:cs typeface="Calibri"/>
              </a:rPr>
              <a:t>P</a:t>
            </a:r>
            <a:r>
              <a:rPr lang="fr-FR" sz="2800" b="1" spc="-35" dirty="0" smtClean="0">
                <a:solidFill>
                  <a:prstClr val="white"/>
                </a:solidFill>
                <a:uFill>
                  <a:solidFill>
                    <a:srgbClr val="1F3863"/>
                  </a:solidFill>
                </a:uFill>
                <a:latin typeface="Century Gothic" panose="020B0502020202020204" pitchFamily="34" charset="0"/>
                <a:cs typeface="Calibri"/>
              </a:rPr>
              <a:t>artie 1: Les </a:t>
            </a:r>
            <a:r>
              <a:rPr lang="fr-FR" sz="2800" b="1" spc="-35" dirty="0">
                <a:solidFill>
                  <a:prstClr val="white"/>
                </a:solidFill>
                <a:uFill>
                  <a:solidFill>
                    <a:srgbClr val="1F3863"/>
                  </a:solidFill>
                </a:uFill>
                <a:latin typeface="Century Gothic" panose="020B0502020202020204" pitchFamily="34" charset="0"/>
                <a:cs typeface="Calibri"/>
              </a:rPr>
              <a:t>notions de base de </a:t>
            </a:r>
            <a:r>
              <a:rPr lang="fr-FR" sz="2800" b="1" spc="-35" dirty="0" smtClean="0">
                <a:solidFill>
                  <a:prstClr val="white"/>
                </a:solidFill>
                <a:uFill>
                  <a:solidFill>
                    <a:srgbClr val="1F3863"/>
                  </a:solidFill>
                </a:uFill>
                <a:latin typeface="Century Gothic" panose="020B0502020202020204" pitchFamily="34" charset="0"/>
                <a:cs typeface="Calibri"/>
              </a:rPr>
              <a:t>l’assemblée générale</a:t>
            </a:r>
            <a:endParaRPr lang="fr-FR" sz="2800" dirty="0">
              <a:solidFill>
                <a:prstClr val="white"/>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1" y="0"/>
            <a:ext cx="920287" cy="551132"/>
          </a:xfrm>
          <a:prstGeom prst="rect">
            <a:avLst/>
          </a:prstGeom>
        </p:spPr>
      </p:pic>
      <p:sp>
        <p:nvSpPr>
          <p:cNvPr id="2" name="ZoneTexte 1"/>
          <p:cNvSpPr txBox="1"/>
          <p:nvPr/>
        </p:nvSpPr>
        <p:spPr>
          <a:xfrm>
            <a:off x="1674687" y="801017"/>
            <a:ext cx="10103331"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4-1 </a:t>
            </a:r>
            <a:r>
              <a:rPr lang="fr-FR" sz="2000" b="1" dirty="0">
                <a:solidFill>
                  <a:srgbClr val="31849B"/>
                </a:solidFill>
                <a:latin typeface="Century Gothic" panose="020B0502020202020204" pitchFamily="34" charset="0"/>
              </a:rPr>
              <a:t>M</a:t>
            </a:r>
            <a:r>
              <a:rPr lang="fr-FR" sz="2000" b="1" dirty="0" smtClean="0">
                <a:solidFill>
                  <a:srgbClr val="31849B"/>
                </a:solidFill>
                <a:latin typeface="Century Gothic" panose="020B0502020202020204" pitchFamily="34" charset="0"/>
              </a:rPr>
              <a:t>odalités </a:t>
            </a:r>
            <a:r>
              <a:rPr lang="fr-FR" sz="2000" b="1" dirty="0">
                <a:solidFill>
                  <a:srgbClr val="31849B"/>
                </a:solidFill>
                <a:latin typeface="Century Gothic" panose="020B0502020202020204" pitchFamily="34" charset="0"/>
              </a:rPr>
              <a:t>de mise en œuvre </a:t>
            </a:r>
            <a:r>
              <a:rPr lang="fr-FR" sz="2000" b="1" dirty="0" smtClean="0">
                <a:solidFill>
                  <a:srgbClr val="31849B"/>
                </a:solidFill>
                <a:latin typeface="Century Gothic" panose="020B0502020202020204" pitchFamily="34" charset="0"/>
              </a:rPr>
              <a:t>de l’article</a:t>
            </a:r>
            <a:r>
              <a:rPr lang="fr-FR" sz="2000" b="1" dirty="0" smtClean="0">
                <a:solidFill>
                  <a:srgbClr val="31849B"/>
                </a:solidFill>
                <a:latin typeface="Century Gothic" panose="020B0502020202020204" pitchFamily="34" charset="0"/>
              </a:rPr>
              <a:t>18 </a:t>
            </a:r>
            <a:r>
              <a:rPr lang="fr-FR" sz="2000" b="1" dirty="0">
                <a:solidFill>
                  <a:srgbClr val="31849B"/>
                </a:solidFill>
                <a:latin typeface="Century Gothic" panose="020B0502020202020204" pitchFamily="34" charset="0"/>
              </a:rPr>
              <a:t>de la loi du 10 juillet 1965</a:t>
            </a:r>
          </a:p>
        </p:txBody>
      </p:sp>
      <p:sp>
        <p:nvSpPr>
          <p:cNvPr id="11" name="object 6"/>
          <p:cNvSpPr txBox="1"/>
          <p:nvPr/>
        </p:nvSpPr>
        <p:spPr>
          <a:xfrm>
            <a:off x="460142" y="1781040"/>
            <a:ext cx="11106075" cy="3861955"/>
          </a:xfrm>
          <a:prstGeom prst="rect">
            <a:avLst/>
          </a:prstGeom>
        </p:spPr>
        <p:txBody>
          <a:bodyPr vert="horz" wrap="square" lIns="0" tIns="116205" rIns="0" bIns="0" rtlCol="0">
            <a:spAutoFit/>
          </a:bodyPr>
          <a:lstStyle/>
          <a:p>
            <a:pPr marL="12065" marR="6985" algn="just">
              <a:lnSpc>
                <a:spcPts val="1939"/>
              </a:lnSpc>
              <a:spcBef>
                <a:spcPts val="820"/>
              </a:spcBef>
              <a:tabLst>
                <a:tab pos="355600" algn="l"/>
              </a:tabLst>
            </a:pPr>
            <a:r>
              <a:rPr b="1" u="sng" spc="-10" dirty="0" err="1">
                <a:solidFill>
                  <a:srgbClr val="31849B"/>
                </a:solidFill>
                <a:latin typeface="Century Gothic" panose="020B0502020202020204" pitchFamily="34" charset="0"/>
                <a:cs typeface="Calibri"/>
              </a:rPr>
              <a:t>En</a:t>
            </a:r>
            <a:r>
              <a:rPr b="1" u="sng" spc="-10" dirty="0">
                <a:solidFill>
                  <a:srgbClr val="31849B"/>
                </a:solidFill>
                <a:latin typeface="Century Gothic" panose="020B0502020202020204" pitchFamily="34" charset="0"/>
                <a:cs typeface="Calibri"/>
              </a:rPr>
              <a:t> cas d’empêchement du syndic </a:t>
            </a:r>
            <a:r>
              <a:rPr b="1" dirty="0">
                <a:latin typeface="Century Gothic" panose="020B0502020202020204" pitchFamily="34" charset="0"/>
                <a:cs typeface="Calibri"/>
              </a:rPr>
              <a:t>:</a:t>
            </a:r>
            <a:r>
              <a:rPr b="1" spc="5" dirty="0">
                <a:latin typeface="Century Gothic" panose="020B0502020202020204" pitchFamily="34" charset="0"/>
                <a:cs typeface="Calibri"/>
              </a:rPr>
              <a:t> </a:t>
            </a:r>
            <a:r>
              <a:rPr b="1" dirty="0">
                <a:solidFill>
                  <a:srgbClr val="1F3863"/>
                </a:solidFill>
                <a:latin typeface="Century Gothic" panose="020B0502020202020204" pitchFamily="34" charset="0"/>
                <a:cs typeface="Calibri"/>
              </a:rPr>
              <a:t>le</a:t>
            </a:r>
            <a:r>
              <a:rPr b="1" spc="5"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président</a:t>
            </a:r>
            <a:r>
              <a:rPr b="1" spc="-5" dirty="0">
                <a:solidFill>
                  <a:srgbClr val="1F3863"/>
                </a:solidFill>
                <a:latin typeface="Century Gothic" panose="020B0502020202020204" pitchFamily="34" charset="0"/>
                <a:cs typeface="Calibri"/>
              </a:rPr>
              <a:t> du</a:t>
            </a:r>
            <a:r>
              <a:rPr b="1"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conseil</a:t>
            </a:r>
            <a:r>
              <a:rPr b="1" spc="-5" dirty="0">
                <a:solidFill>
                  <a:srgbClr val="1F3863"/>
                </a:solidFill>
                <a:latin typeface="Century Gothic" panose="020B0502020202020204" pitchFamily="34" charset="0"/>
                <a:cs typeface="Calibri"/>
              </a:rPr>
              <a:t> </a:t>
            </a:r>
            <a:r>
              <a:rPr b="1" spc="-10" dirty="0">
                <a:solidFill>
                  <a:srgbClr val="1F3863"/>
                </a:solidFill>
                <a:latin typeface="Century Gothic" panose="020B0502020202020204" pitchFamily="34" charset="0"/>
                <a:cs typeface="Calibri"/>
              </a:rPr>
              <a:t>syndical</a:t>
            </a:r>
            <a:r>
              <a:rPr b="1" spc="-5" dirty="0">
                <a:solidFill>
                  <a:srgbClr val="1F3863"/>
                </a:solidFill>
                <a:latin typeface="Century Gothic" panose="020B0502020202020204" pitchFamily="34" charset="0"/>
                <a:cs typeface="Calibri"/>
              </a:rPr>
              <a:t> peut </a:t>
            </a:r>
            <a:r>
              <a:rPr b="1" dirty="0">
                <a:solidFill>
                  <a:srgbClr val="1F3863"/>
                </a:solidFill>
                <a:latin typeface="Century Gothic" panose="020B0502020202020204" pitchFamily="34" charset="0"/>
                <a:cs typeface="Calibri"/>
              </a:rPr>
              <a:t> </a:t>
            </a:r>
            <a:r>
              <a:rPr b="1" spc="-15" dirty="0">
                <a:solidFill>
                  <a:srgbClr val="1F3863"/>
                </a:solidFill>
                <a:latin typeface="Century Gothic" panose="020B0502020202020204" pitchFamily="34" charset="0"/>
                <a:cs typeface="Calibri"/>
              </a:rPr>
              <a:t>convoquer </a:t>
            </a:r>
            <a:r>
              <a:rPr b="1" spc="-10" dirty="0">
                <a:solidFill>
                  <a:srgbClr val="1F3863"/>
                </a:solidFill>
                <a:latin typeface="Century Gothic" panose="020B0502020202020204" pitchFamily="34" charset="0"/>
                <a:cs typeface="Calibri"/>
              </a:rPr>
              <a:t>une </a:t>
            </a:r>
            <a:r>
              <a:rPr b="1" spc="-15" dirty="0">
                <a:solidFill>
                  <a:srgbClr val="1F3863"/>
                </a:solidFill>
                <a:latin typeface="Century Gothic" panose="020B0502020202020204" pitchFamily="34" charset="0"/>
                <a:cs typeface="Calibri"/>
              </a:rPr>
              <a:t>AG </a:t>
            </a:r>
            <a:r>
              <a:rPr dirty="0">
                <a:latin typeface="Century Gothic" panose="020B0502020202020204" pitchFamily="34" charset="0"/>
                <a:cs typeface="Calibri"/>
              </a:rPr>
              <a:t>mais uniquement </a:t>
            </a:r>
            <a:r>
              <a:rPr spc="-5" dirty="0">
                <a:latin typeface="Century Gothic" panose="020B0502020202020204" pitchFamily="34" charset="0"/>
                <a:cs typeface="Calibri"/>
              </a:rPr>
              <a:t>pour </a:t>
            </a:r>
            <a:r>
              <a:rPr b="1" i="1" spc="-5" dirty="0">
                <a:latin typeface="Century Gothic" panose="020B0502020202020204" pitchFamily="34" charset="0"/>
                <a:cs typeface="Calibri"/>
              </a:rPr>
              <a:t>désigner </a:t>
            </a:r>
            <a:r>
              <a:rPr b="1" i="1" dirty="0">
                <a:latin typeface="Century Gothic" panose="020B0502020202020204" pitchFamily="34" charset="0"/>
                <a:cs typeface="Calibri"/>
              </a:rPr>
              <a:t>un </a:t>
            </a:r>
            <a:r>
              <a:rPr b="1" i="1" spc="-5" dirty="0">
                <a:latin typeface="Century Gothic" panose="020B0502020202020204" pitchFamily="34" charset="0"/>
                <a:cs typeface="Calibri"/>
              </a:rPr>
              <a:t>nouveau </a:t>
            </a:r>
            <a:r>
              <a:rPr b="1" i="1" spc="-10" dirty="0">
                <a:latin typeface="Century Gothic" panose="020B0502020202020204" pitchFamily="34" charset="0"/>
                <a:cs typeface="Calibri"/>
              </a:rPr>
              <a:t>syndic </a:t>
            </a:r>
            <a:r>
              <a:rPr spc="-5" dirty="0">
                <a:latin typeface="Century Gothic" panose="020B0502020202020204" pitchFamily="34" charset="0"/>
                <a:cs typeface="Calibri"/>
              </a:rPr>
              <a:t>(</a:t>
            </a:r>
            <a:r>
              <a:rPr i="1" spc="-5" dirty="0">
                <a:latin typeface="Century Gothic" panose="020B0502020202020204" pitchFamily="34" charset="0"/>
                <a:cs typeface="Calibri"/>
              </a:rPr>
              <a:t>article </a:t>
            </a:r>
            <a:r>
              <a:rPr i="1" dirty="0">
                <a:latin typeface="Century Gothic" panose="020B0502020202020204" pitchFamily="34" charset="0"/>
                <a:cs typeface="Calibri"/>
              </a:rPr>
              <a:t> </a:t>
            </a:r>
            <a:r>
              <a:rPr i="1" spc="-5" dirty="0">
                <a:latin typeface="Century Gothic" panose="020B0502020202020204" pitchFamily="34" charset="0"/>
                <a:cs typeface="Calibri"/>
              </a:rPr>
              <a:t>18</a:t>
            </a:r>
            <a:r>
              <a:rPr i="1" spc="-10" dirty="0">
                <a:latin typeface="Century Gothic" panose="020B0502020202020204" pitchFamily="34" charset="0"/>
                <a:cs typeface="Calibri"/>
              </a:rPr>
              <a:t> </a:t>
            </a:r>
            <a:r>
              <a:rPr i="1" spc="-5" dirty="0">
                <a:latin typeface="Century Gothic" panose="020B0502020202020204" pitchFamily="34" charset="0"/>
                <a:cs typeface="Calibri"/>
              </a:rPr>
              <a:t>de</a:t>
            </a:r>
            <a:r>
              <a:rPr i="1" spc="15" dirty="0">
                <a:latin typeface="Century Gothic" panose="020B0502020202020204" pitchFamily="34" charset="0"/>
                <a:cs typeface="Calibri"/>
              </a:rPr>
              <a:t> </a:t>
            </a:r>
            <a:r>
              <a:rPr i="1" spc="-5" dirty="0">
                <a:latin typeface="Century Gothic" panose="020B0502020202020204" pitchFamily="34" charset="0"/>
                <a:cs typeface="Calibri"/>
              </a:rPr>
              <a:t>la</a:t>
            </a:r>
            <a:r>
              <a:rPr i="1" spc="10" dirty="0">
                <a:latin typeface="Century Gothic" panose="020B0502020202020204" pitchFamily="34" charset="0"/>
                <a:cs typeface="Calibri"/>
              </a:rPr>
              <a:t> </a:t>
            </a:r>
            <a:r>
              <a:rPr i="1" spc="-5" dirty="0">
                <a:latin typeface="Century Gothic" panose="020B0502020202020204" pitchFamily="34" charset="0"/>
                <a:cs typeface="Calibri"/>
              </a:rPr>
              <a:t>loi</a:t>
            </a:r>
            <a:r>
              <a:rPr i="1" spc="5" dirty="0">
                <a:latin typeface="Century Gothic" panose="020B0502020202020204" pitchFamily="34" charset="0"/>
                <a:cs typeface="Calibri"/>
              </a:rPr>
              <a:t> </a:t>
            </a:r>
            <a:r>
              <a:rPr i="1" spc="-5" dirty="0">
                <a:latin typeface="Century Gothic" panose="020B0502020202020204" pitchFamily="34" charset="0"/>
                <a:cs typeface="Calibri"/>
              </a:rPr>
              <a:t>du 10</a:t>
            </a:r>
            <a:r>
              <a:rPr i="1" spc="10" dirty="0">
                <a:latin typeface="Century Gothic" panose="020B0502020202020204" pitchFamily="34" charset="0"/>
                <a:cs typeface="Calibri"/>
              </a:rPr>
              <a:t> </a:t>
            </a:r>
            <a:r>
              <a:rPr i="1" spc="-10" dirty="0">
                <a:latin typeface="Century Gothic" panose="020B0502020202020204" pitchFamily="34" charset="0"/>
                <a:cs typeface="Calibri"/>
              </a:rPr>
              <a:t>juillet</a:t>
            </a:r>
            <a:r>
              <a:rPr i="1" spc="10" dirty="0">
                <a:latin typeface="Century Gothic" panose="020B0502020202020204" pitchFamily="34" charset="0"/>
                <a:cs typeface="Calibri"/>
              </a:rPr>
              <a:t> </a:t>
            </a:r>
            <a:r>
              <a:rPr i="1" spc="-5" dirty="0">
                <a:latin typeface="Century Gothic" panose="020B0502020202020204" pitchFamily="34" charset="0"/>
                <a:cs typeface="Calibri"/>
              </a:rPr>
              <a:t>1965</a:t>
            </a:r>
            <a:r>
              <a:rPr spc="-5" dirty="0">
                <a:latin typeface="Century Gothic" panose="020B0502020202020204" pitchFamily="34" charset="0"/>
                <a:cs typeface="Calibri"/>
              </a:rPr>
              <a:t>).</a:t>
            </a:r>
            <a:endParaRPr lang="fr-CA" spc="-5" dirty="0">
              <a:latin typeface="Century Gothic" panose="020B0502020202020204" pitchFamily="34" charset="0"/>
              <a:cs typeface="Calibri"/>
            </a:endParaRPr>
          </a:p>
          <a:p>
            <a:pPr marL="354965" marR="6985" indent="-342900" algn="just">
              <a:lnSpc>
                <a:spcPts val="1939"/>
              </a:lnSpc>
              <a:spcBef>
                <a:spcPts val="820"/>
              </a:spcBef>
              <a:buAutoNum type="arabicPeriod" startAt="2"/>
              <a:tabLst>
                <a:tab pos="355600" algn="l"/>
              </a:tabLst>
            </a:pPr>
            <a:endParaRPr lang="fr-CA" spc="-5" dirty="0">
              <a:latin typeface="Century Gothic" panose="020B0502020202020204" pitchFamily="34" charset="0"/>
              <a:cs typeface="Calibri"/>
            </a:endParaRPr>
          </a:p>
          <a:p>
            <a:pPr marL="297815" marR="6985" indent="-285750" algn="just">
              <a:lnSpc>
                <a:spcPts val="1939"/>
              </a:lnSpc>
              <a:spcBef>
                <a:spcPts val="820"/>
              </a:spcBef>
              <a:buFont typeface="Wingdings" panose="05000000000000000000" pitchFamily="2" charset="2"/>
              <a:buChar char="ü"/>
              <a:tabLst>
                <a:tab pos="355600" algn="l"/>
              </a:tabLst>
            </a:pPr>
            <a:r>
              <a:rPr lang="fr-CA" spc="-5" dirty="0">
                <a:latin typeface="Century Gothic" panose="020B0502020202020204" pitchFamily="34" charset="0"/>
                <a:cs typeface="Calibri"/>
              </a:rPr>
              <a:t>Le président du CS récupère la feuille de présence complète et à jour </a:t>
            </a:r>
          </a:p>
          <a:p>
            <a:pPr marL="297815" marR="6985" indent="-285750" algn="just">
              <a:lnSpc>
                <a:spcPts val="1939"/>
              </a:lnSpc>
              <a:spcBef>
                <a:spcPts val="820"/>
              </a:spcBef>
              <a:buFont typeface="Wingdings" panose="05000000000000000000" pitchFamily="2" charset="2"/>
              <a:buChar char="ü"/>
              <a:tabLst>
                <a:tab pos="355600" algn="l"/>
              </a:tabLst>
            </a:pPr>
            <a:r>
              <a:rPr lang="fr-CA" dirty="0">
                <a:latin typeface="Century Gothic" panose="020B0502020202020204" pitchFamily="34" charset="0"/>
                <a:cs typeface="Calibri"/>
              </a:rPr>
              <a:t>Rédige l’ordre du jour de la convocation d’AG (uniquement la résolution pour élire le syndic)</a:t>
            </a:r>
          </a:p>
          <a:p>
            <a:pPr marL="297815" marR="6985" indent="-285750" algn="just">
              <a:lnSpc>
                <a:spcPts val="1939"/>
              </a:lnSpc>
              <a:spcBef>
                <a:spcPts val="820"/>
              </a:spcBef>
              <a:buFont typeface="Wingdings" panose="05000000000000000000" pitchFamily="2" charset="2"/>
              <a:buChar char="ü"/>
              <a:tabLst>
                <a:tab pos="355600" algn="l"/>
              </a:tabLst>
            </a:pPr>
            <a:r>
              <a:rPr lang="fr-CA" dirty="0">
                <a:latin typeface="Century Gothic" panose="020B0502020202020204" pitchFamily="34" charset="0"/>
                <a:cs typeface="Calibri"/>
              </a:rPr>
              <a:t>Annexe le contrat du syndic à la convocation</a:t>
            </a:r>
          </a:p>
          <a:p>
            <a:pPr marL="297815" marR="6985" indent="-285750" algn="just">
              <a:lnSpc>
                <a:spcPts val="1939"/>
              </a:lnSpc>
              <a:spcBef>
                <a:spcPts val="820"/>
              </a:spcBef>
              <a:buFont typeface="Wingdings" panose="05000000000000000000" pitchFamily="2" charset="2"/>
              <a:buChar char="ü"/>
              <a:tabLst>
                <a:tab pos="355600" algn="l"/>
              </a:tabLst>
            </a:pPr>
            <a:r>
              <a:rPr lang="fr-CA" dirty="0">
                <a:latin typeface="Century Gothic" panose="020B0502020202020204" pitchFamily="34" charset="0"/>
                <a:cs typeface="Calibri"/>
              </a:rPr>
              <a:t>Prépare un tableau avec les tantièmes des copropriétaires pour faire le calcul des majorités de vote ainsi la passerelle de 25 à 25-1 </a:t>
            </a:r>
          </a:p>
          <a:p>
            <a:pPr marL="297815" marR="6985" indent="-285750" algn="just">
              <a:lnSpc>
                <a:spcPts val="1939"/>
              </a:lnSpc>
              <a:spcBef>
                <a:spcPts val="820"/>
              </a:spcBef>
              <a:buFont typeface="Wingdings" panose="05000000000000000000" pitchFamily="2" charset="2"/>
              <a:buChar char="ü"/>
              <a:tabLst>
                <a:tab pos="355600" algn="l"/>
              </a:tabLst>
            </a:pPr>
            <a:r>
              <a:rPr lang="fr-CA" dirty="0">
                <a:latin typeface="Century Gothic" panose="020B0502020202020204" pitchFamily="34" charset="0"/>
                <a:cs typeface="Calibri"/>
              </a:rPr>
              <a:t>Le président du CS avance les frais pour la préparation et la tenue de l’AG, ensuite il sera remboursé par le SDC</a:t>
            </a:r>
          </a:p>
          <a:p>
            <a:pPr marL="297815" marR="6985" indent="-285750" algn="just">
              <a:lnSpc>
                <a:spcPts val="1939"/>
              </a:lnSpc>
              <a:spcBef>
                <a:spcPts val="820"/>
              </a:spcBef>
              <a:buFont typeface="Wingdings" panose="05000000000000000000" pitchFamily="2" charset="2"/>
              <a:buChar char="ü"/>
              <a:tabLst>
                <a:tab pos="355600" algn="l"/>
              </a:tabLst>
            </a:pPr>
            <a:r>
              <a:rPr lang="fr-CA" dirty="0">
                <a:latin typeface="Century Gothic" panose="020B0502020202020204" pitchFamily="34" charset="0"/>
                <a:cs typeface="Calibri"/>
              </a:rPr>
              <a:t>Il est conseillé de bien rédiger le PV d’AG et de mentionner l’article 42</a:t>
            </a:r>
          </a:p>
          <a:p>
            <a:pPr marL="12065" marR="6985" algn="just">
              <a:lnSpc>
                <a:spcPts val="1939"/>
              </a:lnSpc>
              <a:spcBef>
                <a:spcPts val="820"/>
              </a:spcBef>
              <a:tabLst>
                <a:tab pos="355600" algn="l"/>
              </a:tabLst>
            </a:pPr>
            <a:endParaRPr dirty="0">
              <a:latin typeface="Century Gothic" panose="020B0502020202020204" pitchFamily="34" charset="0"/>
              <a:cs typeface="Calibri"/>
            </a:endParaRPr>
          </a:p>
        </p:txBody>
      </p:sp>
      <p:sp>
        <p:nvSpPr>
          <p:cNvPr id="4" name="Espace réservé du numéro de diapositive 3"/>
          <p:cNvSpPr>
            <a:spLocks noGrp="1"/>
          </p:cNvSpPr>
          <p:nvPr>
            <p:ph type="sldNum" sz="quarter" idx="12"/>
          </p:nvPr>
        </p:nvSpPr>
        <p:spPr>
          <a:xfrm>
            <a:off x="9269818" y="6370527"/>
            <a:ext cx="2743200" cy="365125"/>
          </a:xfrm>
        </p:spPr>
        <p:txBody>
          <a:bodyPr/>
          <a:lstStyle/>
          <a:p>
            <a:fld id="{524F4E30-4F36-4098-97E2-E1F6D838FDE3}" type="slidenum">
              <a:rPr lang="fr-FR" smtClean="0"/>
              <a:t>11</a:t>
            </a:fld>
            <a:endParaRPr lang="fr-FR"/>
          </a:p>
        </p:txBody>
      </p:sp>
    </p:spTree>
    <p:extLst>
      <p:ext uri="{BB962C8B-B14F-4D97-AF65-F5344CB8AC3E}">
        <p14:creationId xmlns:p14="http://schemas.microsoft.com/office/powerpoint/2010/main" val="346042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276907" y="6427234"/>
            <a:ext cx="2743200" cy="365125"/>
          </a:xfrm>
        </p:spPr>
        <p:txBody>
          <a:bodyPr/>
          <a:lstStyle/>
          <a:p>
            <a:fld id="{524F4E30-4F36-4098-97E2-E1F6D838FDE3}" type="slidenum">
              <a:rPr lang="fr-FR" smtClean="0"/>
              <a:t>12</a:t>
            </a:fld>
            <a:endParaRPr lang="fr-FR" dirty="0"/>
          </a:p>
        </p:txBody>
      </p:sp>
      <p:sp>
        <p:nvSpPr>
          <p:cNvPr id="5" name="Rectangle 4"/>
          <p:cNvSpPr/>
          <p:nvPr/>
        </p:nvSpPr>
        <p:spPr>
          <a:xfrm>
            <a:off x="179252" y="1254484"/>
            <a:ext cx="11840855" cy="5355312"/>
          </a:xfrm>
          <a:prstGeom prst="rect">
            <a:avLst/>
          </a:prstGeom>
        </p:spPr>
        <p:txBody>
          <a:bodyPr wrap="square">
            <a:spAutoFit/>
          </a:bodyPr>
          <a:lstStyle/>
          <a:p>
            <a:pPr algn="just"/>
            <a:r>
              <a:rPr lang="fr-FR" dirty="0">
                <a:solidFill>
                  <a:prstClr val="black"/>
                </a:solidFill>
                <a:latin typeface="Century Gothic" panose="020B0502020202020204" pitchFamily="34" charset="0"/>
                <a:cs typeface="Calibri"/>
              </a:rPr>
              <a:t>Les membres du conseil syndical ou un ou plusieurs copropriétaires représentant au moins </a:t>
            </a:r>
            <a:r>
              <a:rPr lang="fr-FR" b="1" dirty="0">
                <a:solidFill>
                  <a:prstClr val="black"/>
                </a:solidFill>
                <a:latin typeface="Century Gothic" panose="020B0502020202020204" pitchFamily="34" charset="0"/>
                <a:cs typeface="Calibri"/>
              </a:rPr>
              <a:t>un quart des voix du syndicat des copropriétaires </a:t>
            </a:r>
            <a:r>
              <a:rPr lang="fr-FR" dirty="0">
                <a:solidFill>
                  <a:prstClr val="black"/>
                </a:solidFill>
                <a:latin typeface="Century Gothic" panose="020B0502020202020204" pitchFamily="34" charset="0"/>
                <a:cs typeface="Calibri"/>
              </a:rPr>
              <a:t>peuvent demander au syndic de convoquer une assemblée générale. </a:t>
            </a:r>
          </a:p>
          <a:p>
            <a:pPr algn="just"/>
            <a:endParaRPr lang="fr-FR" dirty="0">
              <a:solidFill>
                <a:prstClr val="black"/>
              </a:solidFill>
              <a:latin typeface="Century Gothic" panose="020B0502020202020204" pitchFamily="34" charset="0"/>
              <a:cs typeface="Calibri"/>
            </a:endParaRPr>
          </a:p>
          <a:p>
            <a:pPr algn="just"/>
            <a:r>
              <a:rPr lang="fr-FR" dirty="0">
                <a:solidFill>
                  <a:prstClr val="black"/>
                </a:solidFill>
                <a:latin typeface="Century Gothic" panose="020B0502020202020204" pitchFamily="34" charset="0"/>
                <a:cs typeface="Calibri"/>
              </a:rPr>
              <a:t>Cette demande doit comporter les résolutions à inscrire à l’ordre du jour. Elle doit être faite par </a:t>
            </a:r>
            <a:r>
              <a:rPr lang="fr-FR" b="1" dirty="0">
                <a:solidFill>
                  <a:prstClr val="black"/>
                </a:solidFill>
                <a:latin typeface="Century Gothic" panose="020B0502020202020204" pitchFamily="34" charset="0"/>
                <a:cs typeface="Calibri"/>
              </a:rPr>
              <a:t>écrit</a:t>
            </a:r>
            <a:r>
              <a:rPr lang="fr-FR" dirty="0">
                <a:solidFill>
                  <a:prstClr val="black"/>
                </a:solidFill>
                <a:latin typeface="Century Gothic" panose="020B0502020202020204" pitchFamily="34" charset="0"/>
                <a:cs typeface="Calibri"/>
              </a:rPr>
              <a:t> et il est conseillé de l’envoyer par </a:t>
            </a:r>
            <a:r>
              <a:rPr lang="fr-FR" b="1" u="sng" dirty="0">
                <a:solidFill>
                  <a:schemeClr val="accent2"/>
                </a:solidFill>
                <a:latin typeface="Century Gothic" panose="020B0502020202020204" pitchFamily="34" charset="0"/>
                <a:cs typeface="Calibri"/>
              </a:rPr>
              <a:t>lettre recommandée avec accusé de réception. </a:t>
            </a:r>
          </a:p>
          <a:p>
            <a:endParaRPr lang="fr-CA" dirty="0">
              <a:solidFill>
                <a:prstClr val="black"/>
              </a:solidFill>
              <a:latin typeface="Century Gothic" panose="020B0502020202020204" pitchFamily="34" charset="0"/>
              <a:cs typeface="Calibri"/>
            </a:endParaRPr>
          </a:p>
          <a:p>
            <a:pPr algn="just"/>
            <a:r>
              <a:rPr lang="fr-FR" dirty="0">
                <a:solidFill>
                  <a:prstClr val="black"/>
                </a:solidFill>
                <a:latin typeface="Century Gothic" panose="020B0502020202020204" pitchFamily="34" charset="0"/>
                <a:cs typeface="Calibri"/>
              </a:rPr>
              <a:t>Si le syndic ne convoque pas l’assemblée générale dans un délai raisonnable, le président du conseil syndical peut le mettre en demeure par lettre recommandée avec accusé de réception de la </a:t>
            </a:r>
            <a:r>
              <a:rPr lang="fr-FR" dirty="0" smtClean="0">
                <a:solidFill>
                  <a:prstClr val="black"/>
                </a:solidFill>
                <a:latin typeface="Century Gothic" panose="020B0502020202020204" pitchFamily="34" charset="0"/>
                <a:cs typeface="Calibri"/>
              </a:rPr>
              <a:t>convoquer.</a:t>
            </a:r>
          </a:p>
          <a:p>
            <a:pPr algn="just"/>
            <a:endParaRPr lang="fr-FR" b="1" dirty="0">
              <a:solidFill>
                <a:schemeClr val="accent2"/>
              </a:solidFill>
              <a:latin typeface="Century Gothic" panose="020B0502020202020204" pitchFamily="34" charset="0"/>
              <a:cs typeface="Calibri"/>
            </a:endParaRPr>
          </a:p>
          <a:p>
            <a:pPr algn="just"/>
            <a:r>
              <a:rPr lang="fr-FR" b="1" dirty="0">
                <a:solidFill>
                  <a:schemeClr val="accent2"/>
                </a:solidFill>
                <a:latin typeface="Century Gothic" panose="020B0502020202020204" pitchFamily="34" charset="0"/>
                <a:cs typeface="Calibri"/>
              </a:rPr>
              <a:t> </a:t>
            </a:r>
            <a:r>
              <a:rPr lang="fr-FR" dirty="0">
                <a:solidFill>
                  <a:prstClr val="black"/>
                </a:solidFill>
                <a:latin typeface="Century Gothic" panose="020B0502020202020204" pitchFamily="34" charset="0"/>
                <a:cs typeface="Calibri"/>
              </a:rPr>
              <a:t>Cette mise en demeure doit également comporter les questions à inscrire à l’ordre du jour, ainsi que les documents nécessaires à la validité de la décision. </a:t>
            </a:r>
          </a:p>
          <a:p>
            <a:endParaRPr lang="fr-FR" dirty="0">
              <a:solidFill>
                <a:prstClr val="black"/>
              </a:solidFill>
              <a:latin typeface="Century Gothic" panose="020B0502020202020204" pitchFamily="34" charset="0"/>
              <a:cs typeface="Calibri"/>
            </a:endParaRPr>
          </a:p>
          <a:p>
            <a:pPr marL="285750" indent="-285750">
              <a:buFont typeface="Wingdings" panose="05000000000000000000" pitchFamily="2" charset="2"/>
              <a:buChar char="Ø"/>
            </a:pPr>
            <a:r>
              <a:rPr lang="fr-FR" dirty="0">
                <a:solidFill>
                  <a:prstClr val="black"/>
                </a:solidFill>
                <a:latin typeface="Century Gothic" panose="020B0502020202020204" pitchFamily="34" charset="0"/>
                <a:cs typeface="Calibri"/>
              </a:rPr>
              <a:t>Si la mise en demeure reste infructueuse </a:t>
            </a:r>
            <a:r>
              <a:rPr lang="fr-FR" b="1" u="sng" dirty="0">
                <a:solidFill>
                  <a:prstClr val="black"/>
                </a:solidFill>
                <a:latin typeface="Century Gothic" panose="020B0502020202020204" pitchFamily="34" charset="0"/>
                <a:cs typeface="Calibri"/>
              </a:rPr>
              <a:t>plus de 8 jours </a:t>
            </a:r>
            <a:r>
              <a:rPr lang="fr-FR" dirty="0">
                <a:solidFill>
                  <a:prstClr val="black"/>
                </a:solidFill>
                <a:latin typeface="Century Gothic" panose="020B0502020202020204" pitchFamily="34" charset="0"/>
                <a:cs typeface="Calibri"/>
              </a:rPr>
              <a:t>après son envoi, le président du conseil syndical peut </a:t>
            </a:r>
            <a:r>
              <a:rPr lang="fr-FR" dirty="0" smtClean="0">
                <a:solidFill>
                  <a:prstClr val="black"/>
                </a:solidFill>
                <a:latin typeface="Century Gothic" panose="020B0502020202020204" pitchFamily="34" charset="0"/>
                <a:cs typeface="Calibri"/>
              </a:rPr>
              <a:t>convoquer l’assemblée générale. </a:t>
            </a:r>
            <a:endParaRPr lang="fr-FR" dirty="0">
              <a:solidFill>
                <a:prstClr val="black"/>
              </a:solidFill>
              <a:latin typeface="Century Gothic" panose="020B0502020202020204" pitchFamily="34" charset="0"/>
              <a:cs typeface="Calibri"/>
            </a:endParaRPr>
          </a:p>
          <a:p>
            <a:pPr algn="just"/>
            <a:endParaRPr lang="fr-FR" dirty="0">
              <a:solidFill>
                <a:prstClr val="black"/>
              </a:solidFill>
              <a:latin typeface="Century Gothic" panose="020B0502020202020204" pitchFamily="34" charset="0"/>
              <a:cs typeface="Calibri"/>
            </a:endParaRPr>
          </a:p>
          <a:p>
            <a:pPr marL="285750" indent="-285750" algn="just">
              <a:buFont typeface="Wingdings" panose="05000000000000000000" pitchFamily="2" charset="2"/>
              <a:buChar char="Ø"/>
            </a:pPr>
            <a:r>
              <a:rPr lang="fr-FR" dirty="0">
                <a:solidFill>
                  <a:prstClr val="black"/>
                </a:solidFill>
                <a:latin typeface="Century Gothic" panose="020B0502020202020204" pitchFamily="34" charset="0"/>
                <a:cs typeface="Calibri"/>
              </a:rPr>
              <a:t>Si l’assemblée générale est convoquée par le président du conseil syndical, ce dernier doit </a:t>
            </a:r>
            <a:r>
              <a:rPr lang="fr-FR" b="1" i="1" dirty="0">
                <a:solidFill>
                  <a:schemeClr val="accent2"/>
                </a:solidFill>
                <a:latin typeface="Century Gothic" panose="020B0502020202020204" pitchFamily="34" charset="0"/>
                <a:cs typeface="Calibri"/>
              </a:rPr>
              <a:t>notifier au syndic la convocation</a:t>
            </a:r>
            <a:r>
              <a:rPr lang="fr-FR" dirty="0">
                <a:solidFill>
                  <a:prstClr val="black"/>
                </a:solidFill>
                <a:latin typeface="Century Gothic" panose="020B0502020202020204" pitchFamily="34" charset="0"/>
                <a:cs typeface="Calibri"/>
              </a:rPr>
              <a:t>. </a:t>
            </a:r>
          </a:p>
        </p:txBody>
      </p:sp>
      <p:sp>
        <p:nvSpPr>
          <p:cNvPr id="9" name="Espace réservé du contenu 1"/>
          <p:cNvSpPr txBox="1"/>
          <p:nvPr/>
        </p:nvSpPr>
        <p:spPr>
          <a:xfrm>
            <a:off x="0" y="-1565"/>
            <a:ext cx="12192000"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a:solidFill>
                  <a:prstClr val="white"/>
                </a:solidFill>
                <a:uFill>
                  <a:solidFill>
                    <a:srgbClr val="1F3863"/>
                  </a:solidFill>
                </a:uFill>
                <a:latin typeface="Century Gothic" panose="020B0502020202020204" pitchFamily="34" charset="0"/>
                <a:cs typeface="Calibri"/>
              </a:rPr>
              <a:t>P</a:t>
            </a:r>
            <a:r>
              <a:rPr lang="fr-FR" sz="2800" b="1" spc="-35" dirty="0" smtClean="0">
                <a:solidFill>
                  <a:prstClr val="white"/>
                </a:solidFill>
                <a:uFill>
                  <a:solidFill>
                    <a:srgbClr val="1F3863"/>
                  </a:solidFill>
                </a:uFill>
                <a:latin typeface="Century Gothic" panose="020B0502020202020204" pitchFamily="34" charset="0"/>
                <a:cs typeface="Calibri"/>
              </a:rPr>
              <a:t>artie 1: Les </a:t>
            </a:r>
            <a:r>
              <a:rPr lang="fr-FR" sz="2800" b="1" spc="-35" dirty="0">
                <a:solidFill>
                  <a:prstClr val="white"/>
                </a:solidFill>
                <a:uFill>
                  <a:solidFill>
                    <a:srgbClr val="1F3863"/>
                  </a:solidFill>
                </a:uFill>
                <a:latin typeface="Century Gothic" panose="020B0502020202020204" pitchFamily="34" charset="0"/>
                <a:cs typeface="Calibri"/>
              </a:rPr>
              <a:t>notions de base de </a:t>
            </a:r>
            <a:r>
              <a:rPr lang="fr-FR" sz="2800" b="1" spc="-35" dirty="0" smtClean="0">
                <a:solidFill>
                  <a:prstClr val="white"/>
                </a:solidFill>
                <a:uFill>
                  <a:solidFill>
                    <a:srgbClr val="1F3863"/>
                  </a:solidFill>
                </a:uFill>
                <a:latin typeface="Century Gothic" panose="020B0502020202020204" pitchFamily="34" charset="0"/>
                <a:cs typeface="Calibri"/>
              </a:rPr>
              <a:t>l’assemblée générale</a:t>
            </a:r>
            <a:endParaRPr lang="fr-FR" sz="2800" dirty="0">
              <a:solidFill>
                <a:prstClr val="white"/>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832522" cy="498572"/>
          </a:xfrm>
          <a:prstGeom prst="rect">
            <a:avLst/>
          </a:prstGeom>
        </p:spPr>
      </p:pic>
      <p:sp>
        <p:nvSpPr>
          <p:cNvPr id="7" name="ZoneTexte 6"/>
          <p:cNvSpPr txBox="1"/>
          <p:nvPr/>
        </p:nvSpPr>
        <p:spPr>
          <a:xfrm>
            <a:off x="736988" y="671811"/>
            <a:ext cx="11054678"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4-2 </a:t>
            </a:r>
            <a:r>
              <a:rPr lang="fr-FR" sz="2000" b="1" dirty="0">
                <a:solidFill>
                  <a:srgbClr val="31849B"/>
                </a:solidFill>
                <a:latin typeface="Century Gothic" panose="020B0502020202020204" pitchFamily="34" charset="0"/>
              </a:rPr>
              <a:t>M</a:t>
            </a:r>
            <a:r>
              <a:rPr lang="fr-FR" sz="2000" b="1" dirty="0" smtClean="0">
                <a:solidFill>
                  <a:srgbClr val="31849B"/>
                </a:solidFill>
                <a:latin typeface="Century Gothic" panose="020B0502020202020204" pitchFamily="34" charset="0"/>
              </a:rPr>
              <a:t>odalités </a:t>
            </a:r>
            <a:r>
              <a:rPr lang="fr-FR" sz="2000" b="1" dirty="0">
                <a:solidFill>
                  <a:srgbClr val="31849B"/>
                </a:solidFill>
                <a:latin typeface="Century Gothic" panose="020B0502020202020204" pitchFamily="34" charset="0"/>
              </a:rPr>
              <a:t>de mise en œuvre </a:t>
            </a:r>
            <a:r>
              <a:rPr lang="fr-FR" sz="2000" b="1" dirty="0" smtClean="0">
                <a:solidFill>
                  <a:srgbClr val="31849B"/>
                </a:solidFill>
                <a:latin typeface="Century Gothic" panose="020B0502020202020204" pitchFamily="34" charset="0"/>
              </a:rPr>
              <a:t>article 8 </a:t>
            </a:r>
            <a:r>
              <a:rPr lang="fr-FR" sz="2000" b="1" dirty="0">
                <a:solidFill>
                  <a:srgbClr val="31849B"/>
                </a:solidFill>
                <a:latin typeface="Century Gothic" panose="020B0502020202020204" pitchFamily="34" charset="0"/>
              </a:rPr>
              <a:t>du décret </a:t>
            </a:r>
            <a:r>
              <a:rPr lang="fr-FR" sz="2000" b="1" dirty="0" smtClean="0">
                <a:solidFill>
                  <a:srgbClr val="31849B"/>
                </a:solidFill>
                <a:latin typeface="Century Gothic" panose="020B0502020202020204" pitchFamily="34" charset="0"/>
              </a:rPr>
              <a:t>1967 (mandat </a:t>
            </a:r>
            <a:r>
              <a:rPr lang="fr-FR" sz="2000" b="1" dirty="0">
                <a:solidFill>
                  <a:srgbClr val="31849B"/>
                </a:solidFill>
                <a:latin typeface="Century Gothic" panose="020B0502020202020204" pitchFamily="34" charset="0"/>
              </a:rPr>
              <a:t>du syndic </a:t>
            </a:r>
            <a:r>
              <a:rPr lang="fr-FR" sz="2000" b="1" dirty="0" smtClean="0">
                <a:solidFill>
                  <a:srgbClr val="31849B"/>
                </a:solidFill>
                <a:latin typeface="Century Gothic" panose="020B0502020202020204" pitchFamily="34" charset="0"/>
              </a:rPr>
              <a:t>valable)</a:t>
            </a:r>
            <a:endParaRPr lang="fr-FR" sz="2000" b="1"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266928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21884" y="730892"/>
            <a:ext cx="4148229"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5</a:t>
            </a:r>
            <a:r>
              <a:rPr lang="fr-FR" sz="2000" b="1" dirty="0" smtClean="0">
                <a:solidFill>
                  <a:srgbClr val="31849B"/>
                </a:solidFill>
                <a:latin typeface="Century Gothic" panose="020B0502020202020204" pitchFamily="34" charset="0"/>
              </a:rPr>
              <a:t>) </a:t>
            </a:r>
            <a:r>
              <a:rPr lang="fr-FR" sz="2000" b="1" dirty="0">
                <a:solidFill>
                  <a:srgbClr val="31849B"/>
                </a:solidFill>
                <a:latin typeface="Century Gothic" panose="020B0502020202020204" pitchFamily="34" charset="0"/>
              </a:rPr>
              <a:t>La validité d’une décision  </a:t>
            </a:r>
          </a:p>
        </p:txBody>
      </p:sp>
      <p:sp>
        <p:nvSpPr>
          <p:cNvPr id="10" name="object 6"/>
          <p:cNvSpPr txBox="1"/>
          <p:nvPr/>
        </p:nvSpPr>
        <p:spPr>
          <a:xfrm>
            <a:off x="1416078" y="2103602"/>
            <a:ext cx="9792325" cy="2722797"/>
          </a:xfrm>
          <a:prstGeom prst="rect">
            <a:avLst/>
          </a:prstGeom>
        </p:spPr>
        <p:txBody>
          <a:bodyPr vert="horz" wrap="square" lIns="0" tIns="48260" rIns="0" bIns="0" rtlCol="0">
            <a:spAutoFit/>
          </a:bodyPr>
          <a:lstStyle/>
          <a:p>
            <a:pPr marL="184785" marR="5080" indent="-172720" algn="just">
              <a:lnSpc>
                <a:spcPts val="2270"/>
              </a:lnSpc>
              <a:spcBef>
                <a:spcPts val="380"/>
              </a:spcBef>
              <a:buFont typeface="Wingdings"/>
              <a:buChar char=""/>
              <a:tabLst>
                <a:tab pos="311785" algn="l"/>
              </a:tabLst>
            </a:pPr>
            <a:r>
              <a:rPr b="1" spc="-10" dirty="0">
                <a:latin typeface="Century Gothic" panose="020B0502020202020204" pitchFamily="34" charset="0"/>
                <a:cs typeface="Calibri"/>
              </a:rPr>
              <a:t>Conformément</a:t>
            </a:r>
            <a:r>
              <a:rPr b="1" spc="-5" dirty="0">
                <a:latin typeface="Century Gothic" panose="020B0502020202020204" pitchFamily="34" charset="0"/>
                <a:cs typeface="Calibri"/>
              </a:rPr>
              <a:t> </a:t>
            </a:r>
            <a:r>
              <a:rPr b="1" dirty="0">
                <a:latin typeface="Century Gothic" panose="020B0502020202020204" pitchFamily="34" charset="0"/>
                <a:cs typeface="Calibri"/>
              </a:rPr>
              <a:t>à</a:t>
            </a:r>
            <a:r>
              <a:rPr b="1" spc="5" dirty="0">
                <a:latin typeface="Century Gothic" panose="020B0502020202020204" pitchFamily="34" charset="0"/>
                <a:cs typeface="Calibri"/>
              </a:rPr>
              <a:t> </a:t>
            </a:r>
            <a:r>
              <a:rPr b="1" spc="-20" dirty="0">
                <a:latin typeface="Century Gothic" panose="020B0502020202020204" pitchFamily="34" charset="0"/>
                <a:cs typeface="Calibri"/>
              </a:rPr>
              <a:t>l’article</a:t>
            </a:r>
            <a:r>
              <a:rPr b="1" spc="-15" dirty="0">
                <a:latin typeface="Century Gothic" panose="020B0502020202020204" pitchFamily="34" charset="0"/>
                <a:cs typeface="Calibri"/>
              </a:rPr>
              <a:t> </a:t>
            </a:r>
            <a:r>
              <a:rPr b="1" dirty="0">
                <a:latin typeface="Century Gothic" panose="020B0502020202020204" pitchFamily="34" charset="0"/>
                <a:cs typeface="Calibri"/>
              </a:rPr>
              <a:t>13</a:t>
            </a:r>
            <a:r>
              <a:rPr b="1" spc="5" dirty="0">
                <a:latin typeface="Century Gothic" panose="020B0502020202020204" pitchFamily="34" charset="0"/>
                <a:cs typeface="Calibri"/>
              </a:rPr>
              <a:t> </a:t>
            </a:r>
            <a:r>
              <a:rPr b="1" spc="-10" dirty="0">
                <a:latin typeface="Century Gothic" panose="020B0502020202020204" pitchFamily="34" charset="0"/>
                <a:cs typeface="Calibri"/>
              </a:rPr>
              <a:t>du</a:t>
            </a:r>
            <a:r>
              <a:rPr b="1" spc="-5" dirty="0">
                <a:latin typeface="Century Gothic" panose="020B0502020202020204" pitchFamily="34" charset="0"/>
                <a:cs typeface="Calibri"/>
              </a:rPr>
              <a:t> </a:t>
            </a:r>
            <a:r>
              <a:rPr b="1" spc="-10" dirty="0">
                <a:latin typeface="Century Gothic" panose="020B0502020202020204" pitchFamily="34" charset="0"/>
                <a:cs typeface="Calibri"/>
              </a:rPr>
              <a:t>décret</a:t>
            </a:r>
            <a:r>
              <a:rPr b="1" spc="-5" dirty="0">
                <a:latin typeface="Century Gothic" panose="020B0502020202020204" pitchFamily="34" charset="0"/>
                <a:cs typeface="Calibri"/>
              </a:rPr>
              <a:t> </a:t>
            </a:r>
            <a:r>
              <a:rPr b="1" dirty="0">
                <a:latin typeface="Century Gothic" panose="020B0502020202020204" pitchFamily="34" charset="0"/>
                <a:cs typeface="Calibri"/>
              </a:rPr>
              <a:t>du</a:t>
            </a:r>
            <a:r>
              <a:rPr b="1" spc="5" dirty="0">
                <a:latin typeface="Century Gothic" panose="020B0502020202020204" pitchFamily="34" charset="0"/>
                <a:cs typeface="Calibri"/>
              </a:rPr>
              <a:t> </a:t>
            </a:r>
            <a:r>
              <a:rPr b="1" dirty="0">
                <a:latin typeface="Century Gothic" panose="020B0502020202020204" pitchFamily="34" charset="0"/>
                <a:cs typeface="Calibri"/>
              </a:rPr>
              <a:t>17</a:t>
            </a:r>
            <a:r>
              <a:rPr b="1" spc="5" dirty="0">
                <a:latin typeface="Century Gothic" panose="020B0502020202020204" pitchFamily="34" charset="0"/>
                <a:cs typeface="Calibri"/>
              </a:rPr>
              <a:t> </a:t>
            </a:r>
            <a:r>
              <a:rPr b="1" spc="-10" dirty="0">
                <a:latin typeface="Century Gothic" panose="020B0502020202020204" pitchFamily="34" charset="0"/>
                <a:cs typeface="Calibri"/>
              </a:rPr>
              <a:t>mars</a:t>
            </a:r>
            <a:r>
              <a:rPr b="1" spc="-5" dirty="0">
                <a:latin typeface="Century Gothic" panose="020B0502020202020204" pitchFamily="34" charset="0"/>
                <a:cs typeface="Calibri"/>
              </a:rPr>
              <a:t> </a:t>
            </a:r>
            <a:r>
              <a:rPr b="1" dirty="0">
                <a:latin typeface="Century Gothic" panose="020B0502020202020204" pitchFamily="34" charset="0"/>
                <a:cs typeface="Calibri"/>
              </a:rPr>
              <a:t>1967,</a:t>
            </a:r>
            <a:r>
              <a:rPr b="1" spc="-459" dirty="0">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l'assemblée</a:t>
            </a:r>
            <a:r>
              <a:rPr b="1" spc="5" dirty="0">
                <a:solidFill>
                  <a:srgbClr val="E36C0A"/>
                </a:solidFill>
                <a:latin typeface="Century Gothic" panose="020B0502020202020204" pitchFamily="34" charset="0"/>
                <a:cs typeface="Calibri"/>
              </a:rPr>
              <a:t> </a:t>
            </a:r>
            <a:r>
              <a:rPr b="1" spc="-15" dirty="0">
                <a:solidFill>
                  <a:srgbClr val="E36C0A"/>
                </a:solidFill>
                <a:latin typeface="Century Gothic" panose="020B0502020202020204" pitchFamily="34" charset="0"/>
                <a:cs typeface="Calibri"/>
              </a:rPr>
              <a:t>générale</a:t>
            </a:r>
            <a:r>
              <a:rPr b="1" spc="-10"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ne</a:t>
            </a:r>
            <a:r>
              <a:rPr b="1" spc="5" dirty="0">
                <a:solidFill>
                  <a:srgbClr val="E36C0A"/>
                </a:solidFill>
                <a:latin typeface="Century Gothic" panose="020B0502020202020204" pitchFamily="34" charset="0"/>
                <a:cs typeface="Calibri"/>
              </a:rPr>
              <a:t> </a:t>
            </a:r>
            <a:r>
              <a:rPr b="1" spc="-10" dirty="0">
                <a:solidFill>
                  <a:srgbClr val="E36C0A"/>
                </a:solidFill>
                <a:latin typeface="Century Gothic" panose="020B0502020202020204" pitchFamily="34" charset="0"/>
                <a:cs typeface="Calibri"/>
              </a:rPr>
              <a:t>prend</a:t>
            </a:r>
            <a:r>
              <a:rPr b="1" spc="-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de</a:t>
            </a:r>
            <a:r>
              <a:rPr b="1" spc="5" dirty="0">
                <a:solidFill>
                  <a:srgbClr val="E36C0A"/>
                </a:solidFill>
                <a:latin typeface="Century Gothic" panose="020B0502020202020204" pitchFamily="34" charset="0"/>
                <a:cs typeface="Calibri"/>
              </a:rPr>
              <a:t> </a:t>
            </a:r>
            <a:r>
              <a:rPr b="1" spc="-5" dirty="0">
                <a:solidFill>
                  <a:srgbClr val="E36C0A"/>
                </a:solidFill>
                <a:latin typeface="Century Gothic" panose="020B0502020202020204" pitchFamily="34" charset="0"/>
                <a:cs typeface="Calibri"/>
              </a:rPr>
              <a:t>decision</a:t>
            </a:r>
            <a:r>
              <a:rPr b="1" dirty="0">
                <a:solidFill>
                  <a:srgbClr val="E36C0A"/>
                </a:solidFill>
                <a:latin typeface="Century Gothic" panose="020B0502020202020204" pitchFamily="34" charset="0"/>
                <a:cs typeface="Calibri"/>
              </a:rPr>
              <a:t> </a:t>
            </a:r>
            <a:r>
              <a:rPr b="1" spc="-10" dirty="0" err="1">
                <a:solidFill>
                  <a:srgbClr val="E36C0A"/>
                </a:solidFill>
                <a:latin typeface="Century Gothic" panose="020B0502020202020204" pitchFamily="34" charset="0"/>
                <a:cs typeface="Calibri"/>
              </a:rPr>
              <a:t>valide</a:t>
            </a:r>
            <a:r>
              <a:rPr b="1" spc="-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que</a:t>
            </a:r>
            <a:r>
              <a:rPr b="1" spc="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sur</a:t>
            </a:r>
            <a:r>
              <a:rPr b="1" spc="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les </a:t>
            </a:r>
            <a:r>
              <a:rPr b="1" spc="5" dirty="0">
                <a:solidFill>
                  <a:srgbClr val="E36C0A"/>
                </a:solidFill>
                <a:latin typeface="Century Gothic" panose="020B0502020202020204" pitchFamily="34" charset="0"/>
                <a:cs typeface="Calibri"/>
              </a:rPr>
              <a:t> </a:t>
            </a:r>
            <a:r>
              <a:rPr b="1" spc="-5" dirty="0">
                <a:solidFill>
                  <a:srgbClr val="E36C0A"/>
                </a:solidFill>
                <a:latin typeface="Century Gothic" panose="020B0502020202020204" pitchFamily="34" charset="0"/>
                <a:cs typeface="Calibri"/>
              </a:rPr>
              <a:t>questions</a:t>
            </a:r>
            <a:r>
              <a:rPr b="1" spc="-25" dirty="0">
                <a:solidFill>
                  <a:srgbClr val="E36C0A"/>
                </a:solidFill>
                <a:latin typeface="Century Gothic" panose="020B0502020202020204" pitchFamily="34" charset="0"/>
                <a:cs typeface="Calibri"/>
              </a:rPr>
              <a:t> </a:t>
            </a:r>
            <a:r>
              <a:rPr b="1" spc="-5" dirty="0">
                <a:solidFill>
                  <a:srgbClr val="E36C0A"/>
                </a:solidFill>
                <a:latin typeface="Century Gothic" panose="020B0502020202020204" pitchFamily="34" charset="0"/>
                <a:cs typeface="Calibri"/>
              </a:rPr>
              <a:t>inscrites</a:t>
            </a:r>
            <a:r>
              <a:rPr b="1" spc="-2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à</a:t>
            </a:r>
            <a:r>
              <a:rPr b="1" spc="10" dirty="0">
                <a:solidFill>
                  <a:srgbClr val="E36C0A"/>
                </a:solidFill>
                <a:latin typeface="Century Gothic" panose="020B0502020202020204" pitchFamily="34" charset="0"/>
                <a:cs typeface="Calibri"/>
              </a:rPr>
              <a:t> </a:t>
            </a:r>
            <a:r>
              <a:rPr b="1" spc="-10" dirty="0">
                <a:solidFill>
                  <a:srgbClr val="E36C0A"/>
                </a:solidFill>
                <a:latin typeface="Century Gothic" panose="020B0502020202020204" pitchFamily="34" charset="0"/>
                <a:cs typeface="Calibri"/>
              </a:rPr>
              <a:t>l'ordre</a:t>
            </a:r>
            <a:r>
              <a:rPr b="1" spc="-1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du</a:t>
            </a:r>
            <a:r>
              <a:rPr b="1" spc="-10" dirty="0">
                <a:solidFill>
                  <a:srgbClr val="E36C0A"/>
                </a:solidFill>
                <a:latin typeface="Century Gothic" panose="020B0502020202020204" pitchFamily="34" charset="0"/>
                <a:cs typeface="Calibri"/>
              </a:rPr>
              <a:t> </a:t>
            </a:r>
            <a:r>
              <a:rPr b="1" spc="-5" dirty="0">
                <a:solidFill>
                  <a:srgbClr val="E36C0A"/>
                </a:solidFill>
                <a:latin typeface="Century Gothic" panose="020B0502020202020204" pitchFamily="34" charset="0"/>
                <a:cs typeface="Calibri"/>
              </a:rPr>
              <a:t>jour</a:t>
            </a:r>
            <a:r>
              <a:rPr b="1" spc="5" dirty="0">
                <a:solidFill>
                  <a:srgbClr val="E36C0A"/>
                </a:solidFill>
                <a:latin typeface="Century Gothic" panose="020B0502020202020204" pitchFamily="34" charset="0"/>
                <a:cs typeface="Calibri"/>
              </a:rPr>
              <a:t> </a:t>
            </a:r>
            <a:r>
              <a:rPr b="1" dirty="0">
                <a:solidFill>
                  <a:srgbClr val="E36C0A"/>
                </a:solidFill>
                <a:latin typeface="Century Gothic" panose="020B0502020202020204" pitchFamily="34" charset="0"/>
                <a:cs typeface="Calibri"/>
              </a:rPr>
              <a:t>[…].</a:t>
            </a:r>
            <a:endParaRPr dirty="0">
              <a:solidFill>
                <a:srgbClr val="E36C0A"/>
              </a:solidFill>
              <a:latin typeface="Century Gothic" panose="020B0502020202020204" pitchFamily="34" charset="0"/>
              <a:cs typeface="Calibri"/>
            </a:endParaRPr>
          </a:p>
          <a:p>
            <a:pPr>
              <a:lnSpc>
                <a:spcPct val="100000"/>
              </a:lnSpc>
              <a:spcBef>
                <a:spcPts val="40"/>
              </a:spcBef>
            </a:pPr>
            <a:endParaRPr dirty="0">
              <a:latin typeface="Century Gothic" panose="020B0502020202020204" pitchFamily="34" charset="0"/>
              <a:cs typeface="Calibri"/>
            </a:endParaRPr>
          </a:p>
          <a:p>
            <a:pPr marL="184785" indent="-172720">
              <a:lnSpc>
                <a:spcPts val="2395"/>
              </a:lnSpc>
              <a:buFont typeface="Wingdings"/>
              <a:buChar char=""/>
              <a:tabLst>
                <a:tab pos="185420" algn="l"/>
                <a:tab pos="1617345" algn="l"/>
                <a:tab pos="2139950" algn="l"/>
                <a:tab pos="2777490" algn="l"/>
                <a:tab pos="3921760" algn="l"/>
                <a:tab pos="4531995" algn="l"/>
                <a:tab pos="5170170" algn="l"/>
                <a:tab pos="6284595" algn="l"/>
                <a:tab pos="6974840" algn="l"/>
              </a:tabLst>
            </a:pPr>
            <a:r>
              <a:rPr dirty="0">
                <a:latin typeface="Century Gothic" panose="020B0502020202020204" pitchFamily="34" charset="0"/>
                <a:cs typeface="Calibri"/>
              </a:rPr>
              <a:t>Néanm</a:t>
            </a:r>
            <a:r>
              <a:rPr spc="-10" dirty="0">
                <a:latin typeface="Century Gothic" panose="020B0502020202020204" pitchFamily="34" charset="0"/>
                <a:cs typeface="Calibri"/>
              </a:rPr>
              <a:t>o</a:t>
            </a:r>
            <a:r>
              <a:rPr dirty="0">
                <a:latin typeface="Century Gothic" panose="020B0502020202020204" pitchFamily="34" charset="0"/>
                <a:cs typeface="Calibri"/>
              </a:rPr>
              <a:t>in</a:t>
            </a:r>
            <a:r>
              <a:rPr spc="-10" dirty="0">
                <a:latin typeface="Century Gothic" panose="020B0502020202020204" pitchFamily="34" charset="0"/>
                <a:cs typeface="Calibri"/>
              </a:rPr>
              <a:t>s</a:t>
            </a:r>
            <a:r>
              <a:rPr dirty="0">
                <a:latin typeface="Century Gothic" panose="020B0502020202020204" pitchFamily="34" charset="0"/>
                <a:cs typeface="Calibri"/>
              </a:rPr>
              <a:t>,	elle	</a:t>
            </a:r>
            <a:r>
              <a:rPr spc="-5" dirty="0">
                <a:latin typeface="Century Gothic" panose="020B0502020202020204" pitchFamily="34" charset="0"/>
                <a:cs typeface="Calibri"/>
              </a:rPr>
              <a:t>peu</a:t>
            </a:r>
            <a:r>
              <a:rPr dirty="0">
                <a:latin typeface="Century Gothic" panose="020B0502020202020204" pitchFamily="34" charset="0"/>
                <a:cs typeface="Calibri"/>
              </a:rPr>
              <a:t>t	</a:t>
            </a:r>
            <a:r>
              <a:rPr spc="-40" dirty="0">
                <a:latin typeface="Century Gothic" panose="020B0502020202020204" pitchFamily="34" charset="0"/>
                <a:cs typeface="Calibri"/>
              </a:rPr>
              <a:t>e</a:t>
            </a:r>
            <a:r>
              <a:rPr spc="-35" dirty="0">
                <a:latin typeface="Century Gothic" panose="020B0502020202020204" pitchFamily="34" charset="0"/>
                <a:cs typeface="Calibri"/>
              </a:rPr>
              <a:t>x</a:t>
            </a:r>
            <a:r>
              <a:rPr spc="10" dirty="0">
                <a:latin typeface="Century Gothic" panose="020B0502020202020204" pitchFamily="34" charset="0"/>
                <a:cs typeface="Calibri"/>
              </a:rPr>
              <a:t>a</a:t>
            </a:r>
            <a:r>
              <a:rPr dirty="0">
                <a:latin typeface="Century Gothic" panose="020B0502020202020204" pitchFamily="34" charset="0"/>
                <a:cs typeface="Calibri"/>
              </a:rPr>
              <a:t>miner	</a:t>
            </a:r>
            <a:r>
              <a:rPr spc="-5" dirty="0">
                <a:latin typeface="Century Gothic" panose="020B0502020202020204" pitchFamily="34" charset="0"/>
                <a:cs typeface="Calibri"/>
              </a:rPr>
              <a:t>san</a:t>
            </a:r>
            <a:r>
              <a:rPr dirty="0">
                <a:latin typeface="Century Gothic" panose="020B0502020202020204" pitchFamily="34" charset="0"/>
                <a:cs typeface="Calibri"/>
              </a:rPr>
              <a:t>s	</a:t>
            </a:r>
            <a:r>
              <a:rPr spc="-15" dirty="0">
                <a:latin typeface="Century Gothic" panose="020B0502020202020204" pitchFamily="34" charset="0"/>
                <a:cs typeface="Calibri"/>
              </a:rPr>
              <a:t>e</a:t>
            </a:r>
            <a:r>
              <a:rPr spc="-30" dirty="0">
                <a:latin typeface="Century Gothic" panose="020B0502020202020204" pitchFamily="34" charset="0"/>
                <a:cs typeface="Calibri"/>
              </a:rPr>
              <a:t>f</a:t>
            </a:r>
            <a:r>
              <a:rPr spc="-55" dirty="0">
                <a:latin typeface="Century Gothic" panose="020B0502020202020204" pitchFamily="34" charset="0"/>
                <a:cs typeface="Calibri"/>
              </a:rPr>
              <a:t>f</a:t>
            </a:r>
            <a:r>
              <a:rPr spc="-15" dirty="0">
                <a:latin typeface="Century Gothic" panose="020B0502020202020204" pitchFamily="34" charset="0"/>
                <a:cs typeface="Calibri"/>
              </a:rPr>
              <a:t>e</a:t>
            </a:r>
            <a:r>
              <a:rPr dirty="0">
                <a:latin typeface="Century Gothic" panose="020B0502020202020204" pitchFamily="34" charset="0"/>
                <a:cs typeface="Calibri"/>
              </a:rPr>
              <a:t>t	</a:t>
            </a:r>
            <a:r>
              <a:rPr spc="-5" dirty="0">
                <a:latin typeface="Century Gothic" panose="020B0502020202020204" pitchFamily="34" charset="0"/>
                <a:cs typeface="Calibri"/>
              </a:rPr>
              <a:t>décis</a:t>
            </a:r>
            <a:r>
              <a:rPr dirty="0">
                <a:latin typeface="Century Gothic" panose="020B0502020202020204" pitchFamily="34" charset="0"/>
                <a:cs typeface="Calibri"/>
              </a:rPr>
              <a:t>oi</a:t>
            </a:r>
            <a:r>
              <a:rPr spc="-20" dirty="0">
                <a:latin typeface="Century Gothic" panose="020B0502020202020204" pitchFamily="34" charset="0"/>
                <a:cs typeface="Calibri"/>
              </a:rPr>
              <a:t>r</a:t>
            </a:r>
            <a:r>
              <a:rPr dirty="0">
                <a:latin typeface="Century Gothic" panose="020B0502020202020204" pitchFamily="34" charset="0"/>
                <a:cs typeface="Calibri"/>
              </a:rPr>
              <a:t>e	</a:t>
            </a:r>
            <a:r>
              <a:rPr spc="-5" dirty="0">
                <a:latin typeface="Century Gothic" panose="020B0502020202020204" pitchFamily="34" charset="0"/>
                <a:cs typeface="Calibri"/>
              </a:rPr>
              <a:t>(san</a:t>
            </a:r>
            <a:r>
              <a:rPr dirty="0">
                <a:latin typeface="Century Gothic" panose="020B0502020202020204" pitchFamily="34" charset="0"/>
                <a:cs typeface="Calibri"/>
              </a:rPr>
              <a:t>s</a:t>
            </a:r>
            <a:r>
              <a:rPr lang="fr-FR" dirty="0">
                <a:latin typeface="Century Gothic" panose="020B0502020202020204" pitchFamily="34" charset="0"/>
                <a:cs typeface="Calibri"/>
              </a:rPr>
              <a:t> </a:t>
            </a:r>
            <a:r>
              <a:rPr spc="-15" dirty="0">
                <a:latin typeface="Century Gothic" panose="020B0502020202020204" pitchFamily="34" charset="0"/>
                <a:cs typeface="Calibri"/>
              </a:rPr>
              <a:t>v</a:t>
            </a:r>
            <a:r>
              <a:rPr spc="-5" dirty="0">
                <a:latin typeface="Century Gothic" panose="020B0502020202020204" pitchFamily="34" charset="0"/>
                <a:cs typeface="Calibri"/>
              </a:rPr>
              <a:t>o</a:t>
            </a:r>
            <a:r>
              <a:rPr spc="-30" dirty="0">
                <a:latin typeface="Century Gothic" panose="020B0502020202020204" pitchFamily="34" charset="0"/>
                <a:cs typeface="Calibri"/>
              </a:rPr>
              <a:t>t</a:t>
            </a:r>
            <a:r>
              <a:rPr dirty="0">
                <a:latin typeface="Century Gothic" panose="020B0502020202020204" pitchFamily="34" charset="0"/>
                <a:cs typeface="Calibri"/>
              </a:rPr>
              <a:t>e)</a:t>
            </a:r>
            <a:r>
              <a:rPr lang="fr-FR" dirty="0">
                <a:latin typeface="Century Gothic" panose="020B0502020202020204" pitchFamily="34" charset="0"/>
                <a:cs typeface="Calibri"/>
              </a:rPr>
              <a:t> </a:t>
            </a:r>
            <a:r>
              <a:rPr spc="-15" dirty="0" err="1">
                <a:latin typeface="Century Gothic" panose="020B0502020202020204" pitchFamily="34" charset="0"/>
                <a:cs typeface="Calibri"/>
              </a:rPr>
              <a:t>toute</a:t>
            </a:r>
            <a:r>
              <a:rPr lang="fr-FR" spc="-15" dirty="0">
                <a:latin typeface="Century Gothic" panose="020B0502020202020204" pitchFamily="34" charset="0"/>
                <a:cs typeface="Calibri"/>
              </a:rPr>
              <a:t>s</a:t>
            </a:r>
            <a:r>
              <a:rPr spc="5" dirty="0">
                <a:latin typeface="Century Gothic" panose="020B0502020202020204" pitchFamily="34" charset="0"/>
                <a:cs typeface="Calibri"/>
              </a:rPr>
              <a:t> </a:t>
            </a:r>
            <a:r>
              <a:rPr spc="-10" dirty="0">
                <a:latin typeface="Century Gothic" panose="020B0502020202020204" pitchFamily="34" charset="0"/>
                <a:cs typeface="Calibri"/>
              </a:rPr>
              <a:t>question</a:t>
            </a:r>
            <a:r>
              <a:rPr lang="fr-FR" spc="-10" dirty="0">
                <a:latin typeface="Century Gothic" panose="020B0502020202020204" pitchFamily="34" charset="0"/>
                <a:cs typeface="Calibri"/>
              </a:rPr>
              <a:t>s</a:t>
            </a:r>
            <a:r>
              <a:rPr spc="5" dirty="0">
                <a:latin typeface="Century Gothic" panose="020B0502020202020204" pitchFamily="34" charset="0"/>
                <a:cs typeface="Calibri"/>
              </a:rPr>
              <a:t> </a:t>
            </a:r>
            <a:r>
              <a:rPr spc="-5" dirty="0">
                <a:latin typeface="Century Gothic" panose="020B0502020202020204" pitchFamily="34" charset="0"/>
                <a:cs typeface="Calibri"/>
              </a:rPr>
              <a:t>non</a:t>
            </a:r>
            <a:r>
              <a:rPr dirty="0">
                <a:latin typeface="Century Gothic" panose="020B0502020202020204" pitchFamily="34" charset="0"/>
                <a:cs typeface="Calibri"/>
              </a:rPr>
              <a:t> </a:t>
            </a:r>
            <a:r>
              <a:rPr spc="-5" dirty="0" err="1">
                <a:latin typeface="Century Gothic" panose="020B0502020202020204" pitchFamily="34" charset="0"/>
                <a:cs typeface="Calibri"/>
              </a:rPr>
              <a:t>inscrite</a:t>
            </a:r>
            <a:r>
              <a:rPr lang="fr-FR" spc="-5" dirty="0">
                <a:latin typeface="Century Gothic" panose="020B0502020202020204" pitchFamily="34" charset="0"/>
                <a:cs typeface="Calibri"/>
              </a:rPr>
              <a:t>s</a:t>
            </a:r>
            <a:r>
              <a:rPr spc="-5" dirty="0">
                <a:latin typeface="Century Gothic" panose="020B0502020202020204" pitchFamily="34" charset="0"/>
                <a:cs typeface="Calibri"/>
              </a:rPr>
              <a:t> </a:t>
            </a:r>
            <a:r>
              <a:rPr dirty="0">
                <a:latin typeface="Century Gothic" panose="020B0502020202020204" pitchFamily="34" charset="0"/>
                <a:cs typeface="Calibri"/>
              </a:rPr>
              <a:t>à </a:t>
            </a:r>
            <a:r>
              <a:rPr spc="-10" dirty="0">
                <a:latin typeface="Century Gothic" panose="020B0502020202020204" pitchFamily="34" charset="0"/>
                <a:cs typeface="Calibri"/>
              </a:rPr>
              <a:t>l'ordre</a:t>
            </a:r>
            <a:r>
              <a:rPr spc="15" dirty="0">
                <a:latin typeface="Century Gothic" panose="020B0502020202020204" pitchFamily="34" charset="0"/>
                <a:cs typeface="Calibri"/>
              </a:rPr>
              <a:t> </a:t>
            </a:r>
            <a:r>
              <a:rPr dirty="0">
                <a:latin typeface="Century Gothic" panose="020B0502020202020204" pitchFamily="34" charset="0"/>
                <a:cs typeface="Calibri"/>
              </a:rPr>
              <a:t>du</a:t>
            </a:r>
            <a:r>
              <a:rPr spc="-10" dirty="0">
                <a:latin typeface="Century Gothic" panose="020B0502020202020204" pitchFamily="34" charset="0"/>
                <a:cs typeface="Calibri"/>
              </a:rPr>
              <a:t> </a:t>
            </a:r>
            <a:r>
              <a:rPr spc="-50" dirty="0">
                <a:latin typeface="Century Gothic" panose="020B0502020202020204" pitchFamily="34" charset="0"/>
                <a:cs typeface="Calibri"/>
              </a:rPr>
              <a:t>jour.</a:t>
            </a:r>
            <a:endParaRPr dirty="0">
              <a:latin typeface="Century Gothic" panose="020B0502020202020204" pitchFamily="34" charset="0"/>
              <a:cs typeface="Calibri"/>
            </a:endParaRPr>
          </a:p>
          <a:p>
            <a:pPr>
              <a:lnSpc>
                <a:spcPct val="100000"/>
              </a:lnSpc>
            </a:pPr>
            <a:endParaRPr dirty="0">
              <a:latin typeface="Century Gothic" panose="020B0502020202020204" pitchFamily="34" charset="0"/>
              <a:cs typeface="Calibri"/>
            </a:endParaRPr>
          </a:p>
          <a:p>
            <a:pPr marL="12700" marR="5080" algn="just">
              <a:lnSpc>
                <a:spcPct val="90000"/>
              </a:lnSpc>
              <a:spcBef>
                <a:spcPts val="1300"/>
              </a:spcBef>
            </a:pPr>
            <a:r>
              <a:rPr dirty="0">
                <a:latin typeface="Century Gothic" panose="020B0502020202020204" pitchFamily="34" charset="0"/>
                <a:cs typeface="Calibri"/>
              </a:rPr>
              <a:t>Si la resolution</a:t>
            </a:r>
            <a:r>
              <a:rPr lang="fr-FR" dirty="0">
                <a:latin typeface="Century Gothic" panose="020B0502020202020204" pitchFamily="34" charset="0"/>
                <a:cs typeface="Calibri"/>
              </a:rPr>
              <a:t>, fait l’</a:t>
            </a:r>
            <a:r>
              <a:rPr dirty="0">
                <a:latin typeface="Century Gothic" panose="020B0502020202020204" pitchFamily="34" charset="0"/>
                <a:cs typeface="Calibri"/>
              </a:rPr>
              <a:t>objet </a:t>
            </a:r>
            <a:r>
              <a:rPr dirty="0">
                <a:solidFill>
                  <a:srgbClr val="1F2023"/>
                </a:solidFill>
                <a:latin typeface="Century Gothic" panose="020B0502020202020204" pitchFamily="34" charset="0"/>
                <a:cs typeface="Calibri Light"/>
              </a:rPr>
              <a:t>du </a:t>
            </a:r>
            <a:r>
              <a:rPr spc="-15" dirty="0">
                <a:solidFill>
                  <a:srgbClr val="1F2023"/>
                </a:solidFill>
                <a:latin typeface="Century Gothic" panose="020B0502020202020204" pitchFamily="34" charset="0"/>
                <a:cs typeface="Calibri Light"/>
              </a:rPr>
              <a:t>vote </a:t>
            </a:r>
            <a:r>
              <a:rPr dirty="0">
                <a:solidFill>
                  <a:srgbClr val="1F2023"/>
                </a:solidFill>
                <a:latin typeface="Century Gothic" panose="020B0502020202020204" pitchFamily="34" charset="0"/>
                <a:cs typeface="Calibri Light"/>
              </a:rPr>
              <a:t>par </a:t>
            </a:r>
            <a:r>
              <a:rPr spc="-10" dirty="0">
                <a:solidFill>
                  <a:srgbClr val="1F2023"/>
                </a:solidFill>
                <a:latin typeface="Century Gothic" panose="020B0502020202020204" pitchFamily="34" charset="0"/>
                <a:cs typeface="Calibri Light"/>
              </a:rPr>
              <a:t>correspondence</a:t>
            </a:r>
            <a:r>
              <a:rPr lang="fr-FR" spc="-10" dirty="0">
                <a:solidFill>
                  <a:srgbClr val="1F2023"/>
                </a:solidFill>
                <a:latin typeface="Century Gothic" panose="020B0502020202020204" pitchFamily="34" charset="0"/>
                <a:cs typeface="Calibri Light"/>
              </a:rPr>
              <a:t>,</a:t>
            </a:r>
            <a:r>
              <a:rPr spc="-10" dirty="0">
                <a:solidFill>
                  <a:srgbClr val="1F2023"/>
                </a:solidFill>
                <a:latin typeface="Century Gothic" panose="020B0502020202020204" pitchFamily="34" charset="0"/>
                <a:cs typeface="Calibri Light"/>
              </a:rPr>
              <a:t> </a:t>
            </a:r>
            <a:r>
              <a:rPr spc="-15" dirty="0">
                <a:solidFill>
                  <a:srgbClr val="1F2023"/>
                </a:solidFill>
                <a:latin typeface="Century Gothic" panose="020B0502020202020204" pitchFamily="34" charset="0"/>
                <a:cs typeface="Calibri Light"/>
              </a:rPr>
              <a:t>est </a:t>
            </a:r>
            <a:r>
              <a:rPr spc="-10" dirty="0">
                <a:solidFill>
                  <a:srgbClr val="1F2023"/>
                </a:solidFill>
                <a:latin typeface="Century Gothic" panose="020B0502020202020204" pitchFamily="34" charset="0"/>
                <a:cs typeface="Calibri Light"/>
              </a:rPr>
              <a:t>amendée en </a:t>
            </a:r>
            <a:r>
              <a:rPr spc="-5" dirty="0">
                <a:solidFill>
                  <a:srgbClr val="1F2023"/>
                </a:solidFill>
                <a:latin typeface="Century Gothic" panose="020B0502020202020204" pitchFamily="34" charset="0"/>
                <a:cs typeface="Calibri Light"/>
              </a:rPr>
              <a:t> </a:t>
            </a:r>
            <a:r>
              <a:rPr spc="-20" dirty="0">
                <a:solidFill>
                  <a:srgbClr val="1F2023"/>
                </a:solidFill>
                <a:latin typeface="Century Gothic" panose="020B0502020202020204" pitchFamily="34" charset="0"/>
                <a:cs typeface="Calibri Light"/>
              </a:rPr>
              <a:t>cours </a:t>
            </a:r>
            <a:r>
              <a:rPr spc="-5" dirty="0">
                <a:solidFill>
                  <a:srgbClr val="1F2023"/>
                </a:solidFill>
                <a:latin typeface="Century Gothic" panose="020B0502020202020204" pitchFamily="34" charset="0"/>
                <a:cs typeface="Calibri Light"/>
              </a:rPr>
              <a:t>d'assemblée </a:t>
            </a:r>
            <a:r>
              <a:rPr spc="-10" dirty="0">
                <a:solidFill>
                  <a:srgbClr val="1F2023"/>
                </a:solidFill>
                <a:latin typeface="Century Gothic" panose="020B0502020202020204" pitchFamily="34" charset="0"/>
                <a:cs typeface="Calibri Light"/>
              </a:rPr>
              <a:t>générale</a:t>
            </a:r>
            <a:r>
              <a:rPr spc="-10" dirty="0">
                <a:solidFill>
                  <a:srgbClr val="E36C0A"/>
                </a:solidFill>
                <a:latin typeface="Century Gothic" panose="020B0502020202020204" pitchFamily="34" charset="0"/>
                <a:cs typeface="Calibri Light"/>
              </a:rPr>
              <a:t>, </a:t>
            </a:r>
            <a:r>
              <a:rPr b="1" dirty="0">
                <a:solidFill>
                  <a:srgbClr val="E36C0A"/>
                </a:solidFill>
                <a:latin typeface="Century Gothic" panose="020B0502020202020204" pitchFamily="34" charset="0"/>
                <a:cs typeface="Calibri Light"/>
              </a:rPr>
              <a:t>le </a:t>
            </a:r>
            <a:r>
              <a:rPr b="1" spc="-20" dirty="0">
                <a:solidFill>
                  <a:srgbClr val="E36C0A"/>
                </a:solidFill>
                <a:latin typeface="Century Gothic" panose="020B0502020202020204" pitchFamily="34" charset="0"/>
                <a:cs typeface="Calibri Light"/>
              </a:rPr>
              <a:t>votant </a:t>
            </a:r>
            <a:r>
              <a:rPr b="1" dirty="0">
                <a:solidFill>
                  <a:srgbClr val="E36C0A"/>
                </a:solidFill>
                <a:latin typeface="Century Gothic" panose="020B0502020202020204" pitchFamily="34" charset="0"/>
                <a:cs typeface="Calibri Light"/>
              </a:rPr>
              <a:t>par </a:t>
            </a:r>
            <a:r>
              <a:rPr b="1" spc="-10" dirty="0">
                <a:solidFill>
                  <a:srgbClr val="E36C0A"/>
                </a:solidFill>
                <a:latin typeface="Century Gothic" panose="020B0502020202020204" pitchFamily="34" charset="0"/>
                <a:cs typeface="Calibri Light"/>
              </a:rPr>
              <a:t>correspondance </a:t>
            </a:r>
            <a:r>
              <a:rPr b="1" spc="-25" dirty="0">
                <a:solidFill>
                  <a:srgbClr val="E36C0A"/>
                </a:solidFill>
                <a:latin typeface="Century Gothic" panose="020B0502020202020204" pitchFamily="34" charset="0"/>
                <a:cs typeface="Calibri Light"/>
              </a:rPr>
              <a:t>ayant </a:t>
            </a:r>
            <a:r>
              <a:rPr b="1" spc="-15" dirty="0">
                <a:solidFill>
                  <a:srgbClr val="E36C0A"/>
                </a:solidFill>
                <a:latin typeface="Century Gothic" panose="020B0502020202020204" pitchFamily="34" charset="0"/>
                <a:cs typeface="Calibri Light"/>
              </a:rPr>
              <a:t>voté </a:t>
            </a:r>
            <a:r>
              <a:rPr b="1" spc="-10" dirty="0">
                <a:solidFill>
                  <a:srgbClr val="E36C0A"/>
                </a:solidFill>
                <a:latin typeface="Century Gothic" panose="020B0502020202020204" pitchFamily="34" charset="0"/>
                <a:cs typeface="Calibri Light"/>
              </a:rPr>
              <a:t> </a:t>
            </a:r>
            <a:r>
              <a:rPr b="1" spc="-20" dirty="0">
                <a:solidFill>
                  <a:srgbClr val="E36C0A"/>
                </a:solidFill>
                <a:latin typeface="Century Gothic" panose="020B0502020202020204" pitchFamily="34" charset="0"/>
                <a:cs typeface="Calibri Light"/>
              </a:rPr>
              <a:t>favorablement </a:t>
            </a:r>
            <a:r>
              <a:rPr b="1" spc="-15" dirty="0">
                <a:solidFill>
                  <a:srgbClr val="E36C0A"/>
                </a:solidFill>
                <a:latin typeface="Century Gothic" panose="020B0502020202020204" pitchFamily="34" charset="0"/>
                <a:cs typeface="Calibri Light"/>
              </a:rPr>
              <a:t>est </a:t>
            </a:r>
            <a:r>
              <a:rPr b="1" spc="-5" dirty="0">
                <a:solidFill>
                  <a:srgbClr val="E36C0A"/>
                </a:solidFill>
                <a:latin typeface="Century Gothic" panose="020B0502020202020204" pitchFamily="34" charset="0"/>
                <a:cs typeface="Calibri Light"/>
              </a:rPr>
              <a:t>assimilé </a:t>
            </a:r>
            <a:r>
              <a:rPr b="1" dirty="0">
                <a:solidFill>
                  <a:srgbClr val="E36C0A"/>
                </a:solidFill>
                <a:latin typeface="Century Gothic" panose="020B0502020202020204" pitchFamily="34" charset="0"/>
                <a:cs typeface="Calibri Light"/>
              </a:rPr>
              <a:t>à un </a:t>
            </a:r>
            <a:r>
              <a:rPr b="1" spc="-15" dirty="0">
                <a:solidFill>
                  <a:srgbClr val="E36C0A"/>
                </a:solidFill>
                <a:latin typeface="Century Gothic" panose="020B0502020202020204" pitchFamily="34" charset="0"/>
                <a:cs typeface="Calibri Light"/>
              </a:rPr>
              <a:t>copropriétaire </a:t>
            </a:r>
            <a:r>
              <a:rPr b="1" spc="-10" dirty="0">
                <a:solidFill>
                  <a:srgbClr val="E36C0A"/>
                </a:solidFill>
                <a:latin typeface="Century Gothic" panose="020B0502020202020204" pitchFamily="34" charset="0"/>
                <a:cs typeface="Calibri Light"/>
              </a:rPr>
              <a:t>défaillant </a:t>
            </a:r>
            <a:r>
              <a:rPr b="1" dirty="0">
                <a:solidFill>
                  <a:srgbClr val="E36C0A"/>
                </a:solidFill>
                <a:latin typeface="Century Gothic" panose="020B0502020202020204" pitchFamily="34" charset="0"/>
                <a:cs typeface="Calibri Light"/>
              </a:rPr>
              <a:t>pour </a:t>
            </a:r>
            <a:r>
              <a:rPr b="1" spc="-20" dirty="0">
                <a:solidFill>
                  <a:srgbClr val="E36C0A"/>
                </a:solidFill>
                <a:latin typeface="Century Gothic" panose="020B0502020202020204" pitchFamily="34" charset="0"/>
                <a:cs typeface="Calibri Light"/>
              </a:rPr>
              <a:t>cette </a:t>
            </a:r>
            <a:r>
              <a:rPr b="1" spc="-15" dirty="0">
                <a:solidFill>
                  <a:srgbClr val="E36C0A"/>
                </a:solidFill>
                <a:latin typeface="Century Gothic" panose="020B0502020202020204" pitchFamily="34" charset="0"/>
                <a:cs typeface="Calibri Light"/>
              </a:rPr>
              <a:t> </a:t>
            </a:r>
            <a:r>
              <a:rPr b="1" spc="-10" dirty="0">
                <a:solidFill>
                  <a:srgbClr val="E36C0A"/>
                </a:solidFill>
                <a:latin typeface="Century Gothic" panose="020B0502020202020204" pitchFamily="34" charset="0"/>
                <a:cs typeface="Calibri Light"/>
              </a:rPr>
              <a:t>résolution. </a:t>
            </a:r>
            <a:r>
              <a:rPr b="1" dirty="0">
                <a:solidFill>
                  <a:srgbClr val="E36C0A"/>
                </a:solidFill>
                <a:latin typeface="Century Gothic" panose="020B0502020202020204" pitchFamily="34" charset="0"/>
                <a:cs typeface="Calibri Light"/>
              </a:rPr>
              <a:t>»</a:t>
            </a:r>
          </a:p>
        </p:txBody>
      </p:sp>
      <p:pic>
        <p:nvPicPr>
          <p:cNvPr id="14" name="object 7"/>
          <p:cNvPicPr/>
          <p:nvPr/>
        </p:nvPicPr>
        <p:blipFill>
          <a:blip r:embed="rId3" cstate="print"/>
          <a:stretch>
            <a:fillRect/>
          </a:stretch>
        </p:blipFill>
        <p:spPr>
          <a:xfrm>
            <a:off x="9752508" y="5118062"/>
            <a:ext cx="1455895" cy="1257299"/>
          </a:xfrm>
          <a:prstGeom prst="rect">
            <a:avLst/>
          </a:prstGeom>
        </p:spPr>
      </p:pic>
      <p:sp>
        <p:nvSpPr>
          <p:cNvPr id="17" name="object 5"/>
          <p:cNvSpPr txBox="1">
            <a:spLocks noGrp="1"/>
          </p:cNvSpPr>
          <p:nvPr>
            <p:ph type="title"/>
          </p:nvPr>
        </p:nvSpPr>
        <p:spPr>
          <a:xfrm>
            <a:off x="1416077" y="1382045"/>
            <a:ext cx="2605807" cy="289182"/>
          </a:xfrm>
          <a:prstGeom prst="rect">
            <a:avLst/>
          </a:prstGeom>
          <a:noFill/>
        </p:spPr>
        <p:txBody>
          <a:bodyPr vert="horz" wrap="square" lIns="0" tIns="12065" rIns="0" bIns="0" rtlCol="0">
            <a:spAutoFit/>
          </a:bodyPr>
          <a:lstStyle/>
          <a:p>
            <a:pPr marL="298450" indent="-285750" algn="ctr">
              <a:lnSpc>
                <a:spcPct val="100000"/>
              </a:lnSpc>
              <a:spcBef>
                <a:spcPts val="95"/>
              </a:spcBef>
              <a:buFont typeface="Wingdings" panose="05000000000000000000" pitchFamily="2" charset="2"/>
              <a:buChar char="§"/>
            </a:pPr>
            <a:r>
              <a:rPr lang="fr-CA" sz="1800" b="1" spc="-5" dirty="0">
                <a:latin typeface="Century Gothic" panose="020B0502020202020204" pitchFamily="34" charset="0"/>
                <a:cs typeface="Calibri"/>
              </a:rPr>
              <a:t>Une décision/vote : </a:t>
            </a:r>
            <a:endParaRPr sz="1800" dirty="0">
              <a:latin typeface="Century Gothic" panose="020B0502020202020204" pitchFamily="34" charset="0"/>
              <a:cs typeface="Calibri"/>
            </a:endParaRPr>
          </a:p>
        </p:txBody>
      </p:sp>
      <p:sp>
        <p:nvSpPr>
          <p:cNvPr id="5" name="Espace réservé du numéro de diapositive 4"/>
          <p:cNvSpPr>
            <a:spLocks noGrp="1"/>
          </p:cNvSpPr>
          <p:nvPr>
            <p:ph type="sldNum" sz="quarter" idx="12"/>
          </p:nvPr>
        </p:nvSpPr>
        <p:spPr>
          <a:xfrm>
            <a:off x="9283995" y="6413057"/>
            <a:ext cx="2743200" cy="365125"/>
          </a:xfrm>
        </p:spPr>
        <p:txBody>
          <a:bodyPr/>
          <a:lstStyle/>
          <a:p>
            <a:fld id="{524F4E30-4F36-4098-97E2-E1F6D838FDE3}" type="slidenum">
              <a:rPr lang="fr-FR" smtClean="0"/>
              <a:t>13</a:t>
            </a:fld>
            <a:endParaRPr lang="fr-FR"/>
          </a:p>
        </p:txBody>
      </p:sp>
      <p:pic>
        <p:nvPicPr>
          <p:cNvPr id="4" name="Image 3"/>
          <p:cNvPicPr>
            <a:picLocks noChangeAspect="1"/>
          </p:cNvPicPr>
          <p:nvPr/>
        </p:nvPicPr>
        <p:blipFill>
          <a:blip r:embed="rId4"/>
          <a:stretch>
            <a:fillRect/>
          </a:stretch>
        </p:blipFill>
        <p:spPr>
          <a:xfrm>
            <a:off x="263833" y="2111044"/>
            <a:ext cx="1152244" cy="749873"/>
          </a:xfrm>
          <a:prstGeom prst="rect">
            <a:avLst/>
          </a:prstGeom>
        </p:spPr>
      </p:pic>
      <p:pic>
        <p:nvPicPr>
          <p:cNvPr id="6" name="Image 5"/>
          <p:cNvPicPr>
            <a:picLocks noChangeAspect="1"/>
          </p:cNvPicPr>
          <p:nvPr/>
        </p:nvPicPr>
        <p:blipFill>
          <a:blip r:embed="rId4"/>
          <a:stretch>
            <a:fillRect/>
          </a:stretch>
        </p:blipFill>
        <p:spPr>
          <a:xfrm>
            <a:off x="263833" y="4014850"/>
            <a:ext cx="1152244" cy="749873"/>
          </a:xfrm>
          <a:prstGeom prst="rect">
            <a:avLst/>
          </a:prstGeom>
        </p:spPr>
      </p:pic>
      <p:sp>
        <p:nvSpPr>
          <p:cNvPr id="11" name="Espace réservé du contenu 1"/>
          <p:cNvSpPr txBox="1"/>
          <p:nvPr/>
        </p:nvSpPr>
        <p:spPr>
          <a:xfrm>
            <a:off x="0" y="-1565"/>
            <a:ext cx="12192000"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smtClean="0">
                <a:solidFill>
                  <a:prstClr val="white"/>
                </a:solidFill>
                <a:uFill>
                  <a:solidFill>
                    <a:srgbClr val="1F3863"/>
                  </a:solidFill>
                </a:uFill>
                <a:latin typeface="Century Gothic" panose="020B0502020202020204" pitchFamily="34" charset="0"/>
                <a:cs typeface="Calibri"/>
              </a:rPr>
              <a:t>Partie 1: Les </a:t>
            </a:r>
            <a:r>
              <a:rPr lang="fr-FR" sz="2800" b="1" spc="-35" dirty="0">
                <a:solidFill>
                  <a:prstClr val="white"/>
                </a:solidFill>
                <a:uFill>
                  <a:solidFill>
                    <a:srgbClr val="1F3863"/>
                  </a:solidFill>
                </a:uFill>
                <a:latin typeface="Century Gothic" panose="020B0502020202020204" pitchFamily="34" charset="0"/>
                <a:cs typeface="Calibri"/>
              </a:rPr>
              <a:t>notions de base de </a:t>
            </a:r>
            <a:r>
              <a:rPr lang="fr-FR" sz="2800" b="1" spc="-35" dirty="0" smtClean="0">
                <a:solidFill>
                  <a:prstClr val="white"/>
                </a:solidFill>
                <a:uFill>
                  <a:solidFill>
                    <a:srgbClr val="1F3863"/>
                  </a:solidFill>
                </a:uFill>
                <a:latin typeface="Century Gothic" panose="020B0502020202020204" pitchFamily="34" charset="0"/>
                <a:cs typeface="Calibri"/>
              </a:rPr>
              <a:t>l’assemblée générale</a:t>
            </a:r>
            <a:endParaRPr lang="fr-FR" sz="2800" dirty="0">
              <a:solidFill>
                <a:prstClr val="white"/>
              </a:solidFill>
              <a:latin typeface="Century Gothic" panose="020B0502020202020204" pitchFamily="34" charset="0"/>
            </a:endParaRPr>
          </a:p>
        </p:txBody>
      </p:sp>
      <p:pic>
        <p:nvPicPr>
          <p:cNvPr id="8" name="Image 7"/>
          <p:cNvPicPr>
            <a:picLocks noChangeAspect="1"/>
          </p:cNvPicPr>
          <p:nvPr/>
        </p:nvPicPr>
        <p:blipFill>
          <a:blip r:embed="rId5"/>
          <a:stretch>
            <a:fillRect/>
          </a:stretch>
        </p:blipFill>
        <p:spPr>
          <a:xfrm>
            <a:off x="-1" y="0"/>
            <a:ext cx="844949" cy="506014"/>
          </a:xfrm>
          <a:prstGeom prst="rect">
            <a:avLst/>
          </a:prstGeom>
        </p:spPr>
      </p:pic>
    </p:spTree>
    <p:extLst>
      <p:ext uri="{BB962C8B-B14F-4D97-AF65-F5344CB8AC3E}">
        <p14:creationId xmlns:p14="http://schemas.microsoft.com/office/powerpoint/2010/main" val="165291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281" y="83820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1816" y="1688197"/>
            <a:ext cx="6153604" cy="426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contenu 1"/>
          <p:cNvSpPr txBox="1"/>
          <p:nvPr/>
        </p:nvSpPr>
        <p:spPr>
          <a:xfrm>
            <a:off x="0" y="-1565"/>
            <a:ext cx="12192000"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smtClean="0">
                <a:solidFill>
                  <a:prstClr val="white"/>
                </a:solidFill>
                <a:uFill>
                  <a:solidFill>
                    <a:srgbClr val="1F3863"/>
                  </a:solidFill>
                </a:uFill>
                <a:latin typeface="Century Gothic" panose="020B0502020202020204" pitchFamily="34" charset="0"/>
                <a:cs typeface="Calibri"/>
              </a:rPr>
              <a:t>Partie 1 : </a:t>
            </a:r>
            <a:r>
              <a:rPr lang="fr-FR" sz="2800" b="1" spc="-35" dirty="0" smtClean="0">
                <a:solidFill>
                  <a:prstClr val="white"/>
                </a:solidFill>
                <a:uFill>
                  <a:solidFill>
                    <a:srgbClr val="1F3863"/>
                  </a:solidFill>
                </a:uFill>
                <a:latin typeface="Century Gothic" panose="020B0502020202020204" pitchFamily="34" charset="0"/>
                <a:cs typeface="Calibri"/>
              </a:rPr>
              <a:t>Les </a:t>
            </a:r>
            <a:r>
              <a:rPr lang="fr-FR" sz="2800" b="1" spc="-35" dirty="0">
                <a:solidFill>
                  <a:prstClr val="white"/>
                </a:solidFill>
                <a:uFill>
                  <a:solidFill>
                    <a:srgbClr val="1F3863"/>
                  </a:solidFill>
                </a:uFill>
                <a:latin typeface="Century Gothic" panose="020B0502020202020204" pitchFamily="34" charset="0"/>
                <a:cs typeface="Calibri"/>
              </a:rPr>
              <a:t>notions de base de </a:t>
            </a:r>
            <a:r>
              <a:rPr lang="fr-FR" sz="2800" b="1" spc="-35" dirty="0" smtClean="0">
                <a:solidFill>
                  <a:prstClr val="white"/>
                </a:solidFill>
                <a:uFill>
                  <a:solidFill>
                    <a:srgbClr val="1F3863"/>
                  </a:solidFill>
                </a:uFill>
                <a:latin typeface="Century Gothic" panose="020B0502020202020204" pitchFamily="34" charset="0"/>
                <a:cs typeface="Calibri"/>
              </a:rPr>
              <a:t>l’assemblée générale</a:t>
            </a:r>
            <a:endParaRPr lang="fr-FR" sz="2800" dirty="0">
              <a:solidFill>
                <a:prstClr val="white"/>
              </a:solidFill>
              <a:latin typeface="Century Gothic" panose="020B0502020202020204" pitchFamily="34" charset="0"/>
            </a:endParaRPr>
          </a:p>
        </p:txBody>
      </p:sp>
      <p:pic>
        <p:nvPicPr>
          <p:cNvPr id="7" name="Image 6"/>
          <p:cNvPicPr>
            <a:picLocks noChangeAspect="1"/>
          </p:cNvPicPr>
          <p:nvPr/>
        </p:nvPicPr>
        <p:blipFill>
          <a:blip r:embed="rId4"/>
          <a:stretch>
            <a:fillRect/>
          </a:stretch>
        </p:blipFill>
        <p:spPr>
          <a:xfrm>
            <a:off x="-1" y="-9426"/>
            <a:ext cx="848261" cy="507998"/>
          </a:xfrm>
          <a:prstGeom prst="rect">
            <a:avLst/>
          </a:prstGeom>
        </p:spPr>
      </p:pic>
      <p:sp>
        <p:nvSpPr>
          <p:cNvPr id="4" name="Espace réservé du numéro de diapositive 3"/>
          <p:cNvSpPr>
            <a:spLocks noGrp="1"/>
          </p:cNvSpPr>
          <p:nvPr>
            <p:ph type="sldNum" sz="quarter" idx="12"/>
          </p:nvPr>
        </p:nvSpPr>
        <p:spPr>
          <a:xfrm>
            <a:off x="9180719" y="6588312"/>
            <a:ext cx="2743200" cy="138499"/>
          </a:xfrm>
        </p:spPr>
        <p:txBody>
          <a:bodyPr/>
          <a:lstStyle/>
          <a:p>
            <a:pPr>
              <a:defRPr/>
            </a:pPr>
            <a:fld id="{B5E09269-489A-4AFA-A7A2-6D2B32B89793}" type="slidenum">
              <a:rPr lang="fr-FR" altLang="fr-FR" smtClean="0"/>
              <a:pPr>
                <a:defRPr/>
              </a:pPr>
              <a:t>14</a:t>
            </a:fld>
            <a:endParaRPr lang="fr-FR" altLang="fr-FR"/>
          </a:p>
        </p:txBody>
      </p:sp>
    </p:spTree>
    <p:extLst>
      <p:ext uri="{BB962C8B-B14F-4D97-AF65-F5344CB8AC3E}">
        <p14:creationId xmlns:p14="http://schemas.microsoft.com/office/powerpoint/2010/main" val="427852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p:nvPr/>
        </p:nvSpPr>
        <p:spPr>
          <a:xfrm>
            <a:off x="550506" y="0"/>
            <a:ext cx="11641494" cy="457048"/>
          </a:xfrm>
          <a:prstGeom prst="rect">
            <a:avLst/>
          </a:prstGeom>
          <a:solidFill>
            <a:srgbClr val="31849B"/>
          </a:solidFill>
          <a:ln>
            <a:noFill/>
          </a:ln>
        </p:spPr>
        <p:txBody>
          <a:bodyPr vert="horz" wrap="square" lIns="68580" tIns="34290" rIns="68580" bIns="34290" anchor="t" anchorCtr="1" compatLnSpc="1">
            <a:spAutoFit/>
          </a:bodyPr>
          <a:lstStyle/>
          <a:p>
            <a:pPr lvl="0" algn="ctr">
              <a:lnSpc>
                <a:spcPct val="90000"/>
              </a:lnSpc>
              <a:spcBef>
                <a:spcPts val="563"/>
              </a:spcBef>
              <a:defRPr sz="1800" b="0" i="0" u="none" strike="noStrike" kern="0" cap="none" spc="0" baseline="0">
                <a:solidFill>
                  <a:srgbClr val="000000"/>
                </a:solidFill>
                <a:uFillTx/>
              </a:defRPr>
            </a:pPr>
            <a:r>
              <a:rPr lang="fr-FR" sz="2800" b="1" kern="0" dirty="0" smtClean="0">
                <a:solidFill>
                  <a:prstClr val="white"/>
                </a:solidFill>
                <a:latin typeface="Century Gothic" panose="020B0502020202020204" pitchFamily="34" charset="0"/>
              </a:rPr>
              <a:t>Partie 2 : </a:t>
            </a:r>
            <a:r>
              <a:rPr lang="fr-FR" sz="2800" b="1" kern="0" dirty="0">
                <a:solidFill>
                  <a:prstClr val="white"/>
                </a:solidFill>
                <a:latin typeface="Century Gothic" panose="020B0502020202020204" pitchFamily="34" charset="0"/>
              </a:rPr>
              <a:t>La convocation </a:t>
            </a:r>
            <a:r>
              <a:rPr lang="fr-FR" sz="2800" b="1" kern="0" dirty="0" smtClean="0">
                <a:solidFill>
                  <a:prstClr val="white"/>
                </a:solidFill>
                <a:latin typeface="Century Gothic" panose="020B0502020202020204" pitchFamily="34" charset="0"/>
              </a:rPr>
              <a:t>d’assemblée générale</a:t>
            </a:r>
            <a:endParaRPr lang="fr-FR" sz="2800" b="1" kern="0" dirty="0">
              <a:solidFill>
                <a:prstClr val="white"/>
              </a:solidFill>
              <a:latin typeface="Century Gothic" panose="020B0502020202020204" pitchFamily="34" charset="0"/>
            </a:endParaRPr>
          </a:p>
        </p:txBody>
      </p:sp>
      <p:pic>
        <p:nvPicPr>
          <p:cNvPr id="5" name="Image 4"/>
          <p:cNvPicPr>
            <a:picLocks noChangeAspect="1"/>
          </p:cNvPicPr>
          <p:nvPr/>
        </p:nvPicPr>
        <p:blipFill>
          <a:blip r:embed="rId3"/>
          <a:stretch>
            <a:fillRect/>
          </a:stretch>
        </p:blipFill>
        <p:spPr>
          <a:xfrm>
            <a:off x="0" y="0"/>
            <a:ext cx="772998" cy="462925"/>
          </a:xfrm>
          <a:prstGeom prst="rect">
            <a:avLst/>
          </a:prstGeom>
        </p:spPr>
      </p:pic>
      <p:pic>
        <p:nvPicPr>
          <p:cNvPr id="8" name="Image 7"/>
          <p:cNvPicPr>
            <a:picLocks noChangeAspect="1"/>
          </p:cNvPicPr>
          <p:nvPr/>
        </p:nvPicPr>
        <p:blipFill>
          <a:blip r:embed="rId4"/>
          <a:stretch>
            <a:fillRect/>
          </a:stretch>
        </p:blipFill>
        <p:spPr>
          <a:xfrm>
            <a:off x="3387419" y="1181648"/>
            <a:ext cx="5420679" cy="2168272"/>
          </a:xfrm>
          <a:prstGeom prst="rect">
            <a:avLst/>
          </a:prstGeom>
        </p:spPr>
      </p:pic>
      <p:sp>
        <p:nvSpPr>
          <p:cNvPr id="3" name="Rectangle 2"/>
          <p:cNvSpPr/>
          <p:nvPr/>
        </p:nvSpPr>
        <p:spPr>
          <a:xfrm>
            <a:off x="3323253" y="3653543"/>
            <a:ext cx="6096000" cy="2062103"/>
          </a:xfrm>
          <a:prstGeom prst="rect">
            <a:avLst/>
          </a:prstGeom>
        </p:spPr>
        <p:txBody>
          <a:bodyPr>
            <a:spAutoFit/>
          </a:bodyPr>
          <a:lstStyle/>
          <a:p>
            <a:r>
              <a:rPr lang="fr-CA" sz="1600" b="1" dirty="0">
                <a:solidFill>
                  <a:srgbClr val="31849B"/>
                </a:solidFill>
                <a:latin typeface="Century Gothic" panose="020B0502020202020204" pitchFamily="34" charset="0"/>
              </a:rPr>
              <a:t>Partie </a:t>
            </a:r>
            <a:r>
              <a:rPr lang="fr-CA" sz="1600" b="1" dirty="0" smtClean="0">
                <a:solidFill>
                  <a:srgbClr val="31849B"/>
                </a:solidFill>
                <a:latin typeface="Century Gothic" panose="020B0502020202020204" pitchFamily="34" charset="0"/>
              </a:rPr>
              <a:t>2 : </a:t>
            </a:r>
            <a:r>
              <a:rPr lang="fr-CA" sz="1600" b="1" dirty="0">
                <a:solidFill>
                  <a:srgbClr val="31849B"/>
                </a:solidFill>
                <a:latin typeface="Century Gothic" panose="020B0502020202020204" pitchFamily="34" charset="0"/>
              </a:rPr>
              <a:t>La convocation d’AG</a:t>
            </a:r>
          </a:p>
          <a:p>
            <a:pPr marL="800100" lvl="1" indent="-342900">
              <a:buAutoNum type="arabicParenR"/>
            </a:pPr>
            <a:r>
              <a:rPr lang="fr-CA" sz="1600" dirty="0">
                <a:solidFill>
                  <a:srgbClr val="31849B"/>
                </a:solidFill>
                <a:latin typeface="Century Gothic" panose="020B0502020202020204" pitchFamily="34" charset="0"/>
              </a:rPr>
              <a:t>La préparation d’AG, le retro-planning</a:t>
            </a:r>
            <a:endParaRPr lang="fr-FR" sz="1600" dirty="0">
              <a:solidFill>
                <a:srgbClr val="31849B"/>
              </a:solidFill>
              <a:latin typeface="Century Gothic" panose="020B0502020202020204" pitchFamily="34" charset="0"/>
            </a:endParaRPr>
          </a:p>
          <a:p>
            <a:pPr marL="800100" lvl="1" indent="-342900">
              <a:buAutoNum type="arabicParenR"/>
            </a:pPr>
            <a:r>
              <a:rPr lang="fr-FR" sz="1600" dirty="0">
                <a:solidFill>
                  <a:srgbClr val="31849B"/>
                </a:solidFill>
                <a:latin typeface="Century Gothic" panose="020B0502020202020204" pitchFamily="34" charset="0"/>
              </a:rPr>
              <a:t>La préparation de l’ordre du jour </a:t>
            </a:r>
          </a:p>
          <a:p>
            <a:pPr marL="800100" lvl="1" indent="-342900">
              <a:buFontTx/>
              <a:buAutoNum type="arabicParenR"/>
            </a:pPr>
            <a:r>
              <a:rPr lang="fr-FR" sz="1600" dirty="0">
                <a:solidFill>
                  <a:srgbClr val="31849B"/>
                </a:solidFill>
                <a:latin typeface="Century Gothic" panose="020B0502020202020204" pitchFamily="34" charset="0"/>
              </a:rPr>
              <a:t>Les modalités de convocation</a:t>
            </a:r>
          </a:p>
          <a:p>
            <a:pPr marL="800100" lvl="1" indent="-342900">
              <a:buFontTx/>
              <a:buAutoNum type="arabicParenR"/>
            </a:pPr>
            <a:r>
              <a:rPr lang="fr-CA" sz="1600" dirty="0">
                <a:solidFill>
                  <a:srgbClr val="31849B"/>
                </a:solidFill>
                <a:latin typeface="Century Gothic" panose="020B0502020202020204" pitchFamily="34" charset="0"/>
              </a:rPr>
              <a:t>Le contenu de la convocation</a:t>
            </a:r>
          </a:p>
          <a:p>
            <a:pPr marL="800100" lvl="1" indent="-342900">
              <a:buFontTx/>
              <a:buAutoNum type="arabicParenR"/>
            </a:pPr>
            <a:r>
              <a:rPr lang="fr-CA" sz="1600" dirty="0">
                <a:solidFill>
                  <a:srgbClr val="31849B"/>
                </a:solidFill>
                <a:latin typeface="Century Gothic" panose="020B0502020202020204" pitchFamily="34" charset="0"/>
              </a:rPr>
              <a:t>Le délai de convocation</a:t>
            </a:r>
            <a:endParaRPr lang="fr-FR" sz="1600" dirty="0">
              <a:solidFill>
                <a:srgbClr val="31849B"/>
              </a:solidFill>
              <a:latin typeface="Century Gothic" panose="020B0502020202020204" pitchFamily="34" charset="0"/>
            </a:endParaRPr>
          </a:p>
          <a:p>
            <a:pPr marL="800100" lvl="1" indent="-342900">
              <a:buFontTx/>
              <a:buAutoNum type="arabicParenR"/>
            </a:pPr>
            <a:r>
              <a:rPr lang="fr-CA" sz="1600" dirty="0">
                <a:solidFill>
                  <a:srgbClr val="31849B"/>
                </a:solidFill>
                <a:latin typeface="Century Gothic" panose="020B0502020202020204" pitchFamily="34" charset="0"/>
              </a:rPr>
              <a:t>Exemple de documents à joindre</a:t>
            </a:r>
          </a:p>
          <a:p>
            <a:pPr lvl="1"/>
            <a:endParaRPr lang="fr-FR" sz="1600"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202605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827283" y="563498"/>
            <a:ext cx="8881138" cy="484555"/>
          </a:xfrm>
          <a:noFill/>
          <a:ln>
            <a:noFill/>
            <a:miter lim="800000"/>
            <a:headEnd/>
            <a:tailEnd/>
          </a:ln>
        </p:spPr>
        <p:txBody>
          <a:bodyPr/>
          <a:lstStyle/>
          <a:p>
            <a:pPr algn="ctr">
              <a:defRPr/>
            </a:pPr>
            <a:r>
              <a:rPr lang="fr-FR" altLang="fr-FR" sz="2000" b="1" dirty="0">
                <a:solidFill>
                  <a:srgbClr val="31849B"/>
                </a:solidFill>
                <a:uFill>
                  <a:solidFill>
                    <a:srgbClr val="000000"/>
                  </a:solidFill>
                </a:uFill>
                <a:latin typeface="Century Gothic" panose="020B0502020202020204" pitchFamily="34" charset="0"/>
                <a:cs typeface="Calibri"/>
              </a:rPr>
              <a:t>1) La préparation de </a:t>
            </a:r>
            <a:r>
              <a:rPr lang="fr-FR" altLang="fr-FR" sz="2000" b="1" dirty="0" smtClean="0">
                <a:solidFill>
                  <a:srgbClr val="31849B"/>
                </a:solidFill>
                <a:uFill>
                  <a:solidFill>
                    <a:srgbClr val="000000"/>
                  </a:solidFill>
                </a:uFill>
                <a:latin typeface="Century Gothic" panose="020B0502020202020204" pitchFamily="34" charset="0"/>
                <a:cs typeface="Calibri"/>
              </a:rPr>
              <a:t>l’assemblée générale </a:t>
            </a:r>
            <a:r>
              <a:rPr lang="fr-FR" altLang="fr-FR" sz="2000" b="1" dirty="0">
                <a:solidFill>
                  <a:srgbClr val="31849B"/>
                </a:solidFill>
                <a:uFill>
                  <a:solidFill>
                    <a:srgbClr val="000000"/>
                  </a:solidFill>
                </a:uFill>
                <a:latin typeface="Century Gothic" panose="020B0502020202020204" pitchFamily="34" charset="0"/>
                <a:cs typeface="Calibri"/>
              </a:rPr>
              <a:t>:  le rétro-planning</a:t>
            </a:r>
          </a:p>
        </p:txBody>
      </p:sp>
      <p:sp>
        <p:nvSpPr>
          <p:cNvPr id="33796" name="Espace réservé du numéro de diapositive 6"/>
          <p:cNvSpPr>
            <a:spLocks noGrp="1"/>
          </p:cNvSpPr>
          <p:nvPr>
            <p:ph type="sldNum" sz="quarter" idx="12"/>
          </p:nvPr>
        </p:nvSpPr>
        <p:spPr bwMode="auto">
          <a:xfrm>
            <a:off x="8666583" y="642746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0FEFEE42-D301-4146-98A9-52B72ABCC344}" type="slidenum">
              <a:rPr lang="fr-FR" altLang="fr-FR" smtClean="0">
                <a:solidFill>
                  <a:srgbClr val="898989"/>
                </a:solidFill>
                <a:latin typeface="Calibri" panose="020F0502020204030204" pitchFamily="34" charset="0"/>
              </a:rPr>
              <a:pPr/>
              <a:t>16</a:t>
            </a:fld>
            <a:endParaRPr lang="fr-FR" altLang="fr-FR" dirty="0">
              <a:solidFill>
                <a:srgbClr val="898989"/>
              </a:solidFill>
              <a:latin typeface="Calibri" panose="020F0502020204030204" pitchFamily="34" charset="0"/>
            </a:endParaRPr>
          </a:p>
        </p:txBody>
      </p:sp>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a:solidFill>
                  <a:schemeClr val="bg1"/>
                </a:solidFill>
                <a:latin typeface="Century Gothic" panose="020B0502020202020204" pitchFamily="34" charset="0"/>
              </a:rPr>
              <a:t>2: 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6" name="Image 5"/>
          <p:cNvPicPr>
            <a:picLocks noChangeAspect="1"/>
          </p:cNvPicPr>
          <p:nvPr/>
        </p:nvPicPr>
        <p:blipFill>
          <a:blip r:embed="rId3"/>
          <a:stretch>
            <a:fillRect/>
          </a:stretch>
        </p:blipFill>
        <p:spPr>
          <a:xfrm>
            <a:off x="0" y="0"/>
            <a:ext cx="772998" cy="462925"/>
          </a:xfrm>
          <a:prstGeom prst="rect">
            <a:avLst/>
          </a:prstGeom>
        </p:spPr>
      </p:pic>
      <p:graphicFrame>
        <p:nvGraphicFramePr>
          <p:cNvPr id="4" name="Diagramme 3"/>
          <p:cNvGraphicFramePr/>
          <p:nvPr>
            <p:extLst>
              <p:ext uri="{D42A27DB-BD31-4B8C-83A1-F6EECF244321}">
                <p14:modId xmlns:p14="http://schemas.microsoft.com/office/powerpoint/2010/main" val="464839876"/>
              </p:ext>
            </p:extLst>
          </p:nvPr>
        </p:nvGraphicFramePr>
        <p:xfrm>
          <a:off x="2032000" y="121098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531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a:spLocks noGrp="1"/>
          </p:cNvSpPr>
          <p:nvPr>
            <p:ph type="title"/>
          </p:nvPr>
        </p:nvSpPr>
        <p:spPr>
          <a:xfrm>
            <a:off x="3763433" y="584618"/>
            <a:ext cx="4665132" cy="627736"/>
          </a:xfrm>
          <a:prstGeom prst="rect">
            <a:avLst/>
          </a:prstGeom>
        </p:spPr>
        <p:txBody>
          <a:bodyPr vert="horz" wrap="square" lIns="0" tIns="12065" rIns="0" bIns="0" rtlCol="0">
            <a:spAutoFit/>
          </a:bodyPr>
          <a:lstStyle/>
          <a:p>
            <a:pPr marL="12700" algn="ctr">
              <a:lnSpc>
                <a:spcPct val="100000"/>
              </a:lnSpc>
              <a:spcBef>
                <a:spcPts val="95"/>
              </a:spcBef>
            </a:pPr>
            <a:r>
              <a:rPr lang="fr-FR" sz="2000" b="1" dirty="0">
                <a:solidFill>
                  <a:srgbClr val="31849B"/>
                </a:solidFill>
                <a:uFill>
                  <a:solidFill>
                    <a:srgbClr val="000000"/>
                  </a:solidFill>
                </a:uFill>
                <a:latin typeface="Century Gothic" panose="020B0502020202020204" pitchFamily="34" charset="0"/>
                <a:cs typeface="Calibri"/>
              </a:rPr>
              <a:t>2</a:t>
            </a:r>
            <a:r>
              <a:rPr lang="fr-FR" sz="2000" b="1" dirty="0" smtClean="0">
                <a:solidFill>
                  <a:srgbClr val="31849B"/>
                </a:solidFill>
                <a:uFill>
                  <a:solidFill>
                    <a:srgbClr val="000000"/>
                  </a:solidFill>
                </a:uFill>
                <a:latin typeface="Century Gothic" panose="020B0502020202020204" pitchFamily="34" charset="0"/>
                <a:cs typeface="Calibri"/>
              </a:rPr>
              <a:t>) </a:t>
            </a:r>
            <a:r>
              <a:rPr lang="fr-FR" sz="2000" b="1" dirty="0" smtClean="0">
                <a:solidFill>
                  <a:srgbClr val="31849B"/>
                </a:solidFill>
                <a:uFill>
                  <a:solidFill>
                    <a:srgbClr val="000000"/>
                  </a:solidFill>
                </a:uFill>
                <a:latin typeface="Century Gothic" panose="020B0502020202020204" pitchFamily="34" charset="0"/>
                <a:cs typeface="Calibri"/>
              </a:rPr>
              <a:t>La préparation de l’</a:t>
            </a:r>
            <a:r>
              <a:rPr lang="fr-FR" sz="2000" b="1" dirty="0" smtClean="0">
                <a:solidFill>
                  <a:srgbClr val="31849B"/>
                </a:solidFill>
                <a:uFill>
                  <a:solidFill>
                    <a:srgbClr val="000000"/>
                  </a:solidFill>
                </a:uFill>
                <a:latin typeface="Century Gothic" panose="020B0502020202020204" pitchFamily="34" charset="0"/>
                <a:cs typeface="Calibri"/>
              </a:rPr>
              <a:t>ordre </a:t>
            </a:r>
            <a:r>
              <a:rPr lang="fr-FR" sz="2000" b="1" dirty="0" smtClean="0">
                <a:solidFill>
                  <a:srgbClr val="31849B"/>
                </a:solidFill>
                <a:uFill>
                  <a:solidFill>
                    <a:srgbClr val="000000"/>
                  </a:solidFill>
                </a:uFill>
                <a:latin typeface="Century Gothic" panose="020B0502020202020204" pitchFamily="34" charset="0"/>
                <a:cs typeface="Calibri"/>
              </a:rPr>
              <a:t>du jour</a:t>
            </a:r>
            <a:r>
              <a:rPr lang="fr-FR" sz="2000" b="1" spc="-5" dirty="0" smtClean="0">
                <a:solidFill>
                  <a:srgbClr val="31849B"/>
                </a:solidFill>
                <a:uFill>
                  <a:solidFill>
                    <a:srgbClr val="000000"/>
                  </a:solidFill>
                </a:uFill>
                <a:latin typeface="Century Gothic" panose="020B0502020202020204" pitchFamily="34" charset="0"/>
                <a:cs typeface="Calibri"/>
              </a:rPr>
              <a:t/>
            </a:r>
            <a:br>
              <a:rPr lang="fr-FR" sz="2000" b="1" spc="-5" dirty="0" smtClean="0">
                <a:solidFill>
                  <a:srgbClr val="31849B"/>
                </a:solidFill>
                <a:uFill>
                  <a:solidFill>
                    <a:srgbClr val="000000"/>
                  </a:solidFill>
                </a:uFill>
                <a:latin typeface="Century Gothic" panose="020B0502020202020204" pitchFamily="34" charset="0"/>
                <a:cs typeface="Calibri"/>
              </a:rPr>
            </a:br>
            <a:r>
              <a:rPr lang="fr-FR" sz="2000" b="1" spc="-5" dirty="0" smtClean="0">
                <a:solidFill>
                  <a:srgbClr val="31849B"/>
                </a:solidFill>
                <a:uFill>
                  <a:solidFill>
                    <a:srgbClr val="000000"/>
                  </a:solidFill>
                </a:uFill>
                <a:latin typeface="Century Gothic" panose="020B0502020202020204" pitchFamily="34" charset="0"/>
                <a:cs typeface="Calibri"/>
              </a:rPr>
              <a:t> </a:t>
            </a:r>
            <a:endParaRPr sz="2000" dirty="0">
              <a:solidFill>
                <a:srgbClr val="31849B"/>
              </a:solidFill>
              <a:latin typeface="Century Gothic" panose="020B0502020202020204" pitchFamily="34" charset="0"/>
              <a:cs typeface="Calibri"/>
            </a:endParaRPr>
          </a:p>
        </p:txBody>
      </p:sp>
      <p:sp>
        <p:nvSpPr>
          <p:cNvPr id="13" name="object 6"/>
          <p:cNvSpPr txBox="1"/>
          <p:nvPr/>
        </p:nvSpPr>
        <p:spPr>
          <a:xfrm>
            <a:off x="467868" y="1565425"/>
            <a:ext cx="11256263" cy="5126019"/>
          </a:xfrm>
          <a:prstGeom prst="rect">
            <a:avLst/>
          </a:prstGeom>
        </p:spPr>
        <p:txBody>
          <a:bodyPr vert="horz" wrap="square" lIns="0" tIns="12700" rIns="0" bIns="0" rtlCol="0">
            <a:spAutoFit/>
          </a:bodyPr>
          <a:lstStyle/>
          <a:p>
            <a:pPr marL="12700" algn="just">
              <a:lnSpc>
                <a:spcPct val="100000"/>
              </a:lnSpc>
            </a:pPr>
            <a:r>
              <a:rPr lang="fr-CA" b="1" spc="-5" dirty="0" smtClean="0">
                <a:latin typeface="Century Gothic" panose="020B0502020202020204" pitchFamily="34" charset="0"/>
                <a:cs typeface="Calibri"/>
              </a:rPr>
              <a:t>Qu’est ce qu’un ordre du jour ?</a:t>
            </a:r>
          </a:p>
          <a:p>
            <a:pPr marL="12700" algn="just">
              <a:lnSpc>
                <a:spcPct val="100000"/>
              </a:lnSpc>
            </a:pPr>
            <a:endParaRPr lang="fr-CA" b="1" i="1" spc="-5" dirty="0" smtClean="0">
              <a:latin typeface="Century Gothic" panose="020B0502020202020204" pitchFamily="34" charset="0"/>
              <a:cs typeface="Calibri"/>
            </a:endParaRPr>
          </a:p>
          <a:p>
            <a:pPr marL="12700" algn="just">
              <a:lnSpc>
                <a:spcPct val="100000"/>
              </a:lnSpc>
            </a:pPr>
            <a:r>
              <a:rPr lang="fr-CA" sz="1600" b="1" spc="-5" dirty="0" smtClean="0">
                <a:solidFill>
                  <a:srgbClr val="31849B"/>
                </a:solidFill>
                <a:latin typeface="Century Gothic" panose="020B0502020202020204" pitchFamily="34" charset="0"/>
                <a:cs typeface="Calibri"/>
              </a:rPr>
              <a:t>Un ordre du jour est une liste de sujets à traiter lors d’une réunion. </a:t>
            </a:r>
            <a:r>
              <a:rPr lang="fr-CA" sz="1600" spc="-5" dirty="0" smtClean="0">
                <a:latin typeface="Century Gothic" panose="020B0502020202020204" pitchFamily="34" charset="0"/>
                <a:cs typeface="Calibri"/>
              </a:rPr>
              <a:t>L’ordre du jour d’une convocation est donc la liste des résolutions sur lesquelles l’assemblée générale est appelée à se prononcer</a:t>
            </a:r>
            <a:r>
              <a:rPr lang="fr-CA" sz="1600" b="1" i="1" spc="-5" dirty="0" smtClean="0">
                <a:latin typeface="Century Gothic" panose="020B0502020202020204" pitchFamily="34" charset="0"/>
                <a:cs typeface="Calibri"/>
              </a:rPr>
              <a:t>.</a:t>
            </a:r>
          </a:p>
          <a:p>
            <a:pPr marL="12700" algn="just">
              <a:lnSpc>
                <a:spcPct val="100000"/>
              </a:lnSpc>
            </a:pPr>
            <a:endParaRPr lang="fr-CA" b="1" spc="-5" dirty="0" smtClean="0">
              <a:latin typeface="Century Gothic" panose="020B0502020202020204" pitchFamily="34" charset="0"/>
              <a:cs typeface="Calibri"/>
            </a:endParaRPr>
          </a:p>
          <a:p>
            <a:pPr marL="12700" algn="just">
              <a:lnSpc>
                <a:spcPct val="100000"/>
              </a:lnSpc>
            </a:pPr>
            <a:r>
              <a:rPr lang="fr-CA" b="1" spc="-5" dirty="0" smtClean="0">
                <a:latin typeface="Century Gothic" panose="020B0502020202020204" pitchFamily="34" charset="0"/>
                <a:cs typeface="Calibri"/>
              </a:rPr>
              <a:t>Comment est préparé l’ordre du jour de la convocation ?</a:t>
            </a:r>
            <a:endParaRPr lang="fr-CA" b="1" spc="-5" dirty="0">
              <a:latin typeface="Century Gothic" panose="020B0502020202020204" pitchFamily="34" charset="0"/>
              <a:cs typeface="Calibri"/>
            </a:endParaRPr>
          </a:p>
          <a:p>
            <a:pPr marL="12700" algn="just">
              <a:lnSpc>
                <a:spcPct val="100000"/>
              </a:lnSpc>
            </a:pPr>
            <a:endParaRPr lang="fr-CA" b="1" spc="-5" dirty="0" smtClean="0">
              <a:latin typeface="Century Gothic" panose="020B0502020202020204" pitchFamily="34" charset="0"/>
              <a:cs typeface="Calibri"/>
            </a:endParaRPr>
          </a:p>
          <a:p>
            <a:pPr marL="12700" algn="just">
              <a:lnSpc>
                <a:spcPct val="100000"/>
              </a:lnSpc>
            </a:pPr>
            <a:r>
              <a:rPr sz="1600" b="1" spc="-5" dirty="0" smtClean="0">
                <a:solidFill>
                  <a:srgbClr val="31849B"/>
                </a:solidFill>
                <a:latin typeface="Century Gothic" panose="020B0502020202020204" pitchFamily="34" charset="0"/>
                <a:cs typeface="Calibri"/>
              </a:rPr>
              <a:t>Le</a:t>
            </a:r>
            <a:r>
              <a:rPr sz="1600" b="1" spc="145" dirty="0" smtClean="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conseil</a:t>
            </a:r>
            <a:r>
              <a:rPr sz="1600" b="1" spc="140" dirty="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syndical</a:t>
            </a:r>
            <a:r>
              <a:rPr sz="1600" b="1" spc="135" dirty="0">
                <a:solidFill>
                  <a:srgbClr val="31849B"/>
                </a:solidFill>
                <a:latin typeface="Century Gothic" panose="020B0502020202020204" pitchFamily="34" charset="0"/>
                <a:cs typeface="Calibri"/>
              </a:rPr>
              <a:t> </a:t>
            </a:r>
            <a:r>
              <a:rPr sz="1600" b="1" spc="-5" dirty="0" err="1">
                <a:solidFill>
                  <a:srgbClr val="31849B"/>
                </a:solidFill>
                <a:latin typeface="Century Gothic" panose="020B0502020202020204" pitchFamily="34" charset="0"/>
                <a:cs typeface="Calibri"/>
              </a:rPr>
              <a:t>doit</a:t>
            </a:r>
            <a:r>
              <a:rPr sz="1600" b="1" spc="130" dirty="0">
                <a:solidFill>
                  <a:srgbClr val="31849B"/>
                </a:solidFill>
                <a:latin typeface="Century Gothic" panose="020B0502020202020204" pitchFamily="34" charset="0"/>
                <a:cs typeface="Calibri"/>
              </a:rPr>
              <a:t> </a:t>
            </a:r>
            <a:r>
              <a:rPr sz="1600" b="1" spc="-10" dirty="0" err="1" smtClean="0">
                <a:solidFill>
                  <a:srgbClr val="31849B"/>
                </a:solidFill>
                <a:latin typeface="Century Gothic" panose="020B0502020202020204" pitchFamily="34" charset="0"/>
                <a:cs typeface="Calibri"/>
              </a:rPr>
              <a:t>pr</a:t>
            </a:r>
            <a:r>
              <a:rPr lang="fr-CA" sz="1600" b="1" spc="-10" dirty="0" smtClean="0">
                <a:solidFill>
                  <a:srgbClr val="31849B"/>
                </a:solidFill>
                <a:latin typeface="Century Gothic" panose="020B0502020202020204" pitchFamily="34" charset="0"/>
                <a:cs typeface="Calibri"/>
              </a:rPr>
              <a:t>é</a:t>
            </a:r>
            <a:r>
              <a:rPr sz="1600" b="1" spc="-10" dirty="0" err="1" smtClean="0">
                <a:solidFill>
                  <a:srgbClr val="31849B"/>
                </a:solidFill>
                <a:latin typeface="Century Gothic" panose="020B0502020202020204" pitchFamily="34" charset="0"/>
                <a:cs typeface="Calibri"/>
              </a:rPr>
              <a:t>parer</a:t>
            </a:r>
            <a:r>
              <a:rPr sz="1600" b="1" spc="140" dirty="0" smtClean="0">
                <a:solidFill>
                  <a:srgbClr val="31849B"/>
                </a:solidFill>
                <a:latin typeface="Century Gothic" panose="020B0502020202020204" pitchFamily="34" charset="0"/>
                <a:cs typeface="Calibri"/>
              </a:rPr>
              <a:t> </a:t>
            </a:r>
            <a:r>
              <a:rPr sz="1600" b="1" spc="-20" dirty="0" smtClean="0">
                <a:solidFill>
                  <a:srgbClr val="31849B"/>
                </a:solidFill>
                <a:latin typeface="Century Gothic" panose="020B0502020202020204" pitchFamily="34" charset="0"/>
                <a:cs typeface="Calibri"/>
              </a:rPr>
              <a:t>l’</a:t>
            </a:r>
            <a:r>
              <a:rPr lang="fr-CA" sz="1600" b="1" spc="-20" dirty="0" smtClean="0">
                <a:solidFill>
                  <a:srgbClr val="31849B"/>
                </a:solidFill>
                <a:latin typeface="Century Gothic" panose="020B0502020202020204" pitchFamily="34" charset="0"/>
                <a:cs typeface="Calibri"/>
              </a:rPr>
              <a:t>ordre du jour</a:t>
            </a:r>
            <a:r>
              <a:rPr sz="1600" b="1" spc="135" dirty="0" smtClean="0">
                <a:solidFill>
                  <a:srgbClr val="31849B"/>
                </a:solidFill>
                <a:latin typeface="Century Gothic" panose="020B0502020202020204" pitchFamily="34" charset="0"/>
                <a:cs typeface="Calibri"/>
              </a:rPr>
              <a:t> </a:t>
            </a:r>
            <a:r>
              <a:rPr sz="1600" b="1" spc="-5" dirty="0">
                <a:solidFill>
                  <a:srgbClr val="31849B"/>
                </a:solidFill>
                <a:latin typeface="Century Gothic" panose="020B0502020202020204" pitchFamily="34" charset="0"/>
                <a:cs typeface="Calibri"/>
              </a:rPr>
              <a:t>en</a:t>
            </a:r>
            <a:r>
              <a:rPr sz="1600" b="1" spc="150" dirty="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concertation</a:t>
            </a:r>
            <a:r>
              <a:rPr sz="1600" b="1" spc="150" dirty="0">
                <a:solidFill>
                  <a:srgbClr val="31849B"/>
                </a:solidFill>
                <a:latin typeface="Century Gothic" panose="020B0502020202020204" pitchFamily="34" charset="0"/>
                <a:cs typeface="Calibri"/>
              </a:rPr>
              <a:t> </a:t>
            </a:r>
            <a:r>
              <a:rPr sz="1600" b="1" spc="-20" dirty="0">
                <a:solidFill>
                  <a:srgbClr val="31849B"/>
                </a:solidFill>
                <a:latin typeface="Century Gothic" panose="020B0502020202020204" pitchFamily="34" charset="0"/>
                <a:cs typeface="Calibri"/>
              </a:rPr>
              <a:t>avec</a:t>
            </a:r>
            <a:r>
              <a:rPr sz="1600" b="1" spc="150" dirty="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le</a:t>
            </a:r>
            <a:r>
              <a:rPr sz="1600" b="1" spc="140" dirty="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syndic</a:t>
            </a:r>
            <a:r>
              <a:rPr sz="1600" b="1" spc="145" dirty="0">
                <a:solidFill>
                  <a:srgbClr val="31849B"/>
                </a:solidFill>
                <a:latin typeface="Century Gothic" panose="020B0502020202020204" pitchFamily="34" charset="0"/>
                <a:cs typeface="Calibri"/>
              </a:rPr>
              <a:t> </a:t>
            </a:r>
            <a:r>
              <a:rPr sz="1600" i="1" spc="-10" dirty="0">
                <a:latin typeface="Century Gothic" panose="020B0502020202020204" pitchFamily="34" charset="0"/>
                <a:cs typeface="Calibri"/>
              </a:rPr>
              <a:t>(article</a:t>
            </a:r>
            <a:r>
              <a:rPr sz="1600" i="1" spc="155" dirty="0">
                <a:latin typeface="Century Gothic" panose="020B0502020202020204" pitchFamily="34" charset="0"/>
                <a:cs typeface="Calibri"/>
              </a:rPr>
              <a:t> </a:t>
            </a:r>
            <a:r>
              <a:rPr sz="1600" i="1" spc="-5" dirty="0">
                <a:latin typeface="Century Gothic" panose="020B0502020202020204" pitchFamily="34" charset="0"/>
                <a:cs typeface="Calibri"/>
              </a:rPr>
              <a:t>26</a:t>
            </a:r>
            <a:r>
              <a:rPr sz="1600" i="1" spc="160" dirty="0">
                <a:latin typeface="Century Gothic" panose="020B0502020202020204" pitchFamily="34" charset="0"/>
                <a:cs typeface="Calibri"/>
              </a:rPr>
              <a:t> </a:t>
            </a:r>
            <a:r>
              <a:rPr sz="1600" i="1" spc="-5" dirty="0" smtClean="0">
                <a:latin typeface="Century Gothic" panose="020B0502020202020204" pitchFamily="34" charset="0"/>
                <a:cs typeface="Calibri"/>
              </a:rPr>
              <a:t>du</a:t>
            </a:r>
            <a:r>
              <a:rPr lang="fr-FR" sz="1600" dirty="0">
                <a:latin typeface="Century Gothic" panose="020B0502020202020204" pitchFamily="34" charset="0"/>
                <a:cs typeface="Calibri"/>
              </a:rPr>
              <a:t> </a:t>
            </a:r>
            <a:r>
              <a:rPr sz="1600" i="1" spc="-10" dirty="0" err="1" smtClean="0">
                <a:latin typeface="Century Gothic" panose="020B0502020202020204" pitchFamily="34" charset="0"/>
                <a:cs typeface="Calibri"/>
              </a:rPr>
              <a:t>décret</a:t>
            </a:r>
            <a:r>
              <a:rPr sz="1600" i="1" dirty="0" smtClean="0">
                <a:latin typeface="Century Gothic" panose="020B0502020202020204" pitchFamily="34" charset="0"/>
                <a:cs typeface="Calibri"/>
              </a:rPr>
              <a:t> </a:t>
            </a:r>
            <a:r>
              <a:rPr sz="1600" i="1" spc="-5" dirty="0">
                <a:latin typeface="Century Gothic" panose="020B0502020202020204" pitchFamily="34" charset="0"/>
                <a:cs typeface="Calibri"/>
              </a:rPr>
              <a:t>du</a:t>
            </a:r>
            <a:r>
              <a:rPr sz="1600" i="1" spc="-15" dirty="0">
                <a:latin typeface="Century Gothic" panose="020B0502020202020204" pitchFamily="34" charset="0"/>
                <a:cs typeface="Calibri"/>
              </a:rPr>
              <a:t> </a:t>
            </a:r>
            <a:r>
              <a:rPr sz="1600" i="1" spc="-5" dirty="0">
                <a:latin typeface="Century Gothic" panose="020B0502020202020204" pitchFamily="34" charset="0"/>
                <a:cs typeface="Calibri"/>
              </a:rPr>
              <a:t>17</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mars</a:t>
            </a:r>
            <a:r>
              <a:rPr sz="1600" i="1" spc="-10" dirty="0">
                <a:latin typeface="Century Gothic" panose="020B0502020202020204" pitchFamily="34" charset="0"/>
                <a:cs typeface="Calibri"/>
              </a:rPr>
              <a:t> </a:t>
            </a:r>
            <a:r>
              <a:rPr sz="1600" i="1" spc="-5" dirty="0">
                <a:latin typeface="Century Gothic" panose="020B0502020202020204" pitchFamily="34" charset="0"/>
                <a:cs typeface="Calibri"/>
              </a:rPr>
              <a:t>1967</a:t>
            </a:r>
            <a:r>
              <a:rPr sz="1600" i="1" spc="-5" dirty="0" smtClean="0">
                <a:latin typeface="Century Gothic" panose="020B0502020202020204" pitchFamily="34" charset="0"/>
                <a:cs typeface="Calibri"/>
              </a:rPr>
              <a:t>).</a:t>
            </a:r>
            <a:endParaRPr lang="fr-CA" sz="1600" i="1" spc="-5" dirty="0" smtClean="0">
              <a:latin typeface="Century Gothic" panose="020B0502020202020204" pitchFamily="34" charset="0"/>
              <a:cs typeface="Calibri"/>
            </a:endParaRPr>
          </a:p>
          <a:p>
            <a:pPr marL="12700" algn="just">
              <a:lnSpc>
                <a:spcPct val="100000"/>
              </a:lnSpc>
            </a:pPr>
            <a:endParaRPr lang="fr-CA" sz="1600" b="1" i="1" spc="-5" dirty="0" smtClean="0">
              <a:latin typeface="Century Gothic" panose="020B0502020202020204" pitchFamily="34" charset="0"/>
              <a:cs typeface="Calibri"/>
            </a:endParaRPr>
          </a:p>
          <a:p>
            <a:pPr marL="12700" algn="just">
              <a:lnSpc>
                <a:spcPct val="100000"/>
              </a:lnSpc>
            </a:pPr>
            <a:r>
              <a:rPr lang="fr-CA" b="1" spc="-5" dirty="0" smtClean="0">
                <a:latin typeface="Century Gothic" panose="020B0502020202020204" pitchFamily="34" charset="0"/>
                <a:cs typeface="Calibri"/>
              </a:rPr>
              <a:t>Qui peut demander l’inscription d’une résolution à l’ordre du jour ?</a:t>
            </a:r>
            <a:endParaRPr b="1" spc="-5" dirty="0" smtClean="0">
              <a:latin typeface="Century Gothic" panose="020B0502020202020204" pitchFamily="34" charset="0"/>
              <a:cs typeface="Calibri"/>
            </a:endParaRPr>
          </a:p>
          <a:p>
            <a:pPr marL="12700" marR="5080" algn="just">
              <a:lnSpc>
                <a:spcPct val="120000"/>
              </a:lnSpc>
              <a:spcBef>
                <a:spcPts val="805"/>
              </a:spcBef>
            </a:pPr>
            <a:r>
              <a:rPr sz="1600" b="1" dirty="0" smtClean="0">
                <a:solidFill>
                  <a:srgbClr val="31849B"/>
                </a:solidFill>
                <a:latin typeface="Century Gothic" panose="020B0502020202020204" pitchFamily="34" charset="0"/>
                <a:cs typeface="Calibri"/>
              </a:rPr>
              <a:t>A </a:t>
            </a:r>
            <a:r>
              <a:rPr sz="1600" b="1" spc="-10" dirty="0" smtClean="0">
                <a:solidFill>
                  <a:srgbClr val="31849B"/>
                </a:solidFill>
                <a:latin typeface="Century Gothic" panose="020B0502020202020204" pitchFamily="34" charset="0"/>
                <a:cs typeface="Calibri"/>
              </a:rPr>
              <a:t>tout moment, </a:t>
            </a:r>
            <a:r>
              <a:rPr sz="1600" b="1" dirty="0" smtClean="0">
                <a:solidFill>
                  <a:srgbClr val="31849B"/>
                </a:solidFill>
                <a:latin typeface="Century Gothic" panose="020B0502020202020204" pitchFamily="34" charset="0"/>
                <a:cs typeface="Calibri"/>
              </a:rPr>
              <a:t>un </a:t>
            </a:r>
            <a:r>
              <a:rPr sz="1600" b="1" spc="-5" dirty="0" err="1" smtClean="0">
                <a:solidFill>
                  <a:srgbClr val="31849B"/>
                </a:solidFill>
                <a:latin typeface="Century Gothic" panose="020B0502020202020204" pitchFamily="34" charset="0"/>
                <a:cs typeface="Calibri"/>
              </a:rPr>
              <a:t>ou</a:t>
            </a:r>
            <a:r>
              <a:rPr sz="1600" b="1" spc="-5" dirty="0" smtClean="0">
                <a:solidFill>
                  <a:srgbClr val="31849B"/>
                </a:solidFill>
                <a:latin typeface="Century Gothic" panose="020B0502020202020204" pitchFamily="34" charset="0"/>
                <a:cs typeface="Calibri"/>
              </a:rPr>
              <a:t> </a:t>
            </a:r>
            <a:r>
              <a:rPr sz="1600" b="1" spc="-10" dirty="0" err="1" smtClean="0">
                <a:solidFill>
                  <a:srgbClr val="31849B"/>
                </a:solidFill>
                <a:latin typeface="Century Gothic" panose="020B0502020202020204" pitchFamily="34" charset="0"/>
                <a:cs typeface="Calibri"/>
              </a:rPr>
              <a:t>plusieurs</a:t>
            </a:r>
            <a:r>
              <a:rPr sz="1600" b="1" spc="-10" dirty="0" smtClean="0">
                <a:solidFill>
                  <a:srgbClr val="31849B"/>
                </a:solidFill>
                <a:latin typeface="Century Gothic" panose="020B0502020202020204" pitchFamily="34" charset="0"/>
                <a:cs typeface="Calibri"/>
              </a:rPr>
              <a:t> </a:t>
            </a:r>
            <a:r>
              <a:rPr sz="1600" b="1" spc="-10" dirty="0" err="1" smtClean="0">
                <a:solidFill>
                  <a:srgbClr val="31849B"/>
                </a:solidFill>
                <a:latin typeface="Century Gothic" panose="020B0502020202020204" pitchFamily="34" charset="0"/>
                <a:cs typeface="Calibri"/>
              </a:rPr>
              <a:t>copropriétaires</a:t>
            </a:r>
            <a:r>
              <a:rPr sz="1600" spc="-10" dirty="0" smtClean="0">
                <a:latin typeface="Century Gothic" panose="020B0502020202020204" pitchFamily="34" charset="0"/>
                <a:cs typeface="Calibri"/>
              </a:rPr>
              <a:t> </a:t>
            </a:r>
            <a:r>
              <a:rPr sz="1600" spc="-10" dirty="0" err="1" smtClean="0">
                <a:latin typeface="Century Gothic" panose="020B0502020202020204" pitchFamily="34" charset="0"/>
                <a:cs typeface="Calibri"/>
              </a:rPr>
              <a:t>peuvent</a:t>
            </a:r>
            <a:r>
              <a:rPr sz="1600" spc="-10" dirty="0" smtClean="0">
                <a:latin typeface="Century Gothic" panose="020B0502020202020204" pitchFamily="34" charset="0"/>
                <a:cs typeface="Calibri"/>
              </a:rPr>
              <a:t> </a:t>
            </a:r>
            <a:r>
              <a:rPr sz="1600" spc="-5" dirty="0" err="1" smtClean="0">
                <a:latin typeface="Century Gothic" panose="020B0502020202020204" pitchFamily="34" charset="0"/>
                <a:cs typeface="Calibri"/>
              </a:rPr>
              <a:t>notifier</a:t>
            </a:r>
            <a:r>
              <a:rPr sz="1600" spc="-5" dirty="0" smtClean="0">
                <a:latin typeface="Century Gothic" panose="020B0502020202020204" pitchFamily="34" charset="0"/>
                <a:cs typeface="Calibri"/>
              </a:rPr>
              <a:t> au </a:t>
            </a:r>
            <a:r>
              <a:rPr sz="1600" spc="-10" dirty="0" smtClean="0">
                <a:latin typeface="Century Gothic" panose="020B0502020202020204" pitchFamily="34" charset="0"/>
                <a:cs typeface="Calibri"/>
              </a:rPr>
              <a:t>syndic </a:t>
            </a:r>
            <a:r>
              <a:rPr sz="1600" dirty="0" smtClean="0">
                <a:latin typeface="Century Gothic" panose="020B0502020202020204" pitchFamily="34" charset="0"/>
                <a:cs typeface="Calibri"/>
              </a:rPr>
              <a:t>la </a:t>
            </a:r>
            <a:r>
              <a:rPr sz="1600" spc="-5" dirty="0" err="1" smtClean="0">
                <a:latin typeface="Century Gothic" panose="020B0502020202020204" pitchFamily="34" charset="0"/>
                <a:cs typeface="Calibri"/>
              </a:rPr>
              <a:t>ou</a:t>
            </a:r>
            <a:r>
              <a:rPr sz="1600" spc="-5" dirty="0" smtClean="0">
                <a:latin typeface="Century Gothic" panose="020B0502020202020204" pitchFamily="34" charset="0"/>
                <a:cs typeface="Calibri"/>
              </a:rPr>
              <a:t> </a:t>
            </a:r>
            <a:r>
              <a:rPr sz="1600" spc="-10" dirty="0" smtClean="0">
                <a:latin typeface="Century Gothic" panose="020B0502020202020204" pitchFamily="34" charset="0"/>
                <a:cs typeface="Calibri"/>
              </a:rPr>
              <a:t>les questions </a:t>
            </a:r>
            <a:r>
              <a:rPr sz="1600" dirty="0" smtClean="0">
                <a:latin typeface="Century Gothic" panose="020B0502020202020204" pitchFamily="34" charset="0"/>
                <a:cs typeface="Calibri"/>
              </a:rPr>
              <a:t>à </a:t>
            </a:r>
            <a:r>
              <a:rPr sz="1600" spc="-10" dirty="0" err="1" smtClean="0">
                <a:latin typeface="Century Gothic" panose="020B0502020202020204" pitchFamily="34" charset="0"/>
                <a:cs typeface="Calibri"/>
              </a:rPr>
              <a:t>inscrire</a:t>
            </a:r>
            <a:r>
              <a:rPr sz="1600" spc="-10" dirty="0" smtClean="0">
                <a:latin typeface="Century Gothic" panose="020B0502020202020204" pitchFamily="34" charset="0"/>
                <a:cs typeface="Calibri"/>
              </a:rPr>
              <a:t> </a:t>
            </a:r>
            <a:r>
              <a:rPr sz="1600" dirty="0" smtClean="0">
                <a:latin typeface="Century Gothic" panose="020B0502020202020204" pitchFamily="34" charset="0"/>
                <a:cs typeface="Calibri"/>
              </a:rPr>
              <a:t>à </a:t>
            </a:r>
            <a:r>
              <a:rPr sz="1600" spc="-15" dirty="0" err="1" smtClean="0">
                <a:latin typeface="Century Gothic" panose="020B0502020202020204" pitchFamily="34" charset="0"/>
                <a:cs typeface="Calibri"/>
              </a:rPr>
              <a:t>l'ordre</a:t>
            </a:r>
            <a:r>
              <a:rPr sz="1600" spc="-15" dirty="0" smtClean="0">
                <a:latin typeface="Century Gothic" panose="020B0502020202020204" pitchFamily="34" charset="0"/>
                <a:cs typeface="Calibri"/>
              </a:rPr>
              <a:t> </a:t>
            </a:r>
            <a:r>
              <a:rPr sz="1600" spc="-5" dirty="0" smtClean="0">
                <a:latin typeface="Century Gothic" panose="020B0502020202020204" pitchFamily="34" charset="0"/>
                <a:cs typeface="Calibri"/>
              </a:rPr>
              <a:t>du jour </a:t>
            </a:r>
            <a:r>
              <a:rPr sz="1600" spc="-20" dirty="0" err="1" smtClean="0">
                <a:latin typeface="Century Gothic" panose="020B0502020202020204" pitchFamily="34" charset="0"/>
                <a:cs typeface="Calibri"/>
              </a:rPr>
              <a:t>avant</a:t>
            </a:r>
            <a:r>
              <a:rPr sz="1600" spc="-20" dirty="0" smtClean="0">
                <a:latin typeface="Century Gothic" panose="020B0502020202020204" pitchFamily="34" charset="0"/>
                <a:cs typeface="Calibri"/>
              </a:rPr>
              <a:t> </a:t>
            </a:r>
            <a:r>
              <a:rPr sz="1600" dirty="0" smtClean="0">
                <a:latin typeface="Century Gothic" panose="020B0502020202020204" pitchFamily="34" charset="0"/>
                <a:cs typeface="Calibri"/>
              </a:rPr>
              <a:t>la </a:t>
            </a:r>
            <a:r>
              <a:rPr sz="1600" spc="-15" dirty="0" err="1" smtClean="0">
                <a:latin typeface="Century Gothic" panose="020B0502020202020204" pitchFamily="34" charset="0"/>
                <a:cs typeface="Calibri"/>
              </a:rPr>
              <a:t>préparation</a:t>
            </a:r>
            <a:r>
              <a:rPr sz="1600" spc="-15" dirty="0" smtClean="0">
                <a:latin typeface="Century Gothic" panose="020B0502020202020204" pitchFamily="34" charset="0"/>
                <a:cs typeface="Calibri"/>
              </a:rPr>
              <a:t> </a:t>
            </a:r>
            <a:r>
              <a:rPr sz="1600" spc="-5" dirty="0" smtClean="0">
                <a:latin typeface="Century Gothic" panose="020B0502020202020204" pitchFamily="34" charset="0"/>
                <a:cs typeface="Calibri"/>
              </a:rPr>
              <a:t>de </a:t>
            </a:r>
            <a:r>
              <a:rPr sz="1600" spc="-60" dirty="0" err="1" smtClean="0">
                <a:latin typeface="Century Gothic" panose="020B0502020202020204" pitchFamily="34" charset="0"/>
                <a:cs typeface="Calibri"/>
              </a:rPr>
              <a:t>l’AG</a:t>
            </a:r>
            <a:r>
              <a:rPr sz="1600" spc="-55" dirty="0" smtClean="0">
                <a:latin typeface="Century Gothic" panose="020B0502020202020204" pitchFamily="34" charset="0"/>
                <a:cs typeface="Calibri"/>
              </a:rPr>
              <a:t> </a:t>
            </a:r>
            <a:r>
              <a:rPr sz="1600" i="1" spc="-20" dirty="0" smtClean="0">
                <a:latin typeface="Century Gothic" panose="020B0502020202020204" pitchFamily="34" charset="0"/>
                <a:cs typeface="Calibri"/>
              </a:rPr>
              <a:t>(</a:t>
            </a:r>
            <a:r>
              <a:rPr sz="1600" i="1" spc="-20" dirty="0" err="1" smtClean="0">
                <a:latin typeface="Century Gothic" panose="020B0502020202020204" pitchFamily="34" charset="0"/>
                <a:cs typeface="Calibri"/>
              </a:rPr>
              <a:t>l’article</a:t>
            </a:r>
            <a:r>
              <a:rPr sz="1600" i="1" spc="-20" dirty="0" smtClean="0">
                <a:latin typeface="Century Gothic" panose="020B0502020202020204" pitchFamily="34" charset="0"/>
                <a:cs typeface="Calibri"/>
              </a:rPr>
              <a:t> </a:t>
            </a:r>
            <a:r>
              <a:rPr sz="1600" i="1" spc="-5" dirty="0" smtClean="0">
                <a:latin typeface="Century Gothic" panose="020B0502020202020204" pitchFamily="34" charset="0"/>
                <a:cs typeface="Calibri"/>
              </a:rPr>
              <a:t>10 du </a:t>
            </a:r>
            <a:r>
              <a:rPr sz="1600" i="1" dirty="0" smtClean="0">
                <a:latin typeface="Century Gothic" panose="020B0502020202020204" pitchFamily="34" charset="0"/>
                <a:cs typeface="Calibri"/>
              </a:rPr>
              <a:t> </a:t>
            </a:r>
            <a:r>
              <a:rPr sz="1600" i="1" spc="-10" dirty="0" err="1" smtClean="0">
                <a:latin typeface="Century Gothic" panose="020B0502020202020204" pitchFamily="34" charset="0"/>
                <a:cs typeface="Calibri"/>
              </a:rPr>
              <a:t>décret</a:t>
            </a:r>
            <a:r>
              <a:rPr sz="1600" i="1" spc="5" dirty="0" smtClean="0">
                <a:latin typeface="Century Gothic" panose="020B0502020202020204" pitchFamily="34" charset="0"/>
                <a:cs typeface="Calibri"/>
              </a:rPr>
              <a:t> </a:t>
            </a:r>
            <a:r>
              <a:rPr sz="1600" i="1" spc="-5" dirty="0" smtClean="0">
                <a:latin typeface="Century Gothic" panose="020B0502020202020204" pitchFamily="34" charset="0"/>
                <a:cs typeface="Calibri"/>
              </a:rPr>
              <a:t>du 17</a:t>
            </a:r>
            <a:r>
              <a:rPr sz="1600" i="1" spc="10" dirty="0" smtClean="0">
                <a:latin typeface="Century Gothic" panose="020B0502020202020204" pitchFamily="34" charset="0"/>
                <a:cs typeface="Calibri"/>
              </a:rPr>
              <a:t> </a:t>
            </a:r>
            <a:r>
              <a:rPr sz="1600" i="1" spc="-5" dirty="0" smtClean="0">
                <a:latin typeface="Century Gothic" panose="020B0502020202020204" pitchFamily="34" charset="0"/>
                <a:cs typeface="Calibri"/>
              </a:rPr>
              <a:t>mars</a:t>
            </a:r>
            <a:r>
              <a:rPr sz="1600" i="1" dirty="0" smtClean="0">
                <a:latin typeface="Century Gothic" panose="020B0502020202020204" pitchFamily="34" charset="0"/>
                <a:cs typeface="Calibri"/>
              </a:rPr>
              <a:t> </a:t>
            </a:r>
            <a:r>
              <a:rPr sz="1600" i="1" spc="-5" dirty="0" smtClean="0">
                <a:latin typeface="Century Gothic" panose="020B0502020202020204" pitchFamily="34" charset="0"/>
                <a:cs typeface="Calibri"/>
              </a:rPr>
              <a:t>1967)</a:t>
            </a:r>
            <a:r>
              <a:rPr lang="fr-CA" sz="1600" i="1" spc="-5" dirty="0" smtClean="0">
                <a:latin typeface="Century Gothic" panose="020B0502020202020204" pitchFamily="34" charset="0"/>
                <a:cs typeface="Calibri"/>
              </a:rPr>
              <a:t>.</a:t>
            </a:r>
          </a:p>
          <a:p>
            <a:pPr marL="12700" marR="5080" algn="just">
              <a:lnSpc>
                <a:spcPct val="120000"/>
              </a:lnSpc>
              <a:spcBef>
                <a:spcPts val="805"/>
              </a:spcBef>
            </a:pPr>
            <a:r>
              <a:rPr lang="fr-CA" sz="1600" spc="-5" dirty="0" smtClean="0">
                <a:latin typeface="Century Gothic" panose="020B0502020202020204" pitchFamily="34" charset="0"/>
                <a:cs typeface="Calibri"/>
              </a:rPr>
              <a:t>En revanche, les personnes autre que les copropriétaires (locataires, propriétaires voisins, futurs acquéreurs) ne peuvent le demander. </a:t>
            </a:r>
          </a:p>
          <a:p>
            <a:pPr marL="12700" marR="5080" algn="just">
              <a:lnSpc>
                <a:spcPct val="120000"/>
              </a:lnSpc>
              <a:spcBef>
                <a:spcPts val="805"/>
              </a:spcBef>
            </a:pPr>
            <a:r>
              <a:rPr lang="fr-CA" sz="1600" spc="-5" dirty="0" smtClean="0">
                <a:latin typeface="Century Gothic" panose="020B0502020202020204" pitchFamily="34" charset="0"/>
                <a:cs typeface="Calibri"/>
              </a:rPr>
              <a:t>Le syndic peut également inscrire des résolutions à l’ordre du jour de son propre chef.</a:t>
            </a:r>
          </a:p>
          <a:p>
            <a:pPr marL="12700" marR="5080" algn="just">
              <a:lnSpc>
                <a:spcPct val="120000"/>
              </a:lnSpc>
              <a:spcBef>
                <a:spcPts val="805"/>
              </a:spcBef>
            </a:pPr>
            <a:endParaRPr dirty="0">
              <a:latin typeface="Century Gothic" panose="020B0502020202020204" pitchFamily="34" charset="0"/>
              <a:cs typeface="Calibri"/>
            </a:endParaRPr>
          </a:p>
        </p:txBody>
      </p:sp>
      <p:sp>
        <p:nvSpPr>
          <p:cNvPr id="4" name="Espace réservé du numéro de diapositive 3"/>
          <p:cNvSpPr>
            <a:spLocks noGrp="1"/>
          </p:cNvSpPr>
          <p:nvPr>
            <p:ph type="sldNum" sz="quarter" idx="12"/>
          </p:nvPr>
        </p:nvSpPr>
        <p:spPr>
          <a:xfrm>
            <a:off x="9267530" y="6370527"/>
            <a:ext cx="2743200" cy="365125"/>
          </a:xfrm>
        </p:spPr>
        <p:txBody>
          <a:bodyPr/>
          <a:lstStyle/>
          <a:p>
            <a:fld id="{524F4E30-4F36-4098-97E2-E1F6D838FDE3}" type="slidenum">
              <a:rPr lang="fr-FR" smtClean="0"/>
              <a:t>17</a:t>
            </a:fld>
            <a:endParaRPr lang="fr-FR" dirty="0"/>
          </a:p>
        </p:txBody>
      </p:sp>
      <p:pic>
        <p:nvPicPr>
          <p:cNvPr id="5" name="Image 4"/>
          <p:cNvPicPr>
            <a:picLocks noChangeAspect="1"/>
          </p:cNvPicPr>
          <p:nvPr/>
        </p:nvPicPr>
        <p:blipFill>
          <a:blip r:embed="rId3"/>
          <a:stretch>
            <a:fillRect/>
          </a:stretch>
        </p:blipFill>
        <p:spPr>
          <a:xfrm>
            <a:off x="11054626" y="455483"/>
            <a:ext cx="1137374" cy="756871"/>
          </a:xfrm>
          <a:prstGeom prst="rect">
            <a:avLst/>
          </a:prstGeom>
        </p:spPr>
      </p:pic>
      <p:sp>
        <p:nvSpPr>
          <p:cNvPr id="14"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de 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2566915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p:cNvSpPr txBox="1"/>
          <p:nvPr/>
        </p:nvSpPr>
        <p:spPr>
          <a:xfrm>
            <a:off x="687420" y="1313985"/>
            <a:ext cx="10817159" cy="5080878"/>
          </a:xfrm>
          <a:prstGeom prst="rect">
            <a:avLst/>
          </a:prstGeom>
        </p:spPr>
        <p:txBody>
          <a:bodyPr vert="horz" wrap="square" lIns="0" tIns="12700" rIns="0" bIns="0" rtlCol="0">
            <a:spAutoFit/>
          </a:bodyPr>
          <a:lstStyle/>
          <a:p>
            <a:pPr marL="12700" marR="5080" algn="just">
              <a:lnSpc>
                <a:spcPct val="120000"/>
              </a:lnSpc>
              <a:spcBef>
                <a:spcPts val="805"/>
              </a:spcBef>
            </a:pPr>
            <a:r>
              <a:rPr lang="fr-FR" b="1" spc="-5" dirty="0" smtClean="0">
                <a:latin typeface="Century Gothic" panose="020B0502020202020204" pitchFamily="34" charset="0"/>
                <a:cs typeface="Calibri"/>
              </a:rPr>
              <a:t>Demande d’inscription d’une résolution à l’ordre du jour d’un copropriétaire :</a:t>
            </a:r>
          </a:p>
          <a:p>
            <a:pPr marL="12700" marR="5080" algn="just">
              <a:lnSpc>
                <a:spcPct val="120000"/>
              </a:lnSpc>
              <a:spcBef>
                <a:spcPts val="805"/>
              </a:spcBef>
            </a:pPr>
            <a:r>
              <a:rPr lang="fr-FR" sz="1600" spc="-5" dirty="0" smtClean="0">
                <a:latin typeface="Century Gothic" panose="020B0502020202020204" pitchFamily="34" charset="0"/>
                <a:cs typeface="Calibri"/>
              </a:rPr>
              <a:t>Le syndic a </a:t>
            </a:r>
            <a:r>
              <a:rPr lang="fr-FR" sz="1600" b="1" spc="-5" dirty="0" smtClean="0">
                <a:solidFill>
                  <a:srgbClr val="31849B"/>
                </a:solidFill>
                <a:latin typeface="Century Gothic" panose="020B0502020202020204" pitchFamily="34" charset="0"/>
                <a:cs typeface="Calibri"/>
              </a:rPr>
              <a:t>l’obligation</a:t>
            </a:r>
            <a:r>
              <a:rPr lang="fr-FR" sz="1600" spc="-5" dirty="0" smtClean="0">
                <a:latin typeface="Century Gothic" panose="020B0502020202020204" pitchFamily="34" charset="0"/>
                <a:cs typeface="Calibri"/>
              </a:rPr>
              <a:t> d’inscrire à l’ordre du jour toutes les demandes qui lui sont parvenues </a:t>
            </a:r>
            <a:r>
              <a:rPr lang="fr-FR" sz="1600" b="1" spc="-5" dirty="0" smtClean="0">
                <a:solidFill>
                  <a:srgbClr val="31849B"/>
                </a:solidFill>
                <a:latin typeface="Century Gothic" panose="020B0502020202020204" pitchFamily="34" charset="0"/>
                <a:cs typeface="Calibri"/>
              </a:rPr>
              <a:t>par lettre recommandée avec accusé de réception</a:t>
            </a:r>
            <a:r>
              <a:rPr lang="fr-FR" sz="1600" spc="-5" dirty="0" smtClean="0">
                <a:latin typeface="Century Gothic" panose="020B0502020202020204" pitchFamily="34" charset="0"/>
                <a:cs typeface="Calibri"/>
              </a:rPr>
              <a:t> comme le rappelle l’article </a:t>
            </a:r>
            <a:r>
              <a:rPr lang="fr-FR" sz="1600" spc="-5" dirty="0">
                <a:latin typeface="Century Gothic" panose="020B0502020202020204" pitchFamily="34" charset="0"/>
                <a:cs typeface="Calibri"/>
              </a:rPr>
              <a:t>10 du décret du 17 mars </a:t>
            </a:r>
            <a:r>
              <a:rPr lang="fr-FR" sz="1600" spc="-5" dirty="0" smtClean="0">
                <a:latin typeface="Century Gothic" panose="020B0502020202020204" pitchFamily="34" charset="0"/>
                <a:cs typeface="Calibri"/>
              </a:rPr>
              <a:t>1967 avant que la convocation ne soit finalisée.</a:t>
            </a:r>
          </a:p>
          <a:p>
            <a:pPr marL="12700" marR="5080" algn="just">
              <a:lnSpc>
                <a:spcPct val="120000"/>
              </a:lnSpc>
              <a:spcBef>
                <a:spcPts val="805"/>
              </a:spcBef>
            </a:pPr>
            <a:r>
              <a:rPr lang="fr-FR" sz="1600" spc="-5" dirty="0">
                <a:latin typeface="Century Gothic" panose="020B0502020202020204" pitchFamily="34" charset="0"/>
                <a:cs typeface="Calibri"/>
              </a:rPr>
              <a:t>L</a:t>
            </a:r>
            <a:r>
              <a:rPr lang="fr-FR" sz="1600" spc="-5" dirty="0" smtClean="0">
                <a:latin typeface="Century Gothic" panose="020B0502020202020204" pitchFamily="34" charset="0"/>
                <a:cs typeface="Calibri"/>
              </a:rPr>
              <a:t>e </a:t>
            </a:r>
            <a:r>
              <a:rPr lang="fr-FR" sz="1600" spc="-5" dirty="0">
                <a:latin typeface="Century Gothic" panose="020B0502020202020204" pitchFamily="34" charset="0"/>
                <a:cs typeface="Calibri"/>
              </a:rPr>
              <a:t>syndic </a:t>
            </a:r>
            <a:r>
              <a:rPr lang="fr-FR" sz="1600" spc="-5" dirty="0" smtClean="0">
                <a:latin typeface="Century Gothic" panose="020B0502020202020204" pitchFamily="34" charset="0"/>
                <a:cs typeface="Calibri"/>
              </a:rPr>
              <a:t>doit inscrire </a:t>
            </a:r>
            <a:r>
              <a:rPr lang="fr-FR" sz="1600" spc="-5" dirty="0">
                <a:latin typeface="Century Gothic" panose="020B0502020202020204" pitchFamily="34" charset="0"/>
                <a:cs typeface="Calibri"/>
              </a:rPr>
              <a:t>la résolution du </a:t>
            </a:r>
            <a:r>
              <a:rPr lang="fr-FR" sz="1600" spc="-5" dirty="0" smtClean="0">
                <a:latin typeface="Century Gothic" panose="020B0502020202020204" pitchFamily="34" charset="0"/>
                <a:cs typeface="Calibri"/>
              </a:rPr>
              <a:t>copropriétaire à l’ordre du jour :  </a:t>
            </a:r>
          </a:p>
          <a:p>
            <a:pPr marL="298450" marR="5080" indent="-285750" algn="just">
              <a:lnSpc>
                <a:spcPct val="120000"/>
              </a:lnSpc>
              <a:spcBef>
                <a:spcPts val="805"/>
              </a:spcBef>
              <a:buFont typeface="Arial" panose="020B0604020202020204" pitchFamily="34" charset="0"/>
              <a:buChar char="•"/>
            </a:pPr>
            <a:r>
              <a:rPr lang="fr-FR" sz="1600" b="1" spc="-5" dirty="0">
                <a:solidFill>
                  <a:srgbClr val="31849B"/>
                </a:solidFill>
                <a:latin typeface="Century Gothic" panose="020B0502020202020204" pitchFamily="34" charset="0"/>
                <a:cs typeface="Calibri"/>
              </a:rPr>
              <a:t>L</a:t>
            </a:r>
            <a:r>
              <a:rPr lang="fr-FR" sz="1600" b="1" spc="-5" dirty="0" smtClean="0">
                <a:solidFill>
                  <a:srgbClr val="31849B"/>
                </a:solidFill>
                <a:latin typeface="Century Gothic" panose="020B0502020202020204" pitchFamily="34" charset="0"/>
                <a:cs typeface="Calibri"/>
              </a:rPr>
              <a:t>a </a:t>
            </a:r>
            <a:r>
              <a:rPr lang="fr-FR" sz="1600" b="1" spc="-5" dirty="0">
                <a:solidFill>
                  <a:srgbClr val="31849B"/>
                </a:solidFill>
                <a:latin typeface="Century Gothic" panose="020B0502020202020204" pitchFamily="34" charset="0"/>
                <a:cs typeface="Calibri"/>
              </a:rPr>
              <a:t>prochaine l’assemblée générale, </a:t>
            </a:r>
            <a:r>
              <a:rPr lang="fr-FR" sz="1600" b="1" spc="-5" dirty="0" smtClean="0">
                <a:solidFill>
                  <a:srgbClr val="31849B"/>
                </a:solidFill>
                <a:latin typeface="Century Gothic" panose="020B0502020202020204" pitchFamily="34" charset="0"/>
                <a:cs typeface="Calibri"/>
              </a:rPr>
              <a:t>s’il </a:t>
            </a:r>
            <a:r>
              <a:rPr lang="fr-FR" sz="1600" b="1" spc="-5" dirty="0">
                <a:solidFill>
                  <a:srgbClr val="31849B"/>
                </a:solidFill>
                <a:latin typeface="Century Gothic" panose="020B0502020202020204" pitchFamily="34" charset="0"/>
                <a:cs typeface="Calibri"/>
              </a:rPr>
              <a:t>peut respecter le délai minimal réglementaire </a:t>
            </a:r>
            <a:r>
              <a:rPr lang="fr-FR" sz="1600" b="1" spc="-5" dirty="0" smtClean="0">
                <a:solidFill>
                  <a:srgbClr val="31849B"/>
                </a:solidFill>
                <a:latin typeface="Century Gothic" panose="020B0502020202020204" pitchFamily="34" charset="0"/>
                <a:cs typeface="Calibri"/>
              </a:rPr>
              <a:t>de </a:t>
            </a:r>
            <a:r>
              <a:rPr lang="fr-FR" sz="1600" b="1" spc="-5" dirty="0">
                <a:solidFill>
                  <a:srgbClr val="31849B"/>
                </a:solidFill>
                <a:latin typeface="Century Gothic" panose="020B0502020202020204" pitchFamily="34" charset="0"/>
                <a:cs typeface="Calibri"/>
              </a:rPr>
              <a:t>21 jours (art. 9 du décret du 17 mars 1967); </a:t>
            </a:r>
          </a:p>
          <a:p>
            <a:pPr marL="298450" marR="5080" indent="-285750" algn="just">
              <a:lnSpc>
                <a:spcPct val="120000"/>
              </a:lnSpc>
              <a:spcBef>
                <a:spcPts val="805"/>
              </a:spcBef>
              <a:buFont typeface="Arial" panose="020B0604020202020204" pitchFamily="34" charset="0"/>
              <a:buChar char="•"/>
            </a:pPr>
            <a:r>
              <a:rPr lang="fr-FR" sz="1600" b="1" spc="-5" dirty="0">
                <a:solidFill>
                  <a:srgbClr val="31849B"/>
                </a:solidFill>
                <a:latin typeface="Century Gothic" panose="020B0502020202020204" pitchFamily="34" charset="0"/>
                <a:cs typeface="Calibri"/>
              </a:rPr>
              <a:t>L</a:t>
            </a:r>
            <a:r>
              <a:rPr lang="fr-FR" sz="1600" b="1" spc="-5" dirty="0" smtClean="0">
                <a:solidFill>
                  <a:srgbClr val="31849B"/>
                </a:solidFill>
                <a:latin typeface="Century Gothic" panose="020B0502020202020204" pitchFamily="34" charset="0"/>
                <a:cs typeface="Calibri"/>
              </a:rPr>
              <a:t>’assemblée </a:t>
            </a:r>
            <a:r>
              <a:rPr lang="fr-FR" sz="1600" b="1" spc="-5" dirty="0">
                <a:solidFill>
                  <a:srgbClr val="31849B"/>
                </a:solidFill>
                <a:latin typeface="Century Gothic" panose="020B0502020202020204" pitchFamily="34" charset="0"/>
                <a:cs typeface="Calibri"/>
              </a:rPr>
              <a:t>générale suivante, s’il ne peut </a:t>
            </a:r>
            <a:r>
              <a:rPr lang="fr-FR" sz="1600" b="1" spc="-5" dirty="0" smtClean="0">
                <a:solidFill>
                  <a:srgbClr val="31849B"/>
                </a:solidFill>
                <a:latin typeface="Century Gothic" panose="020B0502020202020204" pitchFamily="34" charset="0"/>
                <a:cs typeface="Calibri"/>
              </a:rPr>
              <a:t>pas se </a:t>
            </a:r>
            <a:r>
              <a:rPr lang="fr-FR" sz="1600" b="1" spc="-5" dirty="0">
                <a:solidFill>
                  <a:srgbClr val="31849B"/>
                </a:solidFill>
                <a:latin typeface="Century Gothic" panose="020B0502020202020204" pitchFamily="34" charset="0"/>
                <a:cs typeface="Calibri"/>
              </a:rPr>
              <a:t>conformer au délai minimal réglementaire </a:t>
            </a:r>
            <a:r>
              <a:rPr lang="fr-FR" sz="1600" b="1" spc="-5" dirty="0" smtClean="0">
                <a:solidFill>
                  <a:srgbClr val="31849B"/>
                </a:solidFill>
                <a:latin typeface="Century Gothic" panose="020B0502020202020204" pitchFamily="34" charset="0"/>
                <a:cs typeface="Calibri"/>
              </a:rPr>
              <a:t>de 21 jours</a:t>
            </a:r>
          </a:p>
          <a:p>
            <a:pPr marL="12700" marR="5080" algn="just">
              <a:lnSpc>
                <a:spcPct val="120000"/>
              </a:lnSpc>
              <a:spcBef>
                <a:spcPts val="805"/>
              </a:spcBef>
            </a:pPr>
            <a:endParaRPr lang="fr-CA" b="1" spc="-5" dirty="0" smtClean="0">
              <a:latin typeface="Century Gothic" panose="020B0502020202020204" pitchFamily="34" charset="0"/>
              <a:cs typeface="Calibri"/>
            </a:endParaRPr>
          </a:p>
          <a:p>
            <a:pPr marL="12700" marR="5080" algn="just">
              <a:lnSpc>
                <a:spcPct val="120000"/>
              </a:lnSpc>
              <a:spcBef>
                <a:spcPts val="805"/>
              </a:spcBef>
            </a:pPr>
            <a:r>
              <a:rPr lang="fr-CA" b="1" spc="-5" dirty="0" smtClean="0">
                <a:latin typeface="Century Gothic" panose="020B0502020202020204" pitchFamily="34" charset="0"/>
                <a:cs typeface="Calibri"/>
              </a:rPr>
              <a:t>Que </a:t>
            </a:r>
            <a:r>
              <a:rPr lang="fr-CA" b="1" spc="-5" dirty="0">
                <a:latin typeface="Century Gothic" panose="020B0502020202020204" pitchFamily="34" charset="0"/>
                <a:cs typeface="Calibri"/>
              </a:rPr>
              <a:t>doit contenir cette demande ?</a:t>
            </a:r>
          </a:p>
          <a:p>
            <a:pPr marL="12700" marR="5080" algn="just">
              <a:lnSpc>
                <a:spcPct val="120000"/>
              </a:lnSpc>
              <a:spcBef>
                <a:spcPts val="805"/>
              </a:spcBef>
            </a:pPr>
            <a:r>
              <a:rPr lang="fr-CA" sz="1600" spc="-5" dirty="0" smtClean="0">
                <a:latin typeface="Century Gothic" panose="020B0502020202020204" pitchFamily="34" charset="0"/>
                <a:cs typeface="Calibri"/>
              </a:rPr>
              <a:t>La demande d’inscription doit contenir </a:t>
            </a:r>
            <a:r>
              <a:rPr lang="fr-CA" sz="1600" b="1" spc="-5" dirty="0" smtClean="0">
                <a:solidFill>
                  <a:srgbClr val="31849B"/>
                </a:solidFill>
                <a:latin typeface="Century Gothic" panose="020B0502020202020204" pitchFamily="34" charset="0"/>
                <a:cs typeface="Calibri"/>
              </a:rPr>
              <a:t>un projet de résolution et dans certains cas, des documents explicatifs.</a:t>
            </a:r>
          </a:p>
          <a:p>
            <a:pPr marL="298450" marR="5080" indent="-285750" algn="just">
              <a:lnSpc>
                <a:spcPct val="120000"/>
              </a:lnSpc>
              <a:spcBef>
                <a:spcPts val="805"/>
              </a:spcBef>
              <a:buFont typeface="Wingdings" panose="05000000000000000000" pitchFamily="2" charset="2"/>
              <a:buChar char="F"/>
            </a:pPr>
            <a:r>
              <a:rPr lang="fr-CA" sz="1400" spc="-5" dirty="0" smtClean="0">
                <a:latin typeface="Century Gothic" panose="020B0502020202020204" pitchFamily="34" charset="0"/>
                <a:cs typeface="Calibri"/>
              </a:rPr>
              <a:t>Pour une demande d’autorisation de travaux privatifs affectant les parties communes, il est nécessaire de joindre un plan descriptif des travaux. </a:t>
            </a:r>
          </a:p>
        </p:txBody>
      </p:sp>
      <p:sp>
        <p:nvSpPr>
          <p:cNvPr id="4" name="Espace réservé du numéro de diapositive 3"/>
          <p:cNvSpPr>
            <a:spLocks noGrp="1"/>
          </p:cNvSpPr>
          <p:nvPr>
            <p:ph type="sldNum" sz="quarter" idx="12"/>
          </p:nvPr>
        </p:nvSpPr>
        <p:spPr>
          <a:xfrm>
            <a:off x="9267530" y="6370527"/>
            <a:ext cx="2743200" cy="365125"/>
          </a:xfrm>
        </p:spPr>
        <p:txBody>
          <a:bodyPr/>
          <a:lstStyle/>
          <a:p>
            <a:fld id="{524F4E30-4F36-4098-97E2-E1F6D838FDE3}" type="slidenum">
              <a:rPr lang="fr-FR" smtClean="0"/>
              <a:t>18</a:t>
            </a:fld>
            <a:endParaRPr lang="fr-FR" dirty="0"/>
          </a:p>
        </p:txBody>
      </p:sp>
      <p:pic>
        <p:nvPicPr>
          <p:cNvPr id="5" name="Image 4"/>
          <p:cNvPicPr>
            <a:picLocks noChangeAspect="1"/>
          </p:cNvPicPr>
          <p:nvPr/>
        </p:nvPicPr>
        <p:blipFill>
          <a:blip r:embed="rId3"/>
          <a:stretch>
            <a:fillRect/>
          </a:stretch>
        </p:blipFill>
        <p:spPr>
          <a:xfrm>
            <a:off x="11054626" y="455483"/>
            <a:ext cx="1137374" cy="756871"/>
          </a:xfrm>
          <a:prstGeom prst="rect">
            <a:avLst/>
          </a:prstGeom>
        </p:spPr>
      </p:pic>
      <p:sp>
        <p:nvSpPr>
          <p:cNvPr id="14"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de 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10" name="object 5"/>
          <p:cNvSpPr txBox="1">
            <a:spLocks noGrp="1"/>
          </p:cNvSpPr>
          <p:nvPr>
            <p:ph type="title"/>
          </p:nvPr>
        </p:nvSpPr>
        <p:spPr>
          <a:xfrm>
            <a:off x="3763433" y="584618"/>
            <a:ext cx="4665132" cy="627736"/>
          </a:xfrm>
          <a:prstGeom prst="rect">
            <a:avLst/>
          </a:prstGeom>
        </p:spPr>
        <p:txBody>
          <a:bodyPr vert="horz" wrap="square" lIns="0" tIns="12065" rIns="0" bIns="0" rtlCol="0">
            <a:spAutoFit/>
          </a:bodyPr>
          <a:lstStyle/>
          <a:p>
            <a:pPr marL="12700" algn="ctr">
              <a:lnSpc>
                <a:spcPct val="100000"/>
              </a:lnSpc>
              <a:spcBef>
                <a:spcPts val="95"/>
              </a:spcBef>
            </a:pPr>
            <a:r>
              <a:rPr lang="fr-FR" sz="2000" b="1" dirty="0">
                <a:solidFill>
                  <a:srgbClr val="31849B"/>
                </a:solidFill>
                <a:uFill>
                  <a:solidFill>
                    <a:srgbClr val="000000"/>
                  </a:solidFill>
                </a:uFill>
                <a:latin typeface="Century Gothic" panose="020B0502020202020204" pitchFamily="34" charset="0"/>
                <a:cs typeface="Calibri"/>
              </a:rPr>
              <a:t>2</a:t>
            </a:r>
            <a:r>
              <a:rPr lang="fr-FR" sz="2000" b="1" dirty="0" smtClean="0">
                <a:solidFill>
                  <a:srgbClr val="31849B"/>
                </a:solidFill>
                <a:uFill>
                  <a:solidFill>
                    <a:srgbClr val="000000"/>
                  </a:solidFill>
                </a:uFill>
                <a:latin typeface="Century Gothic" panose="020B0502020202020204" pitchFamily="34" charset="0"/>
                <a:cs typeface="Calibri"/>
              </a:rPr>
              <a:t>) </a:t>
            </a:r>
            <a:r>
              <a:rPr lang="fr-FR" sz="2000" b="1" dirty="0" smtClean="0">
                <a:solidFill>
                  <a:srgbClr val="31849B"/>
                </a:solidFill>
                <a:uFill>
                  <a:solidFill>
                    <a:srgbClr val="000000"/>
                  </a:solidFill>
                </a:uFill>
                <a:latin typeface="Century Gothic" panose="020B0502020202020204" pitchFamily="34" charset="0"/>
                <a:cs typeface="Calibri"/>
              </a:rPr>
              <a:t>La préparation de l’</a:t>
            </a:r>
            <a:r>
              <a:rPr lang="fr-FR" sz="2000" b="1" dirty="0" smtClean="0">
                <a:solidFill>
                  <a:srgbClr val="31849B"/>
                </a:solidFill>
                <a:uFill>
                  <a:solidFill>
                    <a:srgbClr val="000000"/>
                  </a:solidFill>
                </a:uFill>
                <a:latin typeface="Century Gothic" panose="020B0502020202020204" pitchFamily="34" charset="0"/>
                <a:cs typeface="Calibri"/>
              </a:rPr>
              <a:t>ordre </a:t>
            </a:r>
            <a:r>
              <a:rPr lang="fr-FR" sz="2000" b="1" dirty="0" smtClean="0">
                <a:solidFill>
                  <a:srgbClr val="31849B"/>
                </a:solidFill>
                <a:uFill>
                  <a:solidFill>
                    <a:srgbClr val="000000"/>
                  </a:solidFill>
                </a:uFill>
                <a:latin typeface="Century Gothic" panose="020B0502020202020204" pitchFamily="34" charset="0"/>
                <a:cs typeface="Calibri"/>
              </a:rPr>
              <a:t>du jour</a:t>
            </a:r>
            <a:r>
              <a:rPr lang="fr-FR" sz="2000" b="1" spc="-5" dirty="0" smtClean="0">
                <a:solidFill>
                  <a:srgbClr val="31849B"/>
                </a:solidFill>
                <a:uFill>
                  <a:solidFill>
                    <a:srgbClr val="000000"/>
                  </a:solidFill>
                </a:uFill>
                <a:latin typeface="Century Gothic" panose="020B0502020202020204" pitchFamily="34" charset="0"/>
                <a:cs typeface="Calibri"/>
              </a:rPr>
              <a:t/>
            </a:r>
            <a:br>
              <a:rPr lang="fr-FR" sz="2000" b="1" spc="-5" dirty="0" smtClean="0">
                <a:solidFill>
                  <a:srgbClr val="31849B"/>
                </a:solidFill>
                <a:uFill>
                  <a:solidFill>
                    <a:srgbClr val="000000"/>
                  </a:solidFill>
                </a:uFill>
                <a:latin typeface="Century Gothic" panose="020B0502020202020204" pitchFamily="34" charset="0"/>
                <a:cs typeface="Calibri"/>
              </a:rPr>
            </a:br>
            <a:r>
              <a:rPr lang="fr-FR" sz="2000" b="1" spc="-5" dirty="0" smtClean="0">
                <a:solidFill>
                  <a:srgbClr val="31849B"/>
                </a:solidFill>
                <a:uFill>
                  <a:solidFill>
                    <a:srgbClr val="000000"/>
                  </a:solidFill>
                </a:uFill>
                <a:latin typeface="Century Gothic" panose="020B0502020202020204" pitchFamily="34" charset="0"/>
                <a:cs typeface="Calibri"/>
              </a:rPr>
              <a:t> </a:t>
            </a:r>
            <a:endParaRPr sz="2000" dirty="0">
              <a:solidFill>
                <a:srgbClr val="31849B"/>
              </a:solidFill>
              <a:latin typeface="Century Gothic" panose="020B0502020202020204" pitchFamily="34" charset="0"/>
              <a:cs typeface="Calibri"/>
            </a:endParaRPr>
          </a:p>
        </p:txBody>
      </p:sp>
    </p:spTree>
    <p:extLst>
      <p:ext uri="{BB962C8B-B14F-4D97-AF65-F5344CB8AC3E}">
        <p14:creationId xmlns:p14="http://schemas.microsoft.com/office/powerpoint/2010/main" val="15455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9267530" y="6370527"/>
            <a:ext cx="2743200" cy="365125"/>
          </a:xfrm>
        </p:spPr>
        <p:txBody>
          <a:bodyPr/>
          <a:lstStyle/>
          <a:p>
            <a:fld id="{524F4E30-4F36-4098-97E2-E1F6D838FDE3}" type="slidenum">
              <a:rPr lang="fr-FR" smtClean="0"/>
              <a:t>19</a:t>
            </a:fld>
            <a:endParaRPr lang="fr-FR" dirty="0"/>
          </a:p>
        </p:txBody>
      </p:sp>
      <p:pic>
        <p:nvPicPr>
          <p:cNvPr id="5" name="Image 4"/>
          <p:cNvPicPr>
            <a:picLocks noChangeAspect="1"/>
          </p:cNvPicPr>
          <p:nvPr/>
        </p:nvPicPr>
        <p:blipFill>
          <a:blip r:embed="rId3"/>
          <a:stretch>
            <a:fillRect/>
          </a:stretch>
        </p:blipFill>
        <p:spPr>
          <a:xfrm>
            <a:off x="11054626" y="455483"/>
            <a:ext cx="1137374" cy="756871"/>
          </a:xfrm>
          <a:prstGeom prst="rect">
            <a:avLst/>
          </a:prstGeom>
        </p:spPr>
      </p:pic>
      <p:sp>
        <p:nvSpPr>
          <p:cNvPr id="2" name="Rectangle 1"/>
          <p:cNvSpPr/>
          <p:nvPr/>
        </p:nvSpPr>
        <p:spPr>
          <a:xfrm>
            <a:off x="626509" y="1695172"/>
            <a:ext cx="10996804" cy="3816429"/>
          </a:xfrm>
          <a:prstGeom prst="rect">
            <a:avLst/>
          </a:prstGeom>
        </p:spPr>
        <p:txBody>
          <a:bodyPr wrap="square">
            <a:spAutoFit/>
          </a:bodyPr>
          <a:lstStyle/>
          <a:p>
            <a:pPr algn="just"/>
            <a:r>
              <a:rPr lang="fr-FR" b="1" spc="-5" dirty="0">
                <a:latin typeface="Century Gothic" panose="020B0502020202020204" pitchFamily="34" charset="0"/>
                <a:cs typeface="Calibri"/>
              </a:rPr>
              <a:t>Que se passe t’il si le syndic n’inscrit pas la résolution du copropriétaire à l’ordre du jour ?</a:t>
            </a:r>
          </a:p>
          <a:p>
            <a:pPr algn="just"/>
            <a:endParaRPr lang="fr-CA" sz="1600" spc="-5" dirty="0" smtClean="0">
              <a:latin typeface="Century Gothic" panose="020B0502020202020204" pitchFamily="34" charset="0"/>
              <a:cs typeface="Calibri"/>
            </a:endParaRPr>
          </a:p>
          <a:p>
            <a:pPr algn="just"/>
            <a:r>
              <a:rPr lang="fr-CA" sz="1600" b="1" spc="-5" dirty="0" smtClean="0">
                <a:solidFill>
                  <a:srgbClr val="31849B"/>
                </a:solidFill>
                <a:latin typeface="Century Gothic" panose="020B0502020202020204" pitchFamily="34" charset="0"/>
                <a:cs typeface="Calibri"/>
              </a:rPr>
              <a:t>La convocation reste valable même si la demande du copropriétaire n’a pas été inscrite à l’ordre du jour.</a:t>
            </a:r>
          </a:p>
          <a:p>
            <a:pPr algn="just"/>
            <a:endParaRPr lang="fr-FR" sz="1600" spc="-5" dirty="0" smtClean="0">
              <a:latin typeface="Century Gothic" panose="020B0502020202020204" pitchFamily="34" charset="0"/>
              <a:cs typeface="Calibri"/>
            </a:endParaRPr>
          </a:p>
          <a:p>
            <a:pPr algn="just"/>
            <a:r>
              <a:rPr lang="fr-FR" sz="1600" spc="-5" dirty="0" smtClean="0">
                <a:latin typeface="Century Gothic" panose="020B0502020202020204" pitchFamily="34" charset="0"/>
                <a:cs typeface="Calibri"/>
              </a:rPr>
              <a:t>En </a:t>
            </a:r>
            <a:r>
              <a:rPr lang="fr-FR" sz="1600" spc="-5" dirty="0">
                <a:latin typeface="Century Gothic" panose="020B0502020202020204" pitchFamily="34" charset="0"/>
                <a:cs typeface="Calibri"/>
              </a:rPr>
              <a:t>cas de </a:t>
            </a:r>
            <a:r>
              <a:rPr lang="fr-FR" sz="1600" u="sng" spc="-5" dirty="0">
                <a:latin typeface="Century Gothic" panose="020B0502020202020204" pitchFamily="34" charset="0"/>
                <a:cs typeface="Calibri"/>
              </a:rPr>
              <a:t>carence du syndic à porter à l’ordre du jour de l’assemblée générale la question régulièrement notifiée par le conseil syndical ou tout copropriétaire</a:t>
            </a:r>
            <a:r>
              <a:rPr lang="fr-FR" sz="1600" spc="-5" dirty="0">
                <a:latin typeface="Century Gothic" panose="020B0502020202020204" pitchFamily="34" charset="0"/>
                <a:cs typeface="Calibri"/>
              </a:rPr>
              <a:t>, la sanction </a:t>
            </a:r>
            <a:r>
              <a:rPr lang="fr-FR" sz="1600" spc="-5" dirty="0" smtClean="0">
                <a:latin typeface="Century Gothic" panose="020B0502020202020204" pitchFamily="34" charset="0"/>
                <a:cs typeface="Calibri"/>
              </a:rPr>
              <a:t>peut être : </a:t>
            </a:r>
            <a:endParaRPr lang="fr-FR" sz="1600" spc="-5" dirty="0">
              <a:latin typeface="Century Gothic" panose="020B0502020202020204" pitchFamily="34" charset="0"/>
              <a:cs typeface="Calibri"/>
            </a:endParaRPr>
          </a:p>
          <a:p>
            <a:pPr algn="just"/>
            <a:endParaRPr lang="fr-FR" sz="1600" spc="-5" dirty="0">
              <a:latin typeface="Century Gothic" panose="020B0502020202020204" pitchFamily="34" charset="0"/>
              <a:cs typeface="Calibri"/>
            </a:endParaRPr>
          </a:p>
          <a:p>
            <a:pPr algn="just"/>
            <a:r>
              <a:rPr lang="fr-FR" sz="1600" spc="-5" dirty="0" smtClean="0">
                <a:latin typeface="Century Gothic" panose="020B0502020202020204" pitchFamily="34" charset="0"/>
                <a:cs typeface="Calibri"/>
              </a:rPr>
              <a:t>1- Si l’absence d’inscription cause un préjudice personnel au copropriétaire, </a:t>
            </a:r>
            <a:r>
              <a:rPr lang="fr-FR" sz="1600" b="1" spc="-5" dirty="0" smtClean="0">
                <a:solidFill>
                  <a:srgbClr val="31849B"/>
                </a:solidFill>
                <a:latin typeface="Century Gothic" panose="020B0502020202020204" pitchFamily="34" charset="0"/>
                <a:cs typeface="Calibri"/>
              </a:rPr>
              <a:t>il pourra engager la responsabilité du syndic en saisissant le Tribunal judiciaire.</a:t>
            </a:r>
          </a:p>
          <a:p>
            <a:pPr marL="285750" indent="-285750" algn="just">
              <a:buFont typeface="Wingdings" panose="05000000000000000000" pitchFamily="2" charset="2"/>
              <a:buChar char="F"/>
            </a:pPr>
            <a:r>
              <a:rPr lang="fr-CA" sz="1400" i="1" spc="-5" dirty="0" smtClean="0">
                <a:latin typeface="Century Gothic" panose="020B0502020202020204" pitchFamily="34" charset="0"/>
                <a:cs typeface="Calibri"/>
              </a:rPr>
              <a:t>Il faudra  démontrer une faute commise par le syndic, le préjudice subit par cette omission et un lien de causalité entre les deux. </a:t>
            </a:r>
          </a:p>
          <a:p>
            <a:pPr algn="just"/>
            <a:endParaRPr lang="fr-FR" sz="1600" spc="-5" dirty="0">
              <a:latin typeface="Century Gothic" panose="020B0502020202020204" pitchFamily="34" charset="0"/>
              <a:cs typeface="Calibri"/>
            </a:endParaRPr>
          </a:p>
          <a:p>
            <a:pPr algn="just"/>
            <a:r>
              <a:rPr lang="fr-FR" sz="1600" spc="-5" dirty="0">
                <a:latin typeface="Century Gothic" panose="020B0502020202020204" pitchFamily="34" charset="0"/>
                <a:cs typeface="Calibri"/>
              </a:rPr>
              <a:t>2- </a:t>
            </a:r>
            <a:r>
              <a:rPr lang="fr-FR" sz="1600" b="1" spc="-5" dirty="0">
                <a:solidFill>
                  <a:srgbClr val="31849B"/>
                </a:solidFill>
                <a:latin typeface="Century Gothic" panose="020B0502020202020204" pitchFamily="34" charset="0"/>
                <a:cs typeface="Calibri"/>
              </a:rPr>
              <a:t>P</a:t>
            </a:r>
            <a:r>
              <a:rPr lang="fr-FR" sz="1600" b="1" spc="-5" dirty="0" smtClean="0">
                <a:solidFill>
                  <a:srgbClr val="31849B"/>
                </a:solidFill>
                <a:latin typeface="Century Gothic" panose="020B0502020202020204" pitchFamily="34" charset="0"/>
                <a:cs typeface="Calibri"/>
              </a:rPr>
              <a:t>eut </a:t>
            </a:r>
            <a:r>
              <a:rPr lang="fr-FR" sz="1600" b="1" spc="-5" dirty="0">
                <a:solidFill>
                  <a:srgbClr val="31849B"/>
                </a:solidFill>
                <a:latin typeface="Century Gothic" panose="020B0502020202020204" pitchFamily="34" charset="0"/>
                <a:cs typeface="Calibri"/>
              </a:rPr>
              <a:t>donner lieu à une procédure en annulation d’une résolution de l’assemblée générale</a:t>
            </a:r>
            <a:r>
              <a:rPr lang="fr-FR" sz="1600" spc="-5" dirty="0">
                <a:latin typeface="Century Gothic" panose="020B0502020202020204" pitchFamily="34" charset="0"/>
                <a:cs typeface="Calibri"/>
              </a:rPr>
              <a:t>, si le copropriétaire opposant ou défaillant démontre que l’inscription de cette question aurait pu influer sur une décision adoptée, </a:t>
            </a:r>
            <a:r>
              <a:rPr lang="fr-FR" sz="1600" spc="-5" dirty="0" err="1">
                <a:latin typeface="Century Gothic" panose="020B0502020202020204" pitchFamily="34" charset="0"/>
                <a:cs typeface="Calibri"/>
              </a:rPr>
              <a:t>Cass</a:t>
            </a:r>
            <a:r>
              <a:rPr lang="fr-FR" sz="1600" spc="-5" dirty="0">
                <a:latin typeface="Century Gothic" panose="020B0502020202020204" pitchFamily="34" charset="0"/>
                <a:cs typeface="Calibri"/>
              </a:rPr>
              <a:t> 3 e civ. 12 mars 2008, n° 07 - 14792</a:t>
            </a:r>
          </a:p>
        </p:txBody>
      </p:sp>
      <p:sp>
        <p:nvSpPr>
          <p:cNvPr id="14"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de l’assemblée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10" name="object 5"/>
          <p:cNvSpPr txBox="1">
            <a:spLocks noGrp="1"/>
          </p:cNvSpPr>
          <p:nvPr>
            <p:ph type="title"/>
          </p:nvPr>
        </p:nvSpPr>
        <p:spPr>
          <a:xfrm>
            <a:off x="3763433" y="584618"/>
            <a:ext cx="4665132" cy="627736"/>
          </a:xfrm>
          <a:prstGeom prst="rect">
            <a:avLst/>
          </a:prstGeom>
        </p:spPr>
        <p:txBody>
          <a:bodyPr vert="horz" wrap="square" lIns="0" tIns="12065" rIns="0" bIns="0" rtlCol="0">
            <a:spAutoFit/>
          </a:bodyPr>
          <a:lstStyle/>
          <a:p>
            <a:pPr marL="12700" algn="ctr">
              <a:lnSpc>
                <a:spcPct val="100000"/>
              </a:lnSpc>
              <a:spcBef>
                <a:spcPts val="95"/>
              </a:spcBef>
            </a:pPr>
            <a:r>
              <a:rPr lang="fr-FR" sz="2000" b="1" dirty="0">
                <a:solidFill>
                  <a:srgbClr val="31849B"/>
                </a:solidFill>
                <a:uFill>
                  <a:solidFill>
                    <a:srgbClr val="000000"/>
                  </a:solidFill>
                </a:uFill>
                <a:latin typeface="Century Gothic" panose="020B0502020202020204" pitchFamily="34" charset="0"/>
                <a:cs typeface="Calibri"/>
              </a:rPr>
              <a:t>2</a:t>
            </a:r>
            <a:r>
              <a:rPr lang="fr-FR" sz="2000" b="1" dirty="0" smtClean="0">
                <a:solidFill>
                  <a:srgbClr val="31849B"/>
                </a:solidFill>
                <a:uFill>
                  <a:solidFill>
                    <a:srgbClr val="000000"/>
                  </a:solidFill>
                </a:uFill>
                <a:latin typeface="Century Gothic" panose="020B0502020202020204" pitchFamily="34" charset="0"/>
                <a:cs typeface="Calibri"/>
              </a:rPr>
              <a:t>) </a:t>
            </a:r>
            <a:r>
              <a:rPr lang="fr-FR" sz="2000" b="1" dirty="0" smtClean="0">
                <a:solidFill>
                  <a:srgbClr val="31849B"/>
                </a:solidFill>
                <a:uFill>
                  <a:solidFill>
                    <a:srgbClr val="000000"/>
                  </a:solidFill>
                </a:uFill>
                <a:latin typeface="Century Gothic" panose="020B0502020202020204" pitchFamily="34" charset="0"/>
                <a:cs typeface="Calibri"/>
              </a:rPr>
              <a:t>La préparation de l’</a:t>
            </a:r>
            <a:r>
              <a:rPr lang="fr-FR" sz="2000" b="1" dirty="0" smtClean="0">
                <a:solidFill>
                  <a:srgbClr val="31849B"/>
                </a:solidFill>
                <a:uFill>
                  <a:solidFill>
                    <a:srgbClr val="000000"/>
                  </a:solidFill>
                </a:uFill>
                <a:latin typeface="Century Gothic" panose="020B0502020202020204" pitchFamily="34" charset="0"/>
                <a:cs typeface="Calibri"/>
              </a:rPr>
              <a:t>ordre </a:t>
            </a:r>
            <a:r>
              <a:rPr lang="fr-FR" sz="2000" b="1" dirty="0" smtClean="0">
                <a:solidFill>
                  <a:srgbClr val="31849B"/>
                </a:solidFill>
                <a:uFill>
                  <a:solidFill>
                    <a:srgbClr val="000000"/>
                  </a:solidFill>
                </a:uFill>
                <a:latin typeface="Century Gothic" panose="020B0502020202020204" pitchFamily="34" charset="0"/>
                <a:cs typeface="Calibri"/>
              </a:rPr>
              <a:t>du jour</a:t>
            </a:r>
            <a:r>
              <a:rPr lang="fr-FR" sz="2000" b="1" spc="-5" dirty="0" smtClean="0">
                <a:solidFill>
                  <a:srgbClr val="31849B"/>
                </a:solidFill>
                <a:uFill>
                  <a:solidFill>
                    <a:srgbClr val="000000"/>
                  </a:solidFill>
                </a:uFill>
                <a:latin typeface="Century Gothic" panose="020B0502020202020204" pitchFamily="34" charset="0"/>
                <a:cs typeface="Calibri"/>
              </a:rPr>
              <a:t/>
            </a:r>
            <a:br>
              <a:rPr lang="fr-FR" sz="2000" b="1" spc="-5" dirty="0" smtClean="0">
                <a:solidFill>
                  <a:srgbClr val="31849B"/>
                </a:solidFill>
                <a:uFill>
                  <a:solidFill>
                    <a:srgbClr val="000000"/>
                  </a:solidFill>
                </a:uFill>
                <a:latin typeface="Century Gothic" panose="020B0502020202020204" pitchFamily="34" charset="0"/>
                <a:cs typeface="Calibri"/>
              </a:rPr>
            </a:br>
            <a:r>
              <a:rPr lang="fr-FR" sz="2000" b="1" spc="-5" dirty="0" smtClean="0">
                <a:solidFill>
                  <a:srgbClr val="31849B"/>
                </a:solidFill>
                <a:uFill>
                  <a:solidFill>
                    <a:srgbClr val="000000"/>
                  </a:solidFill>
                </a:uFill>
                <a:latin typeface="Century Gothic" panose="020B0502020202020204" pitchFamily="34" charset="0"/>
                <a:cs typeface="Calibri"/>
              </a:rPr>
              <a:t> </a:t>
            </a:r>
            <a:endParaRPr sz="2000" dirty="0">
              <a:solidFill>
                <a:srgbClr val="31849B"/>
              </a:solidFill>
              <a:latin typeface="Century Gothic" panose="020B0502020202020204" pitchFamily="34" charset="0"/>
              <a:cs typeface="Calibri"/>
            </a:endParaRPr>
          </a:p>
        </p:txBody>
      </p:sp>
    </p:spTree>
    <p:extLst>
      <p:ext uri="{BB962C8B-B14F-4D97-AF65-F5344CB8AC3E}">
        <p14:creationId xmlns:p14="http://schemas.microsoft.com/office/powerpoint/2010/main" val="3193941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849B"/>
        </a:solidFill>
        <a:effectLst/>
      </p:bgPr>
    </p:bg>
    <p:spTree>
      <p:nvGrpSpPr>
        <p:cNvPr id="1" name=""/>
        <p:cNvGrpSpPr/>
        <p:nvPr/>
      </p:nvGrpSpPr>
      <p:grpSpPr>
        <a:xfrm>
          <a:off x="0" y="0"/>
          <a:ext cx="0" cy="0"/>
          <a:chOff x="0" y="0"/>
          <a:chExt cx="0" cy="0"/>
        </a:xfrm>
      </p:grpSpPr>
      <p:sp>
        <p:nvSpPr>
          <p:cNvPr id="14" name="Rectangle 13"/>
          <p:cNvSpPr/>
          <p:nvPr/>
        </p:nvSpPr>
        <p:spPr>
          <a:xfrm>
            <a:off x="3348049" y="437323"/>
            <a:ext cx="5368585" cy="646331"/>
          </a:xfrm>
          <a:prstGeom prst="rect">
            <a:avLst/>
          </a:prstGeom>
          <a:ln>
            <a:solidFill>
              <a:schemeClr val="bg1"/>
            </a:solidFill>
          </a:ln>
        </p:spPr>
        <p:txBody>
          <a:bodyPr wrap="square">
            <a:spAutoFit/>
          </a:bodyPr>
          <a:lstStyle/>
          <a:p>
            <a:pPr algn="ctr">
              <a:defRPr/>
            </a:pPr>
            <a:r>
              <a:rPr lang="fr-CA" sz="3600" b="1" kern="0" dirty="0">
                <a:solidFill>
                  <a:prstClr val="white"/>
                </a:solidFill>
                <a:latin typeface="Century Gothic" panose="020B0502020202020204" pitchFamily="34" charset="0"/>
              </a:rPr>
              <a:t>Les formations 2024</a:t>
            </a:r>
          </a:p>
        </p:txBody>
      </p:sp>
      <p:graphicFrame>
        <p:nvGraphicFramePr>
          <p:cNvPr id="3" name="Tableau 2">
            <a:extLst>
              <a:ext uri="{FF2B5EF4-FFF2-40B4-BE49-F238E27FC236}">
                <a16:creationId xmlns:a16="http://schemas.microsoft.com/office/drawing/2014/main" xmlns="" id="{A66BD9EC-94E2-A8CB-173F-AA4C190911B0}"/>
              </a:ext>
            </a:extLst>
          </p:cNvPr>
          <p:cNvGraphicFramePr>
            <a:graphicFrameLocks noGrp="1"/>
          </p:cNvGraphicFramePr>
          <p:nvPr/>
        </p:nvGraphicFramePr>
        <p:xfrm>
          <a:off x="2044575" y="1598865"/>
          <a:ext cx="8102850" cy="4077660"/>
        </p:xfrm>
        <a:graphic>
          <a:graphicData uri="http://schemas.openxmlformats.org/drawingml/2006/table">
            <a:tbl>
              <a:tblPr/>
              <a:tblGrid>
                <a:gridCol w="1828592">
                  <a:extLst>
                    <a:ext uri="{9D8B030D-6E8A-4147-A177-3AD203B41FA5}">
                      <a16:colId xmlns:a16="http://schemas.microsoft.com/office/drawing/2014/main" xmlns="" val="2702163594"/>
                    </a:ext>
                  </a:extLst>
                </a:gridCol>
                <a:gridCol w="4589592">
                  <a:extLst>
                    <a:ext uri="{9D8B030D-6E8A-4147-A177-3AD203B41FA5}">
                      <a16:colId xmlns:a16="http://schemas.microsoft.com/office/drawing/2014/main" xmlns="" val="2502375993"/>
                    </a:ext>
                  </a:extLst>
                </a:gridCol>
                <a:gridCol w="1684666">
                  <a:extLst>
                    <a:ext uri="{9D8B030D-6E8A-4147-A177-3AD203B41FA5}">
                      <a16:colId xmlns:a16="http://schemas.microsoft.com/office/drawing/2014/main" xmlns="" val="297612731"/>
                    </a:ext>
                  </a:extLst>
                </a:gridCol>
              </a:tblGrid>
              <a:tr h="315091">
                <a:tc>
                  <a:txBody>
                    <a:bodyPr/>
                    <a:lstStyle/>
                    <a:p>
                      <a:pPr algn="ctr" fontAlgn="ctr"/>
                      <a:r>
                        <a:rPr lang="fr-FR" sz="1600" b="1" i="0" u="none" strike="noStrike" dirty="0">
                          <a:solidFill>
                            <a:srgbClr val="FFFFFF"/>
                          </a:solidFill>
                          <a:effectLst/>
                          <a:latin typeface="Calibri" panose="020F0502020204030204" pitchFamily="34" charset="0"/>
                        </a:rPr>
                        <a:t>Public</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600" b="1" i="0" u="none" strike="noStrike">
                          <a:solidFill>
                            <a:srgbClr val="FFFFFF"/>
                          </a:solidFill>
                          <a:effectLst/>
                          <a:latin typeface="Calibri" panose="020F0502020204030204" pitchFamily="34" charset="0"/>
                        </a:rPr>
                        <a:t>Thématiques</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600" b="1" i="0" u="none" strike="noStrike">
                          <a:solidFill>
                            <a:srgbClr val="FFFFFF"/>
                          </a:solidFill>
                          <a:effectLst/>
                          <a:latin typeface="Calibri" panose="020F0502020204030204" pitchFamily="34" charset="0"/>
                        </a:rPr>
                        <a:t>Date</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22869035"/>
                  </a:ext>
                </a:extLst>
              </a:tr>
              <a:tr h="315091">
                <a:tc rowSpan="6">
                  <a:txBody>
                    <a:bodyPr/>
                    <a:lstStyle/>
                    <a:p>
                      <a:pPr algn="ctr" fontAlgn="ctr"/>
                      <a:r>
                        <a:rPr lang="fr-FR" sz="1600" b="0" i="0" u="none" strike="noStrike" dirty="0">
                          <a:solidFill>
                            <a:srgbClr val="000000"/>
                          </a:solidFill>
                          <a:effectLst/>
                          <a:latin typeface="Calibri" panose="020F0502020204030204" pitchFamily="34" charset="0"/>
                        </a:rPr>
                        <a:t>Conseillers syndicaux </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ctr"/>
                      <a:r>
                        <a:rPr lang="fr-FR" sz="1600" b="0" i="0" u="none" strike="noStrike" dirty="0">
                          <a:solidFill>
                            <a:srgbClr val="000000"/>
                          </a:solidFill>
                          <a:effectLst/>
                          <a:latin typeface="Calibri" panose="020F0502020204030204" pitchFamily="34" charset="0"/>
                        </a:rPr>
                        <a:t> La mise en concurrence du contrat de syndic</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18 janvier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62009702"/>
                  </a:ext>
                </a:extLst>
              </a:tr>
              <a:tr h="315091">
                <a:tc vMerge="1">
                  <a:txBody>
                    <a:bodyPr/>
                    <a:lstStyle/>
                    <a:p>
                      <a:endParaRPr lang="fr-FR"/>
                    </a:p>
                  </a:txBody>
                  <a:tcPr/>
                </a:tc>
                <a:tc>
                  <a:txBody>
                    <a:bodyPr/>
                    <a:lstStyle/>
                    <a:p>
                      <a:pPr lvl="0" algn="l" fontAlgn="ctr"/>
                      <a:r>
                        <a:rPr lang="fr-FR" sz="1600" b="0" i="0" u="none" strike="noStrike" dirty="0">
                          <a:solidFill>
                            <a:srgbClr val="000000"/>
                          </a:solidFill>
                          <a:effectLst/>
                          <a:latin typeface="Calibri" panose="020F0502020204030204" pitchFamily="34" charset="0"/>
                        </a:rPr>
                        <a:t> Le contrôle des comptes</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22 février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402523338"/>
                  </a:ext>
                </a:extLst>
              </a:tr>
              <a:tr h="315091">
                <a:tc vMerge="1">
                  <a:txBody>
                    <a:bodyPr/>
                    <a:lstStyle/>
                    <a:p>
                      <a:endParaRPr lang="fr-FR"/>
                    </a:p>
                  </a:txBody>
                  <a:tcPr/>
                </a:tc>
                <a:tc>
                  <a:txBody>
                    <a:bodyPr/>
                    <a:lstStyle/>
                    <a:p>
                      <a:pPr lvl="0" algn="l" fontAlgn="ctr"/>
                      <a:r>
                        <a:rPr lang="fr-FR" sz="1600" b="0" i="0" u="none" strike="noStrike" dirty="0">
                          <a:solidFill>
                            <a:srgbClr val="000000"/>
                          </a:solidFill>
                          <a:effectLst/>
                          <a:latin typeface="Calibri" panose="020F0502020204030204" pitchFamily="34" charset="0"/>
                        </a:rPr>
                        <a:t> Préparation de l'AG</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14 mars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53073387"/>
                  </a:ext>
                </a:extLst>
              </a:tr>
              <a:tr h="315091">
                <a:tc vMerge="1">
                  <a:txBody>
                    <a:bodyPr/>
                    <a:lstStyle/>
                    <a:p>
                      <a:endParaRPr lang="fr-FR"/>
                    </a:p>
                  </a:txBody>
                  <a:tcPr/>
                </a:tc>
                <a:tc>
                  <a:txBody>
                    <a:bodyPr/>
                    <a:lstStyle/>
                    <a:p>
                      <a:pPr lvl="0" algn="l" fontAlgn="ctr"/>
                      <a:r>
                        <a:rPr lang="fr-FR" sz="1600" b="0" i="0" u="none" strike="noStrike" dirty="0">
                          <a:solidFill>
                            <a:srgbClr val="000000"/>
                          </a:solidFill>
                          <a:effectLst/>
                          <a:latin typeface="Calibri" panose="020F0502020204030204" pitchFamily="34" charset="0"/>
                        </a:rPr>
                        <a:t> Binôme CS – syndic</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20 juin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327297403"/>
                  </a:ext>
                </a:extLst>
              </a:tr>
              <a:tr h="315091">
                <a:tc vMerge="1">
                  <a:txBody>
                    <a:bodyPr/>
                    <a:lstStyle/>
                    <a:p>
                      <a:endParaRPr lang="fr-FR"/>
                    </a:p>
                  </a:txBody>
                  <a:tcPr/>
                </a:tc>
                <a:tc>
                  <a:txBody>
                    <a:bodyPr/>
                    <a:lstStyle/>
                    <a:p>
                      <a:pPr lvl="0" algn="l" fontAlgn="ctr"/>
                      <a:r>
                        <a:rPr lang="fr-FR" sz="1600" b="0" i="0" u="none" strike="noStrike" dirty="0">
                          <a:solidFill>
                            <a:srgbClr val="000000"/>
                          </a:solidFill>
                          <a:effectLst/>
                          <a:latin typeface="Calibri" panose="020F0502020204030204" pitchFamily="34" charset="0"/>
                        </a:rPr>
                        <a:t> Règlement de copropriété</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10 octobre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6510063"/>
                  </a:ext>
                </a:extLst>
              </a:tr>
              <a:tr h="315091">
                <a:tc vMerge="1">
                  <a:txBody>
                    <a:bodyPr/>
                    <a:lstStyle/>
                    <a:p>
                      <a:endParaRPr lang="fr-FR"/>
                    </a:p>
                  </a:txBody>
                  <a:tcPr/>
                </a:tc>
                <a:tc>
                  <a:txBody>
                    <a:bodyPr/>
                    <a:lstStyle/>
                    <a:p>
                      <a:pPr lvl="0" algn="l" fontAlgn="ctr"/>
                      <a:r>
                        <a:rPr lang="fr-FR" sz="1600" b="0" i="0" u="none" strike="noStrike" dirty="0">
                          <a:solidFill>
                            <a:srgbClr val="000000"/>
                          </a:solidFill>
                          <a:effectLst/>
                          <a:latin typeface="Calibri" panose="020F0502020204030204" pitchFamily="34" charset="0"/>
                        </a:rPr>
                        <a:t> Les contrats d'entretien de la copropriété</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600" b="0" i="0" u="none" strike="noStrike" dirty="0">
                          <a:solidFill>
                            <a:srgbClr val="000000"/>
                          </a:solidFill>
                          <a:effectLst/>
                          <a:latin typeface="Calibri" panose="020F0502020204030204" pitchFamily="34" charset="0"/>
                        </a:rPr>
                        <a:t>28 novembre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20630361"/>
                  </a:ext>
                </a:extLst>
              </a:tr>
              <a:tr h="71716">
                <a:tc>
                  <a:txBody>
                    <a:bodyPr/>
                    <a:lstStyle/>
                    <a:p>
                      <a:pPr algn="l" fontAlgn="ctr"/>
                      <a:r>
                        <a:rPr lang="fr-FR" sz="1600" b="0" i="0" u="none" strike="noStrike">
                          <a:solidFill>
                            <a:srgbClr val="000000"/>
                          </a:solidFill>
                          <a:effectLst/>
                          <a:latin typeface="Calibri" panose="020F0502020204030204" pitchFamily="34" charset="0"/>
                        </a:rPr>
                        <a:t> </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lvl="0" algn="l" fontAlgn="ctr"/>
                      <a:r>
                        <a:rPr lang="fr-FR" sz="1600" b="0" i="0" u="none" strike="noStrike" dirty="0">
                          <a:solidFill>
                            <a:srgbClr val="000000"/>
                          </a:solidFill>
                          <a:effectLst/>
                          <a:latin typeface="Calibri" panose="020F0502020204030204" pitchFamily="34" charset="0"/>
                        </a:rPr>
                        <a:t> </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978316382"/>
                  </a:ext>
                </a:extLst>
              </a:tr>
              <a:tr h="315091">
                <a:tc rowSpan="4">
                  <a:txBody>
                    <a:bodyPr/>
                    <a:lstStyle/>
                    <a:p>
                      <a:pPr algn="ctr" fontAlgn="ctr"/>
                      <a:r>
                        <a:rPr lang="fr-FR" sz="1600" b="0" i="0" u="none" strike="noStrike" dirty="0">
                          <a:solidFill>
                            <a:srgbClr val="000000"/>
                          </a:solidFill>
                          <a:effectLst/>
                          <a:latin typeface="Calibri" panose="020F0502020204030204" pitchFamily="34" charset="0"/>
                        </a:rPr>
                        <a:t>à Tous</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fr-FR" sz="1600" b="0" i="0" u="none" strike="noStrike" dirty="0">
                          <a:solidFill>
                            <a:srgbClr val="000000"/>
                          </a:solidFill>
                          <a:effectLst/>
                          <a:latin typeface="Calibri" panose="020F0502020204030204" pitchFamily="34" charset="0"/>
                        </a:rPr>
                        <a:t> Mes droits et obligations en tant que copropriétaire</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600" b="0" i="0" u="none" strike="noStrike" dirty="0">
                          <a:solidFill>
                            <a:srgbClr val="000000"/>
                          </a:solidFill>
                          <a:effectLst/>
                          <a:latin typeface="Calibri" panose="020F0502020204030204" pitchFamily="34" charset="0"/>
                        </a:rPr>
                        <a:t>20 février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30951036"/>
                  </a:ext>
                </a:extLst>
              </a:tr>
              <a:tr h="315091">
                <a:tc vMerge="1">
                  <a:txBody>
                    <a:bodyPr/>
                    <a:lstStyle/>
                    <a:p>
                      <a:endParaRPr lang="fr-FR"/>
                    </a:p>
                  </a:txBody>
                  <a:tcPr/>
                </a:tc>
                <a:tc>
                  <a:txBody>
                    <a:bodyPr/>
                    <a:lstStyle/>
                    <a:p>
                      <a:pPr lvl="0" algn="l" fontAlgn="b"/>
                      <a:r>
                        <a:rPr lang="fr-FR" sz="1600" b="0" i="0" u="none" strike="noStrike" dirty="0">
                          <a:solidFill>
                            <a:srgbClr val="000000"/>
                          </a:solidFill>
                          <a:effectLst/>
                          <a:latin typeface="Calibri" panose="020F0502020204030204" pitchFamily="34" charset="0"/>
                        </a:rPr>
                        <a:t> Lire et comprendre ma convocation et les annexes</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600" b="0" i="0" u="none" strike="noStrike" dirty="0">
                          <a:solidFill>
                            <a:srgbClr val="000000"/>
                          </a:solidFill>
                          <a:effectLst/>
                          <a:latin typeface="Calibri" panose="020F0502020204030204" pitchFamily="34" charset="0"/>
                        </a:rPr>
                        <a:t>26 Mars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58790549"/>
                  </a:ext>
                </a:extLst>
              </a:tr>
              <a:tr h="315091">
                <a:tc vMerge="1">
                  <a:txBody>
                    <a:bodyPr/>
                    <a:lstStyle/>
                    <a:p>
                      <a:endParaRPr lang="fr-FR"/>
                    </a:p>
                  </a:txBody>
                  <a:tcPr/>
                </a:tc>
                <a:tc>
                  <a:txBody>
                    <a:bodyPr/>
                    <a:lstStyle/>
                    <a:p>
                      <a:pPr lvl="0" algn="l" fontAlgn="b"/>
                      <a:r>
                        <a:rPr lang="fr-FR" sz="1600" b="0" i="0" u="none" strike="noStrike" dirty="0">
                          <a:solidFill>
                            <a:srgbClr val="000000"/>
                          </a:solidFill>
                          <a:effectLst/>
                          <a:latin typeface="Calibri" panose="020F0502020204030204" pitchFamily="34" charset="0"/>
                        </a:rPr>
                        <a:t> Je veux rentrer au CS organe d'assistance et de contrôle au syndic</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600" b="0" i="0" u="none" strike="noStrike" dirty="0">
                          <a:solidFill>
                            <a:srgbClr val="000000"/>
                          </a:solidFill>
                          <a:effectLst/>
                          <a:latin typeface="Calibri" panose="020F0502020204030204" pitchFamily="34" charset="0"/>
                        </a:rPr>
                        <a:t>16 avril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08902064"/>
                  </a:ext>
                </a:extLst>
              </a:tr>
              <a:tr h="315091">
                <a:tc vMerge="1">
                  <a:txBody>
                    <a:bodyPr/>
                    <a:lstStyle/>
                    <a:p>
                      <a:endParaRPr lang="fr-FR"/>
                    </a:p>
                  </a:txBody>
                  <a:tcPr/>
                </a:tc>
                <a:tc>
                  <a:txBody>
                    <a:bodyPr/>
                    <a:lstStyle/>
                    <a:p>
                      <a:pPr lvl="0" algn="l" fontAlgn="b"/>
                      <a:r>
                        <a:rPr lang="fr-FR" sz="1600" b="0" i="0" u="none" strike="noStrike" dirty="0">
                          <a:solidFill>
                            <a:srgbClr val="000000"/>
                          </a:solidFill>
                          <a:effectLst/>
                          <a:latin typeface="Calibri" panose="020F0502020204030204" pitchFamily="34" charset="0"/>
                        </a:rPr>
                        <a:t> Fonctionnement financier : lire et comprendre mon appel de fonds</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600" b="0" i="0" u="none" strike="noStrike" dirty="0">
                          <a:solidFill>
                            <a:srgbClr val="000000"/>
                          </a:solidFill>
                          <a:effectLst/>
                          <a:latin typeface="Calibri" panose="020F0502020204030204" pitchFamily="34" charset="0"/>
                        </a:rPr>
                        <a:t>17 septembre 2024</a:t>
                      </a:r>
                    </a:p>
                  </a:txBody>
                  <a:tcPr marL="7547" marR="7547" marT="75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14036328"/>
                  </a:ext>
                </a:extLst>
              </a:tr>
            </a:tbl>
          </a:graphicData>
        </a:graphic>
      </p:graphicFrame>
      <p:sp>
        <p:nvSpPr>
          <p:cNvPr id="2" name="Espace réservé du numéro de diapositive 1">
            <a:extLst>
              <a:ext uri="{FF2B5EF4-FFF2-40B4-BE49-F238E27FC236}">
                <a16:creationId xmlns:a16="http://schemas.microsoft.com/office/drawing/2014/main" xmlns="" id="{13366F86-86AC-8857-B031-9081CA7702E5}"/>
              </a:ext>
            </a:extLst>
          </p:cNvPr>
          <p:cNvSpPr>
            <a:spLocks noGrp="1"/>
          </p:cNvSpPr>
          <p:nvPr>
            <p:ph type="sldNum" sz="quarter" idx="12"/>
          </p:nvPr>
        </p:nvSpPr>
        <p:spPr/>
        <p:txBody>
          <a:bodyPr/>
          <a:lstStyle/>
          <a:p>
            <a:fld id="{524F4E30-4F36-4098-97E2-E1F6D838FDE3}" type="slidenum">
              <a:rPr lang="fr-FR">
                <a:solidFill>
                  <a:prstClr val="black">
                    <a:tint val="75000"/>
                  </a:prstClr>
                </a:solidFill>
                <a:latin typeface="Calibri" panose="020F0502020204030204"/>
              </a:rPr>
              <a:pPr/>
              <a:t>2</a:t>
            </a:fld>
            <a:endParaRPr lang="fr-FR">
              <a:solidFill>
                <a:prstClr val="black">
                  <a:tint val="75000"/>
                </a:prstClr>
              </a:solidFill>
              <a:latin typeface="Calibri" panose="020F0502020204030204"/>
            </a:endParaRPr>
          </a:p>
        </p:txBody>
      </p:sp>
    </p:spTree>
    <p:extLst>
      <p:ext uri="{BB962C8B-B14F-4D97-AF65-F5344CB8AC3E}">
        <p14:creationId xmlns:p14="http://schemas.microsoft.com/office/powerpoint/2010/main" val="417584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33690" y="628125"/>
            <a:ext cx="4268989"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Calibri"/>
              </a:rPr>
              <a:t>3</a:t>
            </a:r>
            <a:r>
              <a:rPr lang="fr-FR" sz="2000" b="1" spc="-5" dirty="0" smtClean="0">
                <a:solidFill>
                  <a:srgbClr val="31849B"/>
                </a:solidFill>
                <a:latin typeface="Century Gothic" panose="020B0502020202020204" pitchFamily="34" charset="0"/>
                <a:cs typeface="Calibri"/>
              </a:rPr>
              <a:t>) </a:t>
            </a:r>
            <a:r>
              <a:rPr lang="fr-FR" sz="2000" b="1" spc="-5" dirty="0" smtClean="0">
                <a:solidFill>
                  <a:srgbClr val="31849B"/>
                </a:solidFill>
                <a:latin typeface="Century Gothic" panose="020B0502020202020204" pitchFamily="34" charset="0"/>
                <a:cs typeface="Calibri"/>
              </a:rPr>
              <a:t>Les</a:t>
            </a:r>
            <a:r>
              <a:rPr lang="fr-FR" sz="2000" b="1" spc="-20" dirty="0" smtClean="0">
                <a:solidFill>
                  <a:srgbClr val="31849B"/>
                </a:solidFill>
                <a:latin typeface="Century Gothic" panose="020B0502020202020204" pitchFamily="34" charset="0"/>
                <a:cs typeface="Calibri"/>
              </a:rPr>
              <a:t> </a:t>
            </a:r>
            <a:r>
              <a:rPr lang="fr-FR" sz="2000" b="1" spc="-10" dirty="0">
                <a:solidFill>
                  <a:srgbClr val="31849B"/>
                </a:solidFill>
                <a:latin typeface="Century Gothic" panose="020B0502020202020204" pitchFamily="34" charset="0"/>
                <a:cs typeface="Calibri"/>
              </a:rPr>
              <a:t>modalités</a:t>
            </a:r>
            <a:r>
              <a:rPr lang="fr-FR" sz="2000" b="1"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de </a:t>
            </a:r>
            <a:r>
              <a:rPr lang="fr-FR" sz="2000" b="1" spc="-15" dirty="0" smtClean="0">
                <a:solidFill>
                  <a:srgbClr val="31849B"/>
                </a:solidFill>
                <a:latin typeface="Century Gothic" panose="020B0502020202020204" pitchFamily="34" charset="0"/>
                <a:cs typeface="Calibri"/>
              </a:rPr>
              <a:t>convocation</a:t>
            </a:r>
            <a:r>
              <a:rPr lang="fr-FR" sz="2000" b="1" dirty="0" smtClean="0">
                <a:solidFill>
                  <a:srgbClr val="31849B"/>
                </a:solidFill>
                <a:latin typeface="Century Gothic" panose="020B0502020202020204" pitchFamily="34" charset="0"/>
              </a:rPr>
              <a:t> </a:t>
            </a:r>
            <a:endParaRPr lang="fr-FR" sz="2000" b="1" dirty="0">
              <a:solidFill>
                <a:srgbClr val="31849B"/>
              </a:solidFill>
              <a:latin typeface="Century Gothic" panose="020B0502020202020204" pitchFamily="34" charset="0"/>
            </a:endParaRPr>
          </a:p>
        </p:txBody>
      </p:sp>
      <p:sp>
        <p:nvSpPr>
          <p:cNvPr id="6" name="object 6"/>
          <p:cNvSpPr txBox="1"/>
          <p:nvPr/>
        </p:nvSpPr>
        <p:spPr>
          <a:xfrm>
            <a:off x="295058" y="1100378"/>
            <a:ext cx="11345254" cy="5458546"/>
          </a:xfrm>
          <a:prstGeom prst="rect">
            <a:avLst/>
          </a:prstGeom>
        </p:spPr>
        <p:txBody>
          <a:bodyPr vert="horz" wrap="square" lIns="0" tIns="86995" rIns="0" bIns="0" rtlCol="0">
            <a:spAutoFit/>
          </a:bodyPr>
          <a:lstStyle/>
          <a:p>
            <a:pPr marL="339725" algn="just">
              <a:spcBef>
                <a:spcPts val="590"/>
              </a:spcBef>
              <a:tabLst>
                <a:tab pos="290195" algn="l"/>
                <a:tab pos="290830" algn="l"/>
              </a:tabLst>
            </a:pPr>
            <a:r>
              <a:rPr lang="fr-FR" b="1" dirty="0" smtClean="0">
                <a:uFill>
                  <a:solidFill>
                    <a:srgbClr val="000000"/>
                  </a:solidFill>
                </a:uFill>
                <a:latin typeface="Century Gothic" panose="020B0502020202020204" pitchFamily="34" charset="0"/>
                <a:cs typeface="Calibri"/>
              </a:rPr>
              <a:t>Comment sont convoqués les copropriétaires ?</a:t>
            </a:r>
          </a:p>
          <a:p>
            <a:pPr marL="339725" algn="just">
              <a:spcBef>
                <a:spcPts val="590"/>
              </a:spcBef>
              <a:tabLst>
                <a:tab pos="290195" algn="l"/>
                <a:tab pos="290830" algn="l"/>
              </a:tabLst>
            </a:pPr>
            <a:endParaRPr lang="fr-FR" sz="700" b="1" u="sng" dirty="0">
              <a:uFill>
                <a:solidFill>
                  <a:srgbClr val="000000"/>
                </a:solidFill>
              </a:uFill>
              <a:latin typeface="Century Gothic" panose="020B0502020202020204" pitchFamily="34" charset="0"/>
              <a:cs typeface="Calibri"/>
            </a:endParaRPr>
          </a:p>
          <a:p>
            <a:pPr marL="339725" algn="just">
              <a:spcBef>
                <a:spcPts val="590"/>
              </a:spcBef>
              <a:tabLst>
                <a:tab pos="290195" algn="l"/>
                <a:tab pos="290830" algn="l"/>
              </a:tabLst>
            </a:pPr>
            <a:r>
              <a:rPr lang="fr-FR" u="sng" dirty="0" smtClean="0">
                <a:uFill>
                  <a:solidFill>
                    <a:srgbClr val="000000"/>
                  </a:solidFill>
                </a:uFill>
                <a:latin typeface="Century Gothic" panose="020B0502020202020204" pitchFamily="34" charset="0"/>
                <a:cs typeface="Calibri"/>
              </a:rPr>
              <a:t>La</a:t>
            </a:r>
            <a:r>
              <a:rPr lang="fr-FR" u="sng" spc="-5" dirty="0" smtClean="0">
                <a:uFill>
                  <a:solidFill>
                    <a:srgbClr val="000000"/>
                  </a:solidFill>
                </a:uFill>
                <a:latin typeface="Century Gothic" panose="020B0502020202020204" pitchFamily="34" charset="0"/>
                <a:cs typeface="Calibri"/>
              </a:rPr>
              <a:t> </a:t>
            </a:r>
            <a:r>
              <a:rPr lang="fr-FR" u="sng" spc="-10" dirty="0">
                <a:uFill>
                  <a:solidFill>
                    <a:srgbClr val="000000"/>
                  </a:solidFill>
                </a:uFill>
                <a:latin typeface="Century Gothic" panose="020B0502020202020204" pitchFamily="34" charset="0"/>
                <a:cs typeface="Calibri"/>
              </a:rPr>
              <a:t>convocation</a:t>
            </a:r>
            <a:r>
              <a:rPr lang="fr-FR" u="sng" spc="-45" dirty="0">
                <a:uFill>
                  <a:solidFill>
                    <a:srgbClr val="000000"/>
                  </a:solidFill>
                </a:uFill>
                <a:latin typeface="Century Gothic" panose="020B0502020202020204" pitchFamily="34" charset="0"/>
                <a:cs typeface="Calibri"/>
              </a:rPr>
              <a:t> </a:t>
            </a:r>
            <a:r>
              <a:rPr lang="fr-FR" u="sng" spc="-5" dirty="0">
                <a:uFill>
                  <a:solidFill>
                    <a:srgbClr val="000000"/>
                  </a:solidFill>
                </a:uFill>
                <a:latin typeface="Century Gothic" panose="020B0502020202020204" pitchFamily="34" charset="0"/>
                <a:cs typeface="Calibri"/>
              </a:rPr>
              <a:t>est</a:t>
            </a:r>
            <a:r>
              <a:rPr lang="fr-FR" u="sng" spc="-15" dirty="0">
                <a:uFill>
                  <a:solidFill>
                    <a:srgbClr val="000000"/>
                  </a:solidFill>
                </a:uFill>
                <a:latin typeface="Century Gothic" panose="020B0502020202020204" pitchFamily="34" charset="0"/>
                <a:cs typeface="Calibri"/>
              </a:rPr>
              <a:t> </a:t>
            </a:r>
            <a:r>
              <a:rPr lang="fr-FR" u="sng" spc="-5" dirty="0">
                <a:uFill>
                  <a:solidFill>
                    <a:srgbClr val="000000"/>
                  </a:solidFill>
                </a:uFill>
                <a:latin typeface="Century Gothic" panose="020B0502020202020204" pitchFamily="34" charset="0"/>
                <a:cs typeface="Calibri"/>
              </a:rPr>
              <a:t>valablement</a:t>
            </a:r>
            <a:r>
              <a:rPr lang="fr-FR" u="sng" spc="-80" dirty="0">
                <a:uFill>
                  <a:solidFill>
                    <a:srgbClr val="000000"/>
                  </a:solidFill>
                </a:uFill>
                <a:latin typeface="Century Gothic" panose="020B0502020202020204" pitchFamily="34" charset="0"/>
                <a:cs typeface="Calibri"/>
              </a:rPr>
              <a:t> </a:t>
            </a:r>
            <a:r>
              <a:rPr lang="fr-FR" u="sng" spc="-15" dirty="0">
                <a:uFill>
                  <a:solidFill>
                    <a:srgbClr val="000000"/>
                  </a:solidFill>
                </a:uFill>
                <a:latin typeface="Century Gothic" panose="020B0502020202020204" pitchFamily="34" charset="0"/>
                <a:cs typeface="Calibri"/>
              </a:rPr>
              <a:t>faite</a:t>
            </a:r>
            <a:r>
              <a:rPr lang="fr-FR" u="sng" spc="-5" dirty="0">
                <a:uFill>
                  <a:solidFill>
                    <a:srgbClr val="000000"/>
                  </a:solidFill>
                </a:uFill>
                <a:latin typeface="Century Gothic" panose="020B0502020202020204" pitchFamily="34" charset="0"/>
                <a:cs typeface="Calibri"/>
              </a:rPr>
              <a:t> </a:t>
            </a:r>
            <a:r>
              <a:rPr lang="fr-FR" u="sng" dirty="0">
                <a:uFill>
                  <a:solidFill>
                    <a:srgbClr val="000000"/>
                  </a:solidFill>
                </a:uFill>
                <a:latin typeface="Century Gothic" panose="020B0502020202020204" pitchFamily="34" charset="0"/>
                <a:cs typeface="Calibri"/>
              </a:rPr>
              <a:t>soit</a:t>
            </a:r>
            <a:r>
              <a:rPr lang="fr-FR" u="sng" spc="-30" dirty="0">
                <a:uFill>
                  <a:solidFill>
                    <a:srgbClr val="000000"/>
                  </a:solidFill>
                </a:uFill>
                <a:latin typeface="Century Gothic" panose="020B0502020202020204" pitchFamily="34" charset="0"/>
                <a:cs typeface="Calibri"/>
              </a:rPr>
              <a:t> </a:t>
            </a:r>
            <a:r>
              <a:rPr lang="fr-FR" u="sng" dirty="0" smtClean="0">
                <a:uFill>
                  <a:solidFill>
                    <a:srgbClr val="000000"/>
                  </a:solidFill>
                </a:uFill>
                <a:latin typeface="Century Gothic" panose="020B0502020202020204" pitchFamily="34" charset="0"/>
                <a:cs typeface="Calibri"/>
              </a:rPr>
              <a:t>:</a:t>
            </a:r>
          </a:p>
          <a:p>
            <a:pPr marL="339725" algn="just">
              <a:spcBef>
                <a:spcPts val="590"/>
              </a:spcBef>
              <a:tabLst>
                <a:tab pos="290195" algn="l"/>
                <a:tab pos="290830" algn="l"/>
              </a:tabLst>
            </a:pPr>
            <a:endParaRPr lang="fr-CA" spc="-15" dirty="0" smtClean="0">
              <a:solidFill>
                <a:srgbClr val="31849B"/>
              </a:solidFill>
              <a:latin typeface="Century Gothic" panose="020B0502020202020204" pitchFamily="34" charset="0"/>
              <a:cs typeface="Calibri"/>
            </a:endParaRPr>
          </a:p>
          <a:p>
            <a:pPr marL="625475" indent="-285750" algn="just">
              <a:lnSpc>
                <a:spcPct val="100000"/>
              </a:lnSpc>
              <a:spcBef>
                <a:spcPts val="590"/>
              </a:spcBef>
              <a:buFont typeface="Arial" panose="020B0604020202020204" pitchFamily="34" charset="0"/>
              <a:buChar char="•"/>
              <a:tabLst>
                <a:tab pos="290195" algn="l"/>
                <a:tab pos="290830" algn="l"/>
              </a:tabLst>
            </a:pPr>
            <a:r>
              <a:rPr sz="1600" b="1" spc="-15" dirty="0" smtClean="0">
                <a:solidFill>
                  <a:srgbClr val="31849B"/>
                </a:solidFill>
                <a:latin typeface="Century Gothic" panose="020B0502020202020204" pitchFamily="34" charset="0"/>
                <a:cs typeface="Calibri"/>
              </a:rPr>
              <a:t>Par</a:t>
            </a:r>
            <a:r>
              <a:rPr sz="1600" b="1" spc="-25" dirty="0" smtClean="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lettre</a:t>
            </a:r>
            <a:r>
              <a:rPr sz="1600" b="1" spc="-30" dirty="0">
                <a:solidFill>
                  <a:srgbClr val="31849B"/>
                </a:solidFill>
                <a:latin typeface="Century Gothic" panose="020B0502020202020204" pitchFamily="34" charset="0"/>
                <a:cs typeface="Calibri"/>
              </a:rPr>
              <a:t> </a:t>
            </a:r>
            <a:r>
              <a:rPr sz="1600" b="1" spc="-5" dirty="0" err="1">
                <a:solidFill>
                  <a:srgbClr val="31849B"/>
                </a:solidFill>
                <a:latin typeface="Century Gothic" panose="020B0502020202020204" pitchFamily="34" charset="0"/>
                <a:cs typeface="Calibri"/>
              </a:rPr>
              <a:t>recommandée</a:t>
            </a:r>
            <a:r>
              <a:rPr sz="1600" b="1" spc="-55" dirty="0">
                <a:solidFill>
                  <a:srgbClr val="31849B"/>
                </a:solidFill>
                <a:latin typeface="Century Gothic" panose="020B0502020202020204" pitchFamily="34" charset="0"/>
                <a:cs typeface="Calibri"/>
              </a:rPr>
              <a:t> </a:t>
            </a:r>
            <a:r>
              <a:rPr sz="1600" b="1" dirty="0" smtClean="0">
                <a:solidFill>
                  <a:srgbClr val="31849B"/>
                </a:solidFill>
                <a:latin typeface="Century Gothic" panose="020B0502020202020204" pitchFamily="34" charset="0"/>
                <a:cs typeface="Calibri"/>
              </a:rPr>
              <a:t>AR</a:t>
            </a:r>
            <a:r>
              <a:rPr lang="fr-CA" sz="1600" b="1" dirty="0" smtClean="0">
                <a:solidFill>
                  <a:srgbClr val="31849B"/>
                </a:solidFill>
                <a:latin typeface="Century Gothic" panose="020B0502020202020204" pitchFamily="34" charset="0"/>
                <a:cs typeface="Calibri"/>
              </a:rPr>
              <a:t>:</a:t>
            </a:r>
            <a:endParaRPr sz="1600" dirty="0">
              <a:solidFill>
                <a:srgbClr val="31849B"/>
              </a:solidFill>
              <a:latin typeface="Century Gothic" panose="020B0502020202020204" pitchFamily="34" charset="0"/>
              <a:cs typeface="Calibri"/>
            </a:endParaRPr>
          </a:p>
          <a:p>
            <a:pPr marL="625475" marR="5715" indent="-285750" algn="just">
              <a:lnSpc>
                <a:spcPts val="1730"/>
              </a:lnSpc>
              <a:spcBef>
                <a:spcPts val="835"/>
              </a:spcBef>
            </a:pPr>
            <a:r>
              <a:rPr lang="fr-CA" sz="1600" spc="-10" dirty="0" smtClean="0">
                <a:latin typeface="Century Gothic" panose="020B0502020202020204" pitchFamily="34" charset="0"/>
                <a:cs typeface="Calibri"/>
              </a:rPr>
              <a:t>     </a:t>
            </a:r>
            <a:r>
              <a:rPr sz="1600" spc="-10" dirty="0" err="1" smtClean="0">
                <a:latin typeface="Century Gothic" panose="020B0502020202020204" pitchFamily="34" charset="0"/>
                <a:cs typeface="Calibri"/>
              </a:rPr>
              <a:t>Conformément</a:t>
            </a:r>
            <a:r>
              <a:rPr sz="1600" spc="-10" dirty="0" smtClean="0">
                <a:latin typeface="Century Gothic" panose="020B0502020202020204" pitchFamily="34" charset="0"/>
                <a:cs typeface="Calibri"/>
              </a:rPr>
              <a:t> </a:t>
            </a:r>
            <a:r>
              <a:rPr sz="1600" spc="-5" dirty="0">
                <a:latin typeface="Century Gothic" panose="020B0502020202020204" pitchFamily="34" charset="0"/>
                <a:cs typeface="Calibri"/>
              </a:rPr>
              <a:t>à </a:t>
            </a:r>
            <a:r>
              <a:rPr sz="1600" spc="-20" dirty="0">
                <a:latin typeface="Century Gothic" panose="020B0502020202020204" pitchFamily="34" charset="0"/>
                <a:cs typeface="Calibri"/>
              </a:rPr>
              <a:t>l’article </a:t>
            </a:r>
            <a:r>
              <a:rPr sz="1600" dirty="0">
                <a:latin typeface="Century Gothic" panose="020B0502020202020204" pitchFamily="34" charset="0"/>
                <a:cs typeface="Calibri"/>
              </a:rPr>
              <a:t>64 </a:t>
            </a:r>
            <a:r>
              <a:rPr sz="1600" spc="-5" dirty="0">
                <a:latin typeface="Century Gothic" panose="020B0502020202020204" pitchFamily="34" charset="0"/>
                <a:cs typeface="Calibri"/>
              </a:rPr>
              <a:t>du </a:t>
            </a:r>
            <a:r>
              <a:rPr sz="1600" spc="-10" dirty="0">
                <a:latin typeface="Century Gothic" panose="020B0502020202020204" pitchFamily="34" charset="0"/>
                <a:cs typeface="Calibri"/>
              </a:rPr>
              <a:t>décret </a:t>
            </a:r>
            <a:r>
              <a:rPr sz="1600" spc="-5" dirty="0">
                <a:latin typeface="Century Gothic" panose="020B0502020202020204" pitchFamily="34" charset="0"/>
                <a:cs typeface="Calibri"/>
              </a:rPr>
              <a:t>du </a:t>
            </a:r>
            <a:r>
              <a:rPr sz="1600" dirty="0">
                <a:latin typeface="Century Gothic" panose="020B0502020202020204" pitchFamily="34" charset="0"/>
                <a:cs typeface="Calibri"/>
              </a:rPr>
              <a:t>17 </a:t>
            </a:r>
            <a:r>
              <a:rPr sz="1600" spc="-10" dirty="0">
                <a:latin typeface="Century Gothic" panose="020B0502020202020204" pitchFamily="34" charset="0"/>
                <a:cs typeface="Calibri"/>
              </a:rPr>
              <a:t>mars </a:t>
            </a:r>
            <a:r>
              <a:rPr sz="1600" spc="-5" dirty="0">
                <a:latin typeface="Century Gothic" panose="020B0502020202020204" pitchFamily="34" charset="0"/>
                <a:cs typeface="Calibri"/>
              </a:rPr>
              <a:t>1967 « </a:t>
            </a:r>
            <a:r>
              <a:rPr sz="1600" b="1" spc="-30" dirty="0">
                <a:latin typeface="Century Gothic" panose="020B0502020202020204" pitchFamily="34" charset="0"/>
                <a:cs typeface="Calibri"/>
              </a:rPr>
              <a:t>Toutes </a:t>
            </a:r>
            <a:r>
              <a:rPr sz="1600" b="1" spc="-5" dirty="0">
                <a:latin typeface="Century Gothic" panose="020B0502020202020204" pitchFamily="34" charset="0"/>
                <a:cs typeface="Calibri"/>
              </a:rPr>
              <a:t>les notifications </a:t>
            </a:r>
            <a:r>
              <a:rPr sz="1600" b="1" spc="-15" dirty="0">
                <a:latin typeface="Century Gothic" panose="020B0502020202020204" pitchFamily="34" charset="0"/>
                <a:cs typeface="Calibri"/>
              </a:rPr>
              <a:t>et </a:t>
            </a:r>
            <a:r>
              <a:rPr sz="1600" b="1" spc="-5" dirty="0">
                <a:latin typeface="Century Gothic" panose="020B0502020202020204" pitchFamily="34" charset="0"/>
                <a:cs typeface="Calibri"/>
              </a:rPr>
              <a:t>mises </a:t>
            </a:r>
            <a:r>
              <a:rPr sz="1600" b="1" dirty="0">
                <a:latin typeface="Century Gothic" panose="020B0502020202020204" pitchFamily="34" charset="0"/>
                <a:cs typeface="Calibri"/>
              </a:rPr>
              <a:t>en </a:t>
            </a:r>
            <a:r>
              <a:rPr sz="1600" b="1" spc="5" dirty="0">
                <a:latin typeface="Century Gothic" panose="020B0502020202020204" pitchFamily="34" charset="0"/>
                <a:cs typeface="Calibri"/>
              </a:rPr>
              <a:t> </a:t>
            </a:r>
            <a:r>
              <a:rPr sz="1600" b="1" dirty="0">
                <a:latin typeface="Century Gothic" panose="020B0502020202020204" pitchFamily="34" charset="0"/>
                <a:cs typeface="Calibri"/>
              </a:rPr>
              <a:t>demeure </a:t>
            </a:r>
            <a:r>
              <a:rPr sz="1600" b="1" spc="-5" dirty="0">
                <a:latin typeface="Century Gothic" panose="020B0502020202020204" pitchFamily="34" charset="0"/>
                <a:cs typeface="Calibri"/>
              </a:rPr>
              <a:t>prévues par la </a:t>
            </a:r>
            <a:r>
              <a:rPr sz="1600" b="1" dirty="0">
                <a:latin typeface="Century Gothic" panose="020B0502020202020204" pitchFamily="34" charset="0"/>
                <a:cs typeface="Calibri"/>
              </a:rPr>
              <a:t>loi du 10 </a:t>
            </a:r>
            <a:r>
              <a:rPr sz="1600" b="1" spc="-5" dirty="0">
                <a:latin typeface="Century Gothic" panose="020B0502020202020204" pitchFamily="34" charset="0"/>
                <a:cs typeface="Calibri"/>
              </a:rPr>
              <a:t>juillet 1965 </a:t>
            </a:r>
            <a:r>
              <a:rPr sz="1600" b="1" spc="-10" dirty="0">
                <a:latin typeface="Century Gothic" panose="020B0502020202020204" pitchFamily="34" charset="0"/>
                <a:cs typeface="Calibri"/>
              </a:rPr>
              <a:t>sont </a:t>
            </a:r>
            <a:r>
              <a:rPr sz="1600" b="1" spc="-5" dirty="0">
                <a:latin typeface="Century Gothic" panose="020B0502020202020204" pitchFamily="34" charset="0"/>
                <a:cs typeface="Calibri"/>
              </a:rPr>
              <a:t>valablement </a:t>
            </a:r>
            <a:r>
              <a:rPr sz="1600" b="1" spc="-10" dirty="0">
                <a:latin typeface="Century Gothic" panose="020B0502020202020204" pitchFamily="34" charset="0"/>
                <a:cs typeface="Calibri"/>
              </a:rPr>
              <a:t>faites </a:t>
            </a:r>
            <a:r>
              <a:rPr sz="1600" b="1" spc="-5" dirty="0">
                <a:latin typeface="Century Gothic" panose="020B0502020202020204" pitchFamily="34" charset="0"/>
                <a:cs typeface="Calibri"/>
              </a:rPr>
              <a:t>par lettre recommandée </a:t>
            </a:r>
            <a:r>
              <a:rPr sz="1600" b="1" dirty="0">
                <a:latin typeface="Century Gothic" panose="020B0502020202020204" pitchFamily="34" charset="0"/>
                <a:cs typeface="Calibri"/>
              </a:rPr>
              <a:t> </a:t>
            </a:r>
            <a:r>
              <a:rPr sz="1600" b="1" spc="-5" dirty="0">
                <a:latin typeface="Century Gothic" panose="020B0502020202020204" pitchFamily="34" charset="0"/>
                <a:cs typeface="Calibri"/>
              </a:rPr>
              <a:t>avec demande d'avis </a:t>
            </a:r>
            <a:r>
              <a:rPr sz="1600" b="1" dirty="0">
                <a:latin typeface="Century Gothic" panose="020B0502020202020204" pitchFamily="34" charset="0"/>
                <a:cs typeface="Calibri"/>
              </a:rPr>
              <a:t>de </a:t>
            </a:r>
            <a:r>
              <a:rPr sz="1600" b="1" spc="-5" dirty="0">
                <a:latin typeface="Century Gothic" panose="020B0502020202020204" pitchFamily="34" charset="0"/>
                <a:cs typeface="Calibri"/>
              </a:rPr>
              <a:t>réception. </a:t>
            </a:r>
            <a:r>
              <a:rPr sz="1600" spc="-5" dirty="0">
                <a:latin typeface="Century Gothic" panose="020B0502020202020204" pitchFamily="34" charset="0"/>
                <a:cs typeface="Calibri"/>
              </a:rPr>
              <a:t>Le délai qu'elles </a:t>
            </a:r>
            <a:r>
              <a:rPr sz="1600" spc="-15" dirty="0">
                <a:latin typeface="Century Gothic" panose="020B0502020202020204" pitchFamily="34" charset="0"/>
                <a:cs typeface="Calibri"/>
              </a:rPr>
              <a:t>font, </a:t>
            </a:r>
            <a:r>
              <a:rPr sz="1600" dirty="0">
                <a:latin typeface="Century Gothic" panose="020B0502020202020204" pitchFamily="34" charset="0"/>
                <a:cs typeface="Calibri"/>
              </a:rPr>
              <a:t>le </a:t>
            </a:r>
            <a:r>
              <a:rPr sz="1600" spc="-15" dirty="0">
                <a:latin typeface="Century Gothic" panose="020B0502020202020204" pitchFamily="34" charset="0"/>
                <a:cs typeface="Calibri"/>
              </a:rPr>
              <a:t>cas </a:t>
            </a:r>
            <a:r>
              <a:rPr sz="1600" spc="-5" dirty="0">
                <a:latin typeface="Century Gothic" panose="020B0502020202020204" pitchFamily="34" charset="0"/>
                <a:cs typeface="Calibri"/>
              </a:rPr>
              <a:t>échéant, </a:t>
            </a:r>
            <a:r>
              <a:rPr sz="1600" spc="-10" dirty="0">
                <a:latin typeface="Century Gothic" panose="020B0502020202020204" pitchFamily="34" charset="0"/>
                <a:cs typeface="Calibri"/>
              </a:rPr>
              <a:t>courir </a:t>
            </a:r>
            <a:r>
              <a:rPr sz="1600" spc="-5" dirty="0">
                <a:latin typeface="Century Gothic" panose="020B0502020202020204" pitchFamily="34" charset="0"/>
                <a:cs typeface="Calibri"/>
              </a:rPr>
              <a:t>a pour point </a:t>
            </a:r>
            <a:r>
              <a:rPr sz="1600" spc="-10" dirty="0">
                <a:latin typeface="Century Gothic" panose="020B0502020202020204" pitchFamily="34" charset="0"/>
                <a:cs typeface="Calibri"/>
              </a:rPr>
              <a:t>de </a:t>
            </a:r>
            <a:r>
              <a:rPr sz="1600" spc="-5" dirty="0">
                <a:latin typeface="Century Gothic" panose="020B0502020202020204" pitchFamily="34" charset="0"/>
                <a:cs typeface="Calibri"/>
              </a:rPr>
              <a:t> départ</a:t>
            </a:r>
            <a:r>
              <a:rPr sz="1600" dirty="0">
                <a:latin typeface="Century Gothic" panose="020B0502020202020204" pitchFamily="34" charset="0"/>
                <a:cs typeface="Calibri"/>
              </a:rPr>
              <a:t> </a:t>
            </a:r>
            <a:r>
              <a:rPr sz="1600" b="1" spc="-5" dirty="0">
                <a:latin typeface="Century Gothic" panose="020B0502020202020204" pitchFamily="34" charset="0"/>
                <a:cs typeface="Calibri"/>
              </a:rPr>
              <a:t>le</a:t>
            </a:r>
            <a:r>
              <a:rPr sz="1600" b="1" dirty="0">
                <a:latin typeface="Century Gothic" panose="020B0502020202020204" pitchFamily="34" charset="0"/>
                <a:cs typeface="Calibri"/>
              </a:rPr>
              <a:t> </a:t>
            </a:r>
            <a:r>
              <a:rPr sz="1600" b="1" spc="-5" dirty="0">
                <a:latin typeface="Century Gothic" panose="020B0502020202020204" pitchFamily="34" charset="0"/>
                <a:cs typeface="Calibri"/>
              </a:rPr>
              <a:t>lendemain</a:t>
            </a:r>
            <a:r>
              <a:rPr sz="1600" b="1" dirty="0">
                <a:latin typeface="Century Gothic" panose="020B0502020202020204" pitchFamily="34" charset="0"/>
                <a:cs typeface="Calibri"/>
              </a:rPr>
              <a:t> du</a:t>
            </a:r>
            <a:r>
              <a:rPr sz="1600" b="1" spc="5" dirty="0">
                <a:latin typeface="Century Gothic" panose="020B0502020202020204" pitchFamily="34" charset="0"/>
                <a:cs typeface="Calibri"/>
              </a:rPr>
              <a:t> </a:t>
            </a:r>
            <a:r>
              <a:rPr sz="1600" b="1" dirty="0">
                <a:latin typeface="Century Gothic" panose="020B0502020202020204" pitchFamily="34" charset="0"/>
                <a:cs typeface="Calibri"/>
              </a:rPr>
              <a:t>jour</a:t>
            </a:r>
            <a:r>
              <a:rPr sz="1600" b="1" spc="5" dirty="0">
                <a:latin typeface="Century Gothic" panose="020B0502020202020204" pitchFamily="34" charset="0"/>
                <a:cs typeface="Calibri"/>
              </a:rPr>
              <a:t> </a:t>
            </a:r>
            <a:r>
              <a:rPr sz="1600" b="1" spc="-5" dirty="0">
                <a:latin typeface="Century Gothic" panose="020B0502020202020204" pitchFamily="34" charset="0"/>
                <a:cs typeface="Calibri"/>
              </a:rPr>
              <a:t>de</a:t>
            </a:r>
            <a:r>
              <a:rPr sz="1600" b="1" dirty="0">
                <a:latin typeface="Century Gothic" panose="020B0502020202020204" pitchFamily="34" charset="0"/>
                <a:cs typeface="Calibri"/>
              </a:rPr>
              <a:t> </a:t>
            </a:r>
            <a:r>
              <a:rPr sz="1600" b="1" spc="-5" dirty="0">
                <a:latin typeface="Century Gothic" panose="020B0502020202020204" pitchFamily="34" charset="0"/>
                <a:cs typeface="Calibri"/>
              </a:rPr>
              <a:t>la</a:t>
            </a:r>
            <a:r>
              <a:rPr sz="1600" b="1" dirty="0">
                <a:latin typeface="Century Gothic" panose="020B0502020202020204" pitchFamily="34" charset="0"/>
                <a:cs typeface="Calibri"/>
              </a:rPr>
              <a:t> </a:t>
            </a:r>
            <a:r>
              <a:rPr sz="1600" b="1" spc="-5" dirty="0">
                <a:latin typeface="Century Gothic" panose="020B0502020202020204" pitchFamily="34" charset="0"/>
                <a:cs typeface="Calibri"/>
              </a:rPr>
              <a:t>première</a:t>
            </a:r>
            <a:r>
              <a:rPr sz="1600" b="1" dirty="0">
                <a:latin typeface="Century Gothic" panose="020B0502020202020204" pitchFamily="34" charset="0"/>
                <a:cs typeface="Calibri"/>
              </a:rPr>
              <a:t> </a:t>
            </a:r>
            <a:r>
              <a:rPr sz="1600" b="1" spc="-5" dirty="0">
                <a:latin typeface="Century Gothic" panose="020B0502020202020204" pitchFamily="34" charset="0"/>
                <a:cs typeface="Calibri"/>
              </a:rPr>
              <a:t>présentation</a:t>
            </a:r>
            <a:r>
              <a:rPr sz="1600" b="1" dirty="0">
                <a:latin typeface="Century Gothic" panose="020B0502020202020204" pitchFamily="34" charset="0"/>
                <a:cs typeface="Calibri"/>
              </a:rPr>
              <a:t> de</a:t>
            </a:r>
            <a:r>
              <a:rPr sz="1600" b="1" spc="5" dirty="0">
                <a:latin typeface="Century Gothic" panose="020B0502020202020204" pitchFamily="34" charset="0"/>
                <a:cs typeface="Calibri"/>
              </a:rPr>
              <a:t> </a:t>
            </a:r>
            <a:r>
              <a:rPr sz="1600" b="1" spc="-5" dirty="0">
                <a:latin typeface="Century Gothic" panose="020B0502020202020204" pitchFamily="34" charset="0"/>
                <a:cs typeface="Calibri"/>
              </a:rPr>
              <a:t>la</a:t>
            </a:r>
            <a:r>
              <a:rPr sz="1600" b="1" spc="350" dirty="0">
                <a:latin typeface="Century Gothic" panose="020B0502020202020204" pitchFamily="34" charset="0"/>
                <a:cs typeface="Calibri"/>
              </a:rPr>
              <a:t> </a:t>
            </a:r>
            <a:r>
              <a:rPr sz="1600" b="1" spc="-5" dirty="0">
                <a:latin typeface="Century Gothic" panose="020B0502020202020204" pitchFamily="34" charset="0"/>
                <a:cs typeface="Calibri"/>
              </a:rPr>
              <a:t>lettre</a:t>
            </a:r>
            <a:r>
              <a:rPr sz="1600" b="1" spc="350" dirty="0">
                <a:latin typeface="Century Gothic" panose="020B0502020202020204" pitchFamily="34" charset="0"/>
                <a:cs typeface="Calibri"/>
              </a:rPr>
              <a:t> </a:t>
            </a:r>
            <a:r>
              <a:rPr sz="1600" b="1" spc="-5" dirty="0">
                <a:latin typeface="Century Gothic" panose="020B0502020202020204" pitchFamily="34" charset="0"/>
                <a:cs typeface="Calibri"/>
              </a:rPr>
              <a:t>recommandée</a:t>
            </a:r>
            <a:r>
              <a:rPr sz="1600" b="1" spc="355" dirty="0">
                <a:latin typeface="Century Gothic" panose="020B0502020202020204" pitchFamily="34" charset="0"/>
                <a:cs typeface="Calibri"/>
              </a:rPr>
              <a:t> </a:t>
            </a:r>
            <a:r>
              <a:rPr sz="1600" b="1" dirty="0">
                <a:latin typeface="Century Gothic" panose="020B0502020202020204" pitchFamily="34" charset="0"/>
                <a:cs typeface="Calibri"/>
              </a:rPr>
              <a:t>au </a:t>
            </a:r>
            <a:r>
              <a:rPr sz="1600" b="1" spc="5" dirty="0">
                <a:latin typeface="Century Gothic" panose="020B0502020202020204" pitchFamily="34" charset="0"/>
                <a:cs typeface="Calibri"/>
              </a:rPr>
              <a:t> </a:t>
            </a:r>
            <a:r>
              <a:rPr sz="1600" b="1" spc="-5" dirty="0">
                <a:latin typeface="Century Gothic" panose="020B0502020202020204" pitchFamily="34" charset="0"/>
                <a:cs typeface="Calibri"/>
              </a:rPr>
              <a:t>domicile</a:t>
            </a:r>
            <a:r>
              <a:rPr sz="1600" b="1" spc="5" dirty="0">
                <a:latin typeface="Century Gothic" panose="020B0502020202020204" pitchFamily="34" charset="0"/>
                <a:cs typeface="Calibri"/>
              </a:rPr>
              <a:t> </a:t>
            </a:r>
            <a:r>
              <a:rPr sz="1600" b="1" spc="-5" dirty="0">
                <a:latin typeface="Century Gothic" panose="020B0502020202020204" pitchFamily="34" charset="0"/>
                <a:cs typeface="Calibri"/>
              </a:rPr>
              <a:t>du</a:t>
            </a:r>
            <a:r>
              <a:rPr sz="1600" b="1" spc="20" dirty="0">
                <a:latin typeface="Century Gothic" panose="020B0502020202020204" pitchFamily="34" charset="0"/>
                <a:cs typeface="Calibri"/>
              </a:rPr>
              <a:t> </a:t>
            </a:r>
            <a:r>
              <a:rPr sz="1600" b="1" spc="-10" dirty="0" err="1" smtClean="0">
                <a:latin typeface="Century Gothic" panose="020B0502020202020204" pitchFamily="34" charset="0"/>
                <a:cs typeface="Calibri"/>
              </a:rPr>
              <a:t>destinataire</a:t>
            </a:r>
            <a:r>
              <a:rPr lang="fr-FR" sz="1600" b="1" spc="-10" dirty="0">
                <a:latin typeface="Century Gothic" panose="020B0502020202020204" pitchFamily="34" charset="0"/>
                <a:cs typeface="Calibri"/>
              </a:rPr>
              <a:t> </a:t>
            </a:r>
            <a:r>
              <a:rPr sz="1600" b="1" spc="-10" dirty="0" smtClean="0">
                <a:latin typeface="Century Gothic" panose="020B0502020202020204" pitchFamily="34" charset="0"/>
                <a:cs typeface="Calibri"/>
              </a:rPr>
              <a:t>»</a:t>
            </a:r>
            <a:r>
              <a:rPr lang="fr-FR" sz="1600" b="1" spc="-10" dirty="0" smtClean="0">
                <a:latin typeface="Century Gothic" panose="020B0502020202020204" pitchFamily="34" charset="0"/>
                <a:cs typeface="Calibri"/>
              </a:rPr>
              <a:t>.</a:t>
            </a:r>
          </a:p>
          <a:p>
            <a:pPr marL="625475" marR="5715" indent="-285750" algn="just">
              <a:lnSpc>
                <a:spcPts val="1730"/>
              </a:lnSpc>
              <a:spcBef>
                <a:spcPts val="835"/>
              </a:spcBef>
            </a:pPr>
            <a:endParaRPr lang="fr-FR" sz="1400" b="1" spc="-10" dirty="0" smtClean="0">
              <a:latin typeface="Century Gothic" panose="020B0502020202020204" pitchFamily="34" charset="0"/>
              <a:cs typeface="Calibri"/>
            </a:endParaRPr>
          </a:p>
          <a:p>
            <a:pPr marL="625475" indent="-285750" algn="just">
              <a:lnSpc>
                <a:spcPct val="100000"/>
              </a:lnSpc>
              <a:spcBef>
                <a:spcPts val="1120"/>
              </a:spcBef>
              <a:buFont typeface="Arial" panose="020B0604020202020204" pitchFamily="34" charset="0"/>
              <a:buChar char="•"/>
              <a:tabLst>
                <a:tab pos="237490" algn="l"/>
              </a:tabLst>
            </a:pPr>
            <a:r>
              <a:rPr lang="fr-CA" sz="1600" b="1" spc="-10" dirty="0" smtClean="0">
                <a:solidFill>
                  <a:srgbClr val="31849B"/>
                </a:solidFill>
                <a:latin typeface="Century Gothic" panose="020B0502020202020204" pitchFamily="34" charset="0"/>
                <a:cs typeface="Calibri"/>
              </a:rPr>
              <a:t>Par </a:t>
            </a:r>
            <a:r>
              <a:rPr lang="fr-CA" sz="1600" b="1" spc="-10" dirty="0" smtClean="0">
                <a:solidFill>
                  <a:srgbClr val="31849B"/>
                </a:solidFill>
                <a:latin typeface="Century Gothic" panose="020B0502020202020204" pitchFamily="34" charset="0"/>
                <a:cs typeface="Calibri"/>
              </a:rPr>
              <a:t>récépissé ou </a:t>
            </a:r>
            <a:r>
              <a:rPr lang="fr-CA" sz="1600" b="1" spc="-10" dirty="0">
                <a:solidFill>
                  <a:srgbClr val="31849B"/>
                </a:solidFill>
                <a:latin typeface="Century Gothic" panose="020B0502020202020204" pitchFamily="34" charset="0"/>
                <a:cs typeface="Calibri"/>
              </a:rPr>
              <a:t>c</a:t>
            </a:r>
            <a:r>
              <a:rPr sz="1600" b="1" spc="-10" dirty="0" err="1" smtClean="0">
                <a:solidFill>
                  <a:srgbClr val="31849B"/>
                </a:solidFill>
                <a:latin typeface="Century Gothic" panose="020B0502020202020204" pitchFamily="34" charset="0"/>
                <a:cs typeface="Calibri"/>
              </a:rPr>
              <a:t>ontre</a:t>
            </a:r>
            <a:r>
              <a:rPr sz="1600" b="1" spc="-50" dirty="0" smtClean="0">
                <a:solidFill>
                  <a:srgbClr val="31849B"/>
                </a:solidFill>
                <a:latin typeface="Century Gothic" panose="020B0502020202020204" pitchFamily="34" charset="0"/>
                <a:cs typeface="Calibri"/>
              </a:rPr>
              <a:t> </a:t>
            </a:r>
            <a:r>
              <a:rPr sz="1600" b="1" spc="-10" dirty="0" err="1" smtClean="0">
                <a:solidFill>
                  <a:srgbClr val="31849B"/>
                </a:solidFill>
                <a:latin typeface="Century Gothic" panose="020B0502020202020204" pitchFamily="34" charset="0"/>
                <a:cs typeface="Calibri"/>
              </a:rPr>
              <a:t>émargement</a:t>
            </a:r>
            <a:r>
              <a:rPr lang="fr-CA" sz="1600" b="1" spc="-10" dirty="0" smtClean="0">
                <a:solidFill>
                  <a:srgbClr val="31849B"/>
                </a:solidFill>
                <a:latin typeface="Century Gothic" panose="020B0502020202020204" pitchFamily="34" charset="0"/>
                <a:cs typeface="Calibri"/>
              </a:rPr>
              <a:t> :</a:t>
            </a:r>
            <a:endParaRPr sz="1600" dirty="0">
              <a:solidFill>
                <a:srgbClr val="31849B"/>
              </a:solidFill>
              <a:latin typeface="Century Gothic" panose="020B0502020202020204" pitchFamily="34" charset="0"/>
              <a:cs typeface="Calibri"/>
            </a:endParaRPr>
          </a:p>
          <a:p>
            <a:pPr marL="625475" marR="5080" indent="-285750" algn="just">
              <a:lnSpc>
                <a:spcPts val="1939"/>
              </a:lnSpc>
              <a:spcBef>
                <a:spcPts val="835"/>
              </a:spcBef>
            </a:pPr>
            <a:r>
              <a:rPr lang="fr-CA" sz="1600" spc="-5" dirty="0" smtClean="0">
                <a:latin typeface="Century Gothic" panose="020B0502020202020204" pitchFamily="34" charset="0"/>
                <a:cs typeface="Calibri"/>
              </a:rPr>
              <a:t>     </a:t>
            </a:r>
            <a:r>
              <a:rPr sz="1600" spc="-5" dirty="0" smtClean="0">
                <a:latin typeface="Century Gothic" panose="020B0502020202020204" pitchFamily="34" charset="0"/>
                <a:cs typeface="Calibri"/>
              </a:rPr>
              <a:t>La </a:t>
            </a:r>
            <a:r>
              <a:rPr sz="1600" spc="-10" dirty="0">
                <a:latin typeface="Century Gothic" panose="020B0502020202020204" pitchFamily="34" charset="0"/>
                <a:cs typeface="Calibri"/>
              </a:rPr>
              <a:t>notification </a:t>
            </a:r>
            <a:r>
              <a:rPr sz="1600" dirty="0">
                <a:latin typeface="Century Gothic" panose="020B0502020202020204" pitchFamily="34" charset="0"/>
                <a:cs typeface="Calibri"/>
              </a:rPr>
              <a:t>des </a:t>
            </a:r>
            <a:r>
              <a:rPr sz="1600" spc="-10" dirty="0">
                <a:latin typeface="Century Gothic" panose="020B0502020202020204" pitchFamily="34" charset="0"/>
                <a:cs typeface="Calibri"/>
              </a:rPr>
              <a:t>convocations </a:t>
            </a:r>
            <a:r>
              <a:rPr sz="1600" b="1" spc="-10" dirty="0" err="1" smtClean="0">
                <a:latin typeface="Century Gothic" panose="020B0502020202020204" pitchFamily="34" charset="0"/>
                <a:cs typeface="Calibri"/>
              </a:rPr>
              <a:t>peu</a:t>
            </a:r>
            <a:r>
              <a:rPr lang="fr-FR" sz="1600" b="1" spc="-10" dirty="0" smtClean="0">
                <a:latin typeface="Century Gothic" panose="020B0502020202020204" pitchFamily="34" charset="0"/>
                <a:cs typeface="Calibri"/>
              </a:rPr>
              <a:t>t </a:t>
            </a:r>
            <a:r>
              <a:rPr sz="1600" b="1" spc="-10" dirty="0" err="1" smtClean="0">
                <a:latin typeface="Century Gothic" panose="020B0502020202020204" pitchFamily="34" charset="0"/>
                <a:cs typeface="Calibri"/>
              </a:rPr>
              <a:t>valablement</a:t>
            </a:r>
            <a:r>
              <a:rPr sz="1600" b="1" spc="-10" dirty="0" smtClean="0">
                <a:latin typeface="Century Gothic" panose="020B0502020202020204" pitchFamily="34" charset="0"/>
                <a:cs typeface="Calibri"/>
              </a:rPr>
              <a:t> </a:t>
            </a:r>
            <a:r>
              <a:rPr sz="1600" b="1" spc="-15" dirty="0">
                <a:latin typeface="Century Gothic" panose="020B0502020202020204" pitchFamily="34" charset="0"/>
                <a:cs typeface="Calibri"/>
              </a:rPr>
              <a:t>résulter </a:t>
            </a:r>
            <a:r>
              <a:rPr sz="1600" b="1" spc="-5" dirty="0">
                <a:latin typeface="Century Gothic" panose="020B0502020202020204" pitchFamily="34" charset="0"/>
                <a:cs typeface="Calibri"/>
              </a:rPr>
              <a:t>d'une </a:t>
            </a:r>
            <a:r>
              <a:rPr sz="1600" b="1" spc="-15" dirty="0">
                <a:latin typeface="Century Gothic" panose="020B0502020202020204" pitchFamily="34" charset="0"/>
                <a:cs typeface="Calibri"/>
              </a:rPr>
              <a:t>remise contre </a:t>
            </a:r>
            <a:r>
              <a:rPr sz="1600" b="1" spc="-10" dirty="0">
                <a:latin typeface="Century Gothic" panose="020B0502020202020204" pitchFamily="34" charset="0"/>
                <a:cs typeface="Calibri"/>
              </a:rPr>
              <a:t> récépissé</a:t>
            </a:r>
            <a:r>
              <a:rPr sz="1600" b="1" dirty="0">
                <a:latin typeface="Century Gothic" panose="020B0502020202020204" pitchFamily="34" charset="0"/>
                <a:cs typeface="Calibri"/>
              </a:rPr>
              <a:t> ou</a:t>
            </a:r>
            <a:r>
              <a:rPr sz="1600" b="1" spc="-5" dirty="0">
                <a:latin typeface="Century Gothic" panose="020B0502020202020204" pitchFamily="34" charset="0"/>
                <a:cs typeface="Calibri"/>
              </a:rPr>
              <a:t> </a:t>
            </a:r>
            <a:r>
              <a:rPr sz="1600" b="1" spc="-15" dirty="0">
                <a:latin typeface="Century Gothic" panose="020B0502020202020204" pitchFamily="34" charset="0"/>
                <a:cs typeface="Calibri"/>
              </a:rPr>
              <a:t>émargement</a:t>
            </a:r>
            <a:r>
              <a:rPr sz="1600" b="1" spc="-35" dirty="0">
                <a:latin typeface="Century Gothic" panose="020B0502020202020204" pitchFamily="34" charset="0"/>
                <a:cs typeface="Calibri"/>
              </a:rPr>
              <a:t> </a:t>
            </a:r>
            <a:r>
              <a:rPr sz="1600" spc="-10" dirty="0">
                <a:latin typeface="Century Gothic" panose="020B0502020202020204" pitchFamily="34" charset="0"/>
                <a:cs typeface="Calibri"/>
              </a:rPr>
              <a:t>(article</a:t>
            </a:r>
            <a:r>
              <a:rPr sz="1600" spc="40" dirty="0">
                <a:latin typeface="Century Gothic" panose="020B0502020202020204" pitchFamily="34" charset="0"/>
                <a:cs typeface="Calibri"/>
              </a:rPr>
              <a:t> </a:t>
            </a:r>
            <a:r>
              <a:rPr sz="1600" spc="-5" dirty="0">
                <a:latin typeface="Century Gothic" panose="020B0502020202020204" pitchFamily="34" charset="0"/>
                <a:cs typeface="Calibri"/>
              </a:rPr>
              <a:t>64</a:t>
            </a:r>
            <a:r>
              <a:rPr sz="1600" dirty="0">
                <a:latin typeface="Century Gothic" panose="020B0502020202020204" pitchFamily="34" charset="0"/>
                <a:cs typeface="Calibri"/>
              </a:rPr>
              <a:t> du</a:t>
            </a:r>
            <a:r>
              <a:rPr sz="1600" spc="15" dirty="0">
                <a:latin typeface="Century Gothic" panose="020B0502020202020204" pitchFamily="34" charset="0"/>
                <a:cs typeface="Calibri"/>
              </a:rPr>
              <a:t> </a:t>
            </a:r>
            <a:r>
              <a:rPr sz="1600" spc="-10" dirty="0" err="1">
                <a:latin typeface="Century Gothic" panose="020B0502020202020204" pitchFamily="34" charset="0"/>
                <a:cs typeface="Calibri"/>
              </a:rPr>
              <a:t>décret</a:t>
            </a:r>
            <a:r>
              <a:rPr sz="1600" spc="-10" dirty="0" smtClean="0">
                <a:latin typeface="Century Gothic" panose="020B0502020202020204" pitchFamily="34" charset="0"/>
                <a:cs typeface="Calibri"/>
              </a:rPr>
              <a:t>).</a:t>
            </a:r>
            <a:r>
              <a:rPr lang="fr-CA" sz="1600" spc="-10" dirty="0" smtClean="0">
                <a:latin typeface="Century Gothic" panose="020B0502020202020204" pitchFamily="34" charset="0"/>
                <a:cs typeface="Calibri"/>
              </a:rPr>
              <a:t> </a:t>
            </a:r>
            <a:endParaRPr lang="fr-CA" sz="1600" spc="-10" dirty="0" smtClean="0">
              <a:latin typeface="Century Gothic" panose="020B0502020202020204" pitchFamily="34" charset="0"/>
              <a:cs typeface="Calibri"/>
            </a:endParaRPr>
          </a:p>
          <a:p>
            <a:pPr marL="625475" marR="5080" indent="-285750" algn="just">
              <a:lnSpc>
                <a:spcPts val="1939"/>
              </a:lnSpc>
              <a:spcBef>
                <a:spcPts val="835"/>
              </a:spcBef>
            </a:pPr>
            <a:endParaRPr lang="fr-CA" sz="1600" spc="-10" dirty="0" smtClean="0">
              <a:latin typeface="Century Gothic" panose="020B0502020202020204" pitchFamily="34" charset="0"/>
              <a:cs typeface="Calibri"/>
            </a:endParaRPr>
          </a:p>
          <a:p>
            <a:pPr marL="625475" marR="8255" indent="-285750" algn="just">
              <a:lnSpc>
                <a:spcPts val="1939"/>
              </a:lnSpc>
              <a:spcBef>
                <a:spcPts val="1350"/>
              </a:spcBef>
              <a:buFont typeface="Arial" panose="020B0604020202020204" pitchFamily="34" charset="0"/>
              <a:buChar char="•"/>
              <a:tabLst>
                <a:tab pos="185420" algn="l"/>
              </a:tabLst>
            </a:pPr>
            <a:r>
              <a:rPr lang="fr-CA" sz="1600" b="1" dirty="0" smtClean="0">
                <a:solidFill>
                  <a:srgbClr val="31849B"/>
                </a:solidFill>
                <a:latin typeface="Century Gothic" panose="020B0502020202020204" pitchFamily="34" charset="0"/>
                <a:cs typeface="Calibri"/>
              </a:rPr>
              <a:t>Par </a:t>
            </a:r>
            <a:r>
              <a:rPr lang="fr-CA" sz="1600" b="1" dirty="0" smtClean="0">
                <a:solidFill>
                  <a:srgbClr val="31849B"/>
                </a:solidFill>
                <a:latin typeface="Century Gothic" panose="020B0502020202020204" pitchFamily="34" charset="0"/>
                <a:cs typeface="Calibri"/>
              </a:rPr>
              <a:t>voie électronique : </a:t>
            </a:r>
          </a:p>
          <a:p>
            <a:pPr marL="339725" marR="8255" algn="just">
              <a:lnSpc>
                <a:spcPts val="1939"/>
              </a:lnSpc>
              <a:spcBef>
                <a:spcPts val="1350"/>
              </a:spcBef>
              <a:tabLst>
                <a:tab pos="185420" algn="l"/>
              </a:tabLst>
            </a:pPr>
            <a:r>
              <a:rPr lang="fr-FR" sz="1600" b="1" spc="-10" dirty="0">
                <a:latin typeface="Century Gothic" panose="020B0502020202020204" pitchFamily="34" charset="0"/>
                <a:cs typeface="Calibri"/>
              </a:rPr>
              <a:t> </a:t>
            </a:r>
            <a:r>
              <a:rPr lang="fr-FR" sz="1600" b="1" spc="-10" dirty="0" smtClean="0">
                <a:latin typeface="Century Gothic" panose="020B0502020202020204" pitchFamily="34" charset="0"/>
                <a:cs typeface="Calibri"/>
              </a:rPr>
              <a:t>   	  Les </a:t>
            </a:r>
            <a:r>
              <a:rPr lang="fr-FR" sz="1600" b="1" spc="-10" dirty="0">
                <a:latin typeface="Century Gothic" panose="020B0502020202020204" pitchFamily="34" charset="0"/>
                <a:cs typeface="Calibri"/>
              </a:rPr>
              <a:t>notifications et mises en demeure, sous réserve de l'accord </a:t>
            </a:r>
            <a:r>
              <a:rPr lang="fr-FR" sz="1600" b="1" spc="-10" dirty="0" smtClean="0">
                <a:latin typeface="Century Gothic" panose="020B0502020202020204" pitchFamily="34" charset="0"/>
                <a:cs typeface="Calibri"/>
              </a:rPr>
              <a:t>exprès des </a:t>
            </a:r>
            <a:r>
              <a:rPr lang="fr-FR" sz="1600" b="1" spc="-10" dirty="0">
                <a:latin typeface="Century Gothic" panose="020B0502020202020204" pitchFamily="34" charset="0"/>
                <a:cs typeface="Calibri"/>
              </a:rPr>
              <a:t>copropriétaires, sont  </a:t>
            </a:r>
            <a:r>
              <a:rPr lang="fr-FR" sz="1600" b="1" spc="-10" dirty="0" smtClean="0">
                <a:latin typeface="Century Gothic" panose="020B0502020202020204" pitchFamily="34" charset="0"/>
                <a:cs typeface="Calibri"/>
              </a:rPr>
              <a:t>        	valablement </a:t>
            </a:r>
            <a:r>
              <a:rPr lang="fr-FR" sz="1600" b="1" spc="-10" dirty="0">
                <a:latin typeface="Century Gothic" panose="020B0502020202020204" pitchFamily="34" charset="0"/>
                <a:cs typeface="Calibri"/>
              </a:rPr>
              <a:t>faites par voie électronique</a:t>
            </a:r>
            <a:r>
              <a:rPr lang="fr-FR" sz="1600" spc="-10" dirty="0">
                <a:latin typeface="Century Gothic" panose="020B0502020202020204" pitchFamily="34" charset="0"/>
                <a:cs typeface="Calibri"/>
              </a:rPr>
              <a:t>. </a:t>
            </a:r>
            <a:r>
              <a:rPr sz="1600" spc="-20" dirty="0" smtClean="0">
                <a:latin typeface="Century Gothic" panose="020B0502020202020204" pitchFamily="34" charset="0"/>
                <a:cs typeface="Calibri"/>
              </a:rPr>
              <a:t>(</a:t>
            </a:r>
            <a:r>
              <a:rPr sz="1600" spc="-20" dirty="0">
                <a:latin typeface="Century Gothic" panose="020B0502020202020204" pitchFamily="34" charset="0"/>
                <a:cs typeface="Calibri"/>
              </a:rPr>
              <a:t>l’article </a:t>
            </a:r>
            <a:r>
              <a:rPr sz="1600" spc="-390" dirty="0">
                <a:latin typeface="Century Gothic" panose="020B0502020202020204" pitchFamily="34" charset="0"/>
                <a:cs typeface="Calibri"/>
              </a:rPr>
              <a:t> </a:t>
            </a:r>
            <a:r>
              <a:rPr sz="1600" spc="-5" dirty="0">
                <a:latin typeface="Century Gothic" panose="020B0502020202020204" pitchFamily="34" charset="0"/>
                <a:cs typeface="Calibri"/>
              </a:rPr>
              <a:t>42-1 </a:t>
            </a:r>
            <a:r>
              <a:rPr sz="1600" dirty="0">
                <a:latin typeface="Century Gothic" panose="020B0502020202020204" pitchFamily="34" charset="0"/>
                <a:cs typeface="Calibri"/>
              </a:rPr>
              <a:t>de</a:t>
            </a:r>
            <a:r>
              <a:rPr sz="1600" spc="15" dirty="0">
                <a:latin typeface="Century Gothic" panose="020B0502020202020204" pitchFamily="34" charset="0"/>
                <a:cs typeface="Calibri"/>
              </a:rPr>
              <a:t> </a:t>
            </a:r>
            <a:r>
              <a:rPr sz="1600" spc="-5" dirty="0">
                <a:latin typeface="Century Gothic" panose="020B0502020202020204" pitchFamily="34" charset="0"/>
                <a:cs typeface="Calibri"/>
              </a:rPr>
              <a:t>la</a:t>
            </a:r>
            <a:r>
              <a:rPr sz="1600" dirty="0">
                <a:latin typeface="Century Gothic" panose="020B0502020202020204" pitchFamily="34" charset="0"/>
                <a:cs typeface="Calibri"/>
              </a:rPr>
              <a:t> </a:t>
            </a:r>
            <a:r>
              <a:rPr sz="1600" spc="-5" dirty="0">
                <a:latin typeface="Century Gothic" panose="020B0502020202020204" pitchFamily="34" charset="0"/>
                <a:cs typeface="Calibri"/>
              </a:rPr>
              <a:t>loi</a:t>
            </a:r>
            <a:r>
              <a:rPr sz="1600" spc="15" dirty="0">
                <a:latin typeface="Century Gothic" panose="020B0502020202020204" pitchFamily="34" charset="0"/>
                <a:cs typeface="Calibri"/>
              </a:rPr>
              <a:t> </a:t>
            </a:r>
            <a:r>
              <a:rPr sz="1600" dirty="0">
                <a:latin typeface="Century Gothic" panose="020B0502020202020204" pitchFamily="34" charset="0"/>
                <a:cs typeface="Calibri"/>
              </a:rPr>
              <a:t>du </a:t>
            </a:r>
            <a:r>
              <a:rPr sz="1600" spc="-5" dirty="0">
                <a:latin typeface="Century Gothic" panose="020B0502020202020204" pitchFamily="34" charset="0"/>
                <a:cs typeface="Calibri"/>
              </a:rPr>
              <a:t>10</a:t>
            </a:r>
            <a:r>
              <a:rPr sz="1600" spc="10" dirty="0">
                <a:latin typeface="Century Gothic" panose="020B0502020202020204" pitchFamily="34" charset="0"/>
                <a:cs typeface="Calibri"/>
              </a:rPr>
              <a:t> </a:t>
            </a:r>
            <a:r>
              <a:rPr lang="fr-CA" sz="1600" spc="-5" dirty="0" smtClean="0">
                <a:latin typeface="Century Gothic" panose="020B0502020202020204" pitchFamily="34" charset="0"/>
                <a:cs typeface="Calibri"/>
              </a:rPr>
              <a:t>juillet </a:t>
            </a:r>
            <a:r>
              <a:rPr sz="1600" spc="-5" dirty="0" smtClean="0">
                <a:latin typeface="Century Gothic" panose="020B0502020202020204" pitchFamily="34" charset="0"/>
                <a:cs typeface="Calibri"/>
              </a:rPr>
              <a:t>1965)</a:t>
            </a:r>
            <a:endParaRPr lang="fr-CA" sz="1600" spc="-5" dirty="0">
              <a:latin typeface="Century Gothic" panose="020B0502020202020204" pitchFamily="34" charset="0"/>
              <a:cs typeface="Calibri"/>
            </a:endParaRPr>
          </a:p>
        </p:txBody>
      </p:sp>
      <p:sp>
        <p:nvSpPr>
          <p:cNvPr id="5" name="Espace réservé du numéro de diapositive 4"/>
          <p:cNvSpPr>
            <a:spLocks noGrp="1"/>
          </p:cNvSpPr>
          <p:nvPr>
            <p:ph type="sldNum" sz="quarter" idx="12"/>
          </p:nvPr>
        </p:nvSpPr>
        <p:spPr>
          <a:xfrm>
            <a:off x="9312348" y="6420487"/>
            <a:ext cx="2743200" cy="365125"/>
          </a:xfrm>
        </p:spPr>
        <p:txBody>
          <a:bodyPr/>
          <a:lstStyle/>
          <a:p>
            <a:fld id="{524F4E30-4F36-4098-97E2-E1F6D838FDE3}" type="slidenum">
              <a:rPr lang="fr-FR" smtClean="0"/>
              <a:t>20</a:t>
            </a:fld>
            <a:endParaRPr lang="fr-FR" dirty="0"/>
          </a:p>
        </p:txBody>
      </p:sp>
      <p:pic>
        <p:nvPicPr>
          <p:cNvPr id="11" name="Image 10"/>
          <p:cNvPicPr>
            <a:picLocks noChangeAspect="1"/>
          </p:cNvPicPr>
          <p:nvPr/>
        </p:nvPicPr>
        <p:blipFill>
          <a:blip r:embed="rId3"/>
          <a:stretch>
            <a:fillRect/>
          </a:stretch>
        </p:blipFill>
        <p:spPr>
          <a:xfrm>
            <a:off x="10498379" y="724344"/>
            <a:ext cx="1557169" cy="752069"/>
          </a:xfrm>
          <a:prstGeom prst="rect">
            <a:avLst/>
          </a:prstGeom>
        </p:spPr>
      </p:pic>
      <p:sp>
        <p:nvSpPr>
          <p:cNvPr id="12"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413484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26315" y="495268"/>
            <a:ext cx="4268989"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Calibri"/>
              </a:rPr>
              <a:t>3</a:t>
            </a:r>
            <a:r>
              <a:rPr lang="fr-FR" sz="2000" b="1" spc="-5" dirty="0" smtClean="0">
                <a:solidFill>
                  <a:srgbClr val="31849B"/>
                </a:solidFill>
                <a:latin typeface="Century Gothic" panose="020B0502020202020204" pitchFamily="34" charset="0"/>
                <a:cs typeface="Calibri"/>
              </a:rPr>
              <a:t>) </a:t>
            </a:r>
            <a:r>
              <a:rPr lang="fr-FR" sz="2000" b="1" spc="-5" dirty="0" smtClean="0">
                <a:solidFill>
                  <a:srgbClr val="31849B"/>
                </a:solidFill>
                <a:latin typeface="Century Gothic" panose="020B0502020202020204" pitchFamily="34" charset="0"/>
                <a:cs typeface="Calibri"/>
              </a:rPr>
              <a:t>Les</a:t>
            </a:r>
            <a:r>
              <a:rPr lang="fr-FR" sz="2000" b="1" spc="-20" dirty="0" smtClean="0">
                <a:solidFill>
                  <a:srgbClr val="31849B"/>
                </a:solidFill>
                <a:latin typeface="Century Gothic" panose="020B0502020202020204" pitchFamily="34" charset="0"/>
                <a:cs typeface="Calibri"/>
              </a:rPr>
              <a:t> </a:t>
            </a:r>
            <a:r>
              <a:rPr lang="fr-FR" sz="2000" b="1" spc="-10" dirty="0">
                <a:solidFill>
                  <a:srgbClr val="31849B"/>
                </a:solidFill>
                <a:latin typeface="Century Gothic" panose="020B0502020202020204" pitchFamily="34" charset="0"/>
                <a:cs typeface="Calibri"/>
              </a:rPr>
              <a:t>modalités</a:t>
            </a:r>
            <a:r>
              <a:rPr lang="fr-FR" sz="2000" b="1"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de </a:t>
            </a:r>
            <a:r>
              <a:rPr lang="fr-FR" sz="2000" b="1" spc="-15" dirty="0" smtClean="0">
                <a:solidFill>
                  <a:srgbClr val="31849B"/>
                </a:solidFill>
                <a:latin typeface="Century Gothic" panose="020B0502020202020204" pitchFamily="34" charset="0"/>
                <a:cs typeface="Calibri"/>
              </a:rPr>
              <a:t>convocation</a:t>
            </a:r>
            <a:r>
              <a:rPr lang="fr-FR" sz="2000" b="1" dirty="0" smtClean="0">
                <a:solidFill>
                  <a:srgbClr val="31849B"/>
                </a:solidFill>
                <a:latin typeface="Century Gothic" panose="020B0502020202020204" pitchFamily="34" charset="0"/>
              </a:rPr>
              <a:t> </a:t>
            </a:r>
            <a:endParaRPr lang="fr-FR" sz="2000" b="1" dirty="0">
              <a:solidFill>
                <a:srgbClr val="31849B"/>
              </a:solidFill>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9312348" y="6420487"/>
            <a:ext cx="2743200" cy="365125"/>
          </a:xfrm>
        </p:spPr>
        <p:txBody>
          <a:bodyPr/>
          <a:lstStyle/>
          <a:p>
            <a:fld id="{524F4E30-4F36-4098-97E2-E1F6D838FDE3}" type="slidenum">
              <a:rPr lang="fr-FR" smtClean="0"/>
              <a:t>21</a:t>
            </a:fld>
            <a:endParaRPr lang="fr-FR" dirty="0"/>
          </a:p>
        </p:txBody>
      </p:sp>
      <p:pic>
        <p:nvPicPr>
          <p:cNvPr id="11" name="Image 10"/>
          <p:cNvPicPr>
            <a:picLocks noChangeAspect="1"/>
          </p:cNvPicPr>
          <p:nvPr/>
        </p:nvPicPr>
        <p:blipFill>
          <a:blip r:embed="rId3"/>
          <a:stretch>
            <a:fillRect/>
          </a:stretch>
        </p:blipFill>
        <p:spPr>
          <a:xfrm>
            <a:off x="10548620" y="393427"/>
            <a:ext cx="1557169" cy="752069"/>
          </a:xfrm>
          <a:prstGeom prst="rect">
            <a:avLst/>
          </a:prstGeom>
        </p:spPr>
      </p:pic>
      <p:sp>
        <p:nvSpPr>
          <p:cNvPr id="12"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3" name="Rectangle 2"/>
          <p:cNvSpPr/>
          <p:nvPr/>
        </p:nvSpPr>
        <p:spPr>
          <a:xfrm>
            <a:off x="499872" y="1761435"/>
            <a:ext cx="11192256" cy="3108543"/>
          </a:xfrm>
          <a:prstGeom prst="rect">
            <a:avLst/>
          </a:prstGeom>
        </p:spPr>
        <p:txBody>
          <a:bodyPr wrap="square">
            <a:spAutoFit/>
          </a:bodyPr>
          <a:lstStyle/>
          <a:p>
            <a:r>
              <a:rPr lang="fr-CA" b="1" dirty="0" smtClean="0">
                <a:latin typeface="Century Gothic" panose="020B0502020202020204" pitchFamily="34" charset="0"/>
                <a:cs typeface="Calibri"/>
              </a:rPr>
              <a:t>A quelle adresse doit être envoyée la convocation ? </a:t>
            </a:r>
          </a:p>
          <a:p>
            <a:endParaRPr lang="fr-CA" b="1" dirty="0">
              <a:latin typeface="Century Gothic" panose="020B0502020202020204" pitchFamily="34" charset="0"/>
              <a:cs typeface="Calibri"/>
            </a:endParaRPr>
          </a:p>
          <a:p>
            <a:r>
              <a:rPr lang="fr-CA" sz="1600" b="1" dirty="0" smtClean="0">
                <a:solidFill>
                  <a:srgbClr val="31849B"/>
                </a:solidFill>
                <a:latin typeface="Century Gothic" panose="020B0502020202020204" pitchFamily="34" charset="0"/>
                <a:cs typeface="Calibri"/>
              </a:rPr>
              <a:t>La convocation est envoyée à la dernière adresse communiquée par le copropriétaire au syndic en lettre recommandé avec accusé de réception.</a:t>
            </a:r>
          </a:p>
          <a:p>
            <a:pPr marL="285750" indent="-285750">
              <a:buFont typeface="Wingdings" panose="05000000000000000000" pitchFamily="2" charset="2"/>
              <a:buChar char="F"/>
            </a:pPr>
            <a:endParaRPr lang="fr-CA" sz="1600" dirty="0">
              <a:latin typeface="Century Gothic" panose="020B0502020202020204" pitchFamily="34" charset="0"/>
              <a:cs typeface="Calibri"/>
            </a:endParaRPr>
          </a:p>
          <a:p>
            <a:pPr marL="285750" indent="-285750">
              <a:buFont typeface="Wingdings" panose="05000000000000000000" pitchFamily="2" charset="2"/>
              <a:buChar char="F"/>
            </a:pPr>
            <a:r>
              <a:rPr lang="fr-CA" sz="1600" dirty="0" smtClean="0">
                <a:latin typeface="Century Gothic" panose="020B0502020202020204" pitchFamily="34" charset="0"/>
                <a:cs typeface="Calibri"/>
              </a:rPr>
              <a:t>Si le copropriétaire n’a pas communiqué le changement d’adresse au syndic selon ce formalisme, ce dernier l’enverra à la dernière adresse connue et l’assemblée générale ne pourra pas être annulée sur ce motif.</a:t>
            </a:r>
          </a:p>
          <a:p>
            <a:pPr marL="285750" indent="-285750">
              <a:buFont typeface="Wingdings" panose="05000000000000000000" pitchFamily="2" charset="2"/>
              <a:buChar char="F"/>
            </a:pPr>
            <a:endParaRPr lang="fr-CA" sz="1600" dirty="0">
              <a:latin typeface="Century Gothic" panose="020B0502020202020204" pitchFamily="34" charset="0"/>
              <a:cs typeface="Calibri"/>
            </a:endParaRPr>
          </a:p>
          <a:p>
            <a:pPr marL="285750" indent="-285750">
              <a:buFont typeface="Wingdings" panose="05000000000000000000" pitchFamily="2" charset="2"/>
              <a:buChar char="F"/>
            </a:pPr>
            <a:r>
              <a:rPr lang="fr-CA" sz="1600" dirty="0" smtClean="0">
                <a:latin typeface="Century Gothic" panose="020B0502020202020204" pitchFamily="34" charset="0"/>
                <a:cs typeface="Calibri"/>
              </a:rPr>
              <a:t>Pour les lettres recommandées électroniques, le syndic doit avoir connaissance de l’adresse mail exacte du copropriétaire. Celui-ci doit la notifier au syndic et l’informer de toutes modifications. En cas d’erreur sur dans l’adresse mail notifiée, l’assemblée générale ne pourra pas être annulée sur ce motif. </a:t>
            </a:r>
            <a:endParaRPr lang="fr-CA" sz="1600" dirty="0">
              <a:latin typeface="Century Gothic" panose="020B0502020202020204" pitchFamily="34" charset="0"/>
              <a:cs typeface="Calibri"/>
            </a:endParaRPr>
          </a:p>
        </p:txBody>
      </p:sp>
    </p:spTree>
    <p:extLst>
      <p:ext uri="{BB962C8B-B14F-4D97-AF65-F5344CB8AC3E}">
        <p14:creationId xmlns:p14="http://schemas.microsoft.com/office/powerpoint/2010/main" val="238822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77718" y="504978"/>
            <a:ext cx="4236563" cy="400110"/>
          </a:xfrm>
          <a:prstGeom prst="rect">
            <a:avLst/>
          </a:prstGeom>
          <a:noFill/>
        </p:spPr>
        <p:txBody>
          <a:bodyPr wrap="square" rtlCol="0">
            <a:spAutoFit/>
          </a:bodyPr>
          <a:lstStyle/>
          <a:p>
            <a:r>
              <a:rPr lang="fr-CA" sz="2000" b="1" spc="-5" dirty="0">
                <a:solidFill>
                  <a:srgbClr val="31849B"/>
                </a:solidFill>
                <a:latin typeface="Century Gothic" panose="020B0502020202020204" pitchFamily="34" charset="0"/>
                <a:cs typeface="Calibri"/>
              </a:rPr>
              <a:t>4</a:t>
            </a:r>
            <a:r>
              <a:rPr lang="fr-CA" sz="2000" b="1" spc="-5" dirty="0" smtClean="0">
                <a:solidFill>
                  <a:srgbClr val="31849B"/>
                </a:solidFill>
                <a:latin typeface="Century Gothic" panose="020B0502020202020204" pitchFamily="34" charset="0"/>
                <a:cs typeface="Calibri"/>
              </a:rPr>
              <a:t>) </a:t>
            </a:r>
            <a:r>
              <a:rPr lang="fr-CA" sz="2000" b="1" spc="-5" dirty="0" smtClean="0">
                <a:solidFill>
                  <a:srgbClr val="31849B"/>
                </a:solidFill>
                <a:latin typeface="Century Gothic" panose="020B0502020202020204" pitchFamily="34" charset="0"/>
                <a:cs typeface="Calibri"/>
              </a:rPr>
              <a:t>Le </a:t>
            </a:r>
            <a:r>
              <a:rPr lang="fr-CA" sz="2000" b="1" spc="-5" dirty="0">
                <a:solidFill>
                  <a:srgbClr val="31849B"/>
                </a:solidFill>
                <a:latin typeface="Century Gothic" panose="020B0502020202020204" pitchFamily="34" charset="0"/>
                <a:cs typeface="Calibri"/>
              </a:rPr>
              <a:t>contenu de la convocation</a:t>
            </a:r>
            <a:endParaRPr lang="fr-FR" sz="2000" b="1" dirty="0">
              <a:solidFill>
                <a:srgbClr val="31849B"/>
              </a:solidFill>
              <a:latin typeface="Century Gothic" panose="020B0502020202020204" pitchFamily="34" charset="0"/>
            </a:endParaRPr>
          </a:p>
        </p:txBody>
      </p:sp>
      <p:sp>
        <p:nvSpPr>
          <p:cNvPr id="11" name="object 6"/>
          <p:cNvSpPr txBox="1"/>
          <p:nvPr/>
        </p:nvSpPr>
        <p:spPr>
          <a:xfrm>
            <a:off x="386844" y="1186661"/>
            <a:ext cx="11418310" cy="5186034"/>
          </a:xfrm>
          <a:prstGeom prst="rect">
            <a:avLst/>
          </a:prstGeom>
        </p:spPr>
        <p:txBody>
          <a:bodyPr vert="horz" wrap="square" lIns="0" tIns="104139" rIns="0" bIns="0" rtlCol="0">
            <a:spAutoFit/>
          </a:bodyPr>
          <a:lstStyle/>
          <a:p>
            <a:pPr marL="12700">
              <a:lnSpc>
                <a:spcPct val="100000"/>
              </a:lnSpc>
              <a:spcBef>
                <a:spcPts val="819"/>
              </a:spcBef>
            </a:pPr>
            <a:r>
              <a:rPr lang="fr-FR" b="1" spc="-5" dirty="0">
                <a:solidFill>
                  <a:srgbClr val="E36C0A"/>
                </a:solidFill>
                <a:latin typeface="Century Gothic" panose="020B0502020202020204" pitchFamily="34" charset="0"/>
                <a:cs typeface="Calibri"/>
              </a:rPr>
              <a:t>La convocation à l’assemblée générale est obligatoirement </a:t>
            </a:r>
            <a:r>
              <a:rPr lang="fr-FR" b="1" u="sng" spc="-5" dirty="0">
                <a:solidFill>
                  <a:srgbClr val="E36C0A"/>
                </a:solidFill>
                <a:latin typeface="Century Gothic" panose="020B0502020202020204" pitchFamily="34" charset="0"/>
                <a:cs typeface="Calibri"/>
              </a:rPr>
              <a:t>un acte écrit </a:t>
            </a:r>
            <a:r>
              <a:rPr lang="fr-FR" b="1" spc="-5" dirty="0">
                <a:solidFill>
                  <a:srgbClr val="E36C0A"/>
                </a:solidFill>
                <a:latin typeface="Century Gothic" panose="020B0502020202020204" pitchFamily="34" charset="0"/>
                <a:cs typeface="Calibri"/>
              </a:rPr>
              <a:t>par lequel les copropriétaires sont informés qu’ils sont convoquer à participer à l’assemblée générale du syndicat des copropriétaires</a:t>
            </a:r>
            <a:r>
              <a:rPr lang="fr-FR" b="1" spc="-5" dirty="0" smtClean="0">
                <a:solidFill>
                  <a:srgbClr val="E36C0A"/>
                </a:solidFill>
                <a:latin typeface="Century Gothic" panose="020B0502020202020204" pitchFamily="34" charset="0"/>
                <a:cs typeface="Calibri"/>
              </a:rPr>
              <a:t>.</a:t>
            </a:r>
            <a:endParaRPr lang="fr-CA" b="1" spc="-5" dirty="0">
              <a:latin typeface="Century Gothic" panose="020B0502020202020204" pitchFamily="34" charset="0"/>
              <a:cs typeface="Calibri"/>
            </a:endParaRPr>
          </a:p>
          <a:p>
            <a:pPr marL="12700">
              <a:lnSpc>
                <a:spcPct val="100000"/>
              </a:lnSpc>
              <a:spcBef>
                <a:spcPts val="819"/>
              </a:spcBef>
            </a:pPr>
            <a:endParaRPr lang="fr-CA" b="1" spc="-5" dirty="0" smtClean="0">
              <a:latin typeface="Century Gothic" panose="020B0502020202020204" pitchFamily="34" charset="0"/>
              <a:cs typeface="Calibri"/>
            </a:endParaRPr>
          </a:p>
          <a:p>
            <a:pPr marL="12700">
              <a:lnSpc>
                <a:spcPct val="100000"/>
              </a:lnSpc>
              <a:spcBef>
                <a:spcPts val="819"/>
              </a:spcBef>
            </a:pPr>
            <a:r>
              <a:rPr lang="fr-CA" b="1" spc="-5" dirty="0" smtClean="0">
                <a:latin typeface="Century Gothic" panose="020B0502020202020204" pitchFamily="34" charset="0"/>
                <a:cs typeface="Calibri"/>
              </a:rPr>
              <a:t>Que doit contenir la convocation ?</a:t>
            </a:r>
          </a:p>
          <a:p>
            <a:pPr marL="12700">
              <a:lnSpc>
                <a:spcPct val="100000"/>
              </a:lnSpc>
              <a:spcBef>
                <a:spcPts val="819"/>
              </a:spcBef>
            </a:pPr>
            <a:r>
              <a:rPr b="1" spc="-5" dirty="0" smtClean="0">
                <a:solidFill>
                  <a:srgbClr val="31849B"/>
                </a:solidFill>
                <a:latin typeface="Century Gothic" panose="020B0502020202020204" pitchFamily="34" charset="0"/>
                <a:cs typeface="Calibri"/>
              </a:rPr>
              <a:t>La</a:t>
            </a:r>
            <a:r>
              <a:rPr b="1" spc="15" dirty="0" smtClean="0">
                <a:solidFill>
                  <a:srgbClr val="31849B"/>
                </a:solidFill>
                <a:latin typeface="Century Gothic" panose="020B0502020202020204" pitchFamily="34" charset="0"/>
                <a:cs typeface="Calibri"/>
              </a:rPr>
              <a:t> </a:t>
            </a:r>
            <a:r>
              <a:rPr b="1" spc="-10" dirty="0">
                <a:solidFill>
                  <a:srgbClr val="31849B"/>
                </a:solidFill>
                <a:latin typeface="Century Gothic" panose="020B0502020202020204" pitchFamily="34" charset="0"/>
                <a:cs typeface="Calibri"/>
              </a:rPr>
              <a:t>convocation</a:t>
            </a:r>
            <a:r>
              <a:rPr b="1" spc="-35" dirty="0">
                <a:solidFill>
                  <a:srgbClr val="31849B"/>
                </a:solidFill>
                <a:latin typeface="Century Gothic" panose="020B0502020202020204" pitchFamily="34" charset="0"/>
                <a:cs typeface="Calibri"/>
              </a:rPr>
              <a:t> </a:t>
            </a:r>
            <a:r>
              <a:rPr b="1" spc="-60" dirty="0">
                <a:solidFill>
                  <a:srgbClr val="31849B"/>
                </a:solidFill>
                <a:latin typeface="Century Gothic" panose="020B0502020202020204" pitchFamily="34" charset="0"/>
                <a:cs typeface="Calibri"/>
              </a:rPr>
              <a:t>d’AG</a:t>
            </a:r>
            <a:r>
              <a:rPr b="1" spc="-5" dirty="0">
                <a:solidFill>
                  <a:srgbClr val="31849B"/>
                </a:solidFill>
                <a:latin typeface="Century Gothic" panose="020B0502020202020204" pitchFamily="34" charset="0"/>
                <a:cs typeface="Calibri"/>
              </a:rPr>
              <a:t> contient</a:t>
            </a:r>
            <a:r>
              <a:rPr b="1" spc="-15" dirty="0">
                <a:solidFill>
                  <a:srgbClr val="31849B"/>
                </a:solidFill>
                <a:latin typeface="Century Gothic" panose="020B0502020202020204" pitchFamily="34" charset="0"/>
                <a:cs typeface="Calibri"/>
              </a:rPr>
              <a:t> obligatoirement</a:t>
            </a:r>
            <a:r>
              <a:rPr b="1" spc="-20" dirty="0">
                <a:solidFill>
                  <a:srgbClr val="31849B"/>
                </a:solidFill>
                <a:latin typeface="Century Gothic" panose="020B0502020202020204" pitchFamily="34" charset="0"/>
                <a:cs typeface="Calibri"/>
              </a:rPr>
              <a:t> </a:t>
            </a:r>
            <a:r>
              <a:rPr spc="-5" dirty="0">
                <a:latin typeface="Century Gothic" panose="020B0502020202020204" pitchFamily="34" charset="0"/>
                <a:cs typeface="Calibri"/>
              </a:rPr>
              <a:t>(</a:t>
            </a:r>
            <a:r>
              <a:rPr i="1" spc="-5" dirty="0">
                <a:latin typeface="Century Gothic" panose="020B0502020202020204" pitchFamily="34" charset="0"/>
                <a:cs typeface="Calibri"/>
              </a:rPr>
              <a:t>article 9</a:t>
            </a:r>
            <a:r>
              <a:rPr i="1" spc="5" dirty="0">
                <a:latin typeface="Century Gothic" panose="020B0502020202020204" pitchFamily="34" charset="0"/>
                <a:cs typeface="Calibri"/>
              </a:rPr>
              <a:t> </a:t>
            </a:r>
            <a:r>
              <a:rPr i="1" spc="-10" dirty="0">
                <a:latin typeface="Century Gothic" panose="020B0502020202020204" pitchFamily="34" charset="0"/>
                <a:cs typeface="Calibri"/>
              </a:rPr>
              <a:t>du</a:t>
            </a:r>
            <a:r>
              <a:rPr i="1" spc="25" dirty="0">
                <a:latin typeface="Century Gothic" panose="020B0502020202020204" pitchFamily="34" charset="0"/>
                <a:cs typeface="Calibri"/>
              </a:rPr>
              <a:t> </a:t>
            </a:r>
            <a:r>
              <a:rPr i="1" spc="-5" dirty="0">
                <a:latin typeface="Century Gothic" panose="020B0502020202020204" pitchFamily="34" charset="0"/>
                <a:cs typeface="Calibri"/>
              </a:rPr>
              <a:t>décret</a:t>
            </a:r>
            <a:r>
              <a:rPr i="1" spc="5" dirty="0">
                <a:latin typeface="Century Gothic" panose="020B0502020202020204" pitchFamily="34" charset="0"/>
                <a:cs typeface="Calibri"/>
              </a:rPr>
              <a:t> </a:t>
            </a:r>
            <a:r>
              <a:rPr i="1" spc="-10" dirty="0">
                <a:latin typeface="Century Gothic" panose="020B0502020202020204" pitchFamily="34" charset="0"/>
                <a:cs typeface="Calibri"/>
              </a:rPr>
              <a:t>du</a:t>
            </a:r>
            <a:r>
              <a:rPr i="1" spc="20" dirty="0">
                <a:latin typeface="Century Gothic" panose="020B0502020202020204" pitchFamily="34" charset="0"/>
                <a:cs typeface="Calibri"/>
              </a:rPr>
              <a:t> </a:t>
            </a:r>
            <a:r>
              <a:rPr i="1" spc="-10" dirty="0">
                <a:latin typeface="Century Gothic" panose="020B0502020202020204" pitchFamily="34" charset="0"/>
                <a:cs typeface="Calibri"/>
              </a:rPr>
              <a:t>17</a:t>
            </a:r>
            <a:r>
              <a:rPr i="1" spc="25" dirty="0">
                <a:latin typeface="Century Gothic" panose="020B0502020202020204" pitchFamily="34" charset="0"/>
                <a:cs typeface="Calibri"/>
              </a:rPr>
              <a:t> </a:t>
            </a:r>
            <a:r>
              <a:rPr i="1" spc="-5" dirty="0">
                <a:latin typeface="Century Gothic" panose="020B0502020202020204" pitchFamily="34" charset="0"/>
                <a:cs typeface="Calibri"/>
              </a:rPr>
              <a:t>mars</a:t>
            </a:r>
            <a:r>
              <a:rPr i="1" spc="20" dirty="0">
                <a:latin typeface="Century Gothic" panose="020B0502020202020204" pitchFamily="34" charset="0"/>
                <a:cs typeface="Calibri"/>
              </a:rPr>
              <a:t> </a:t>
            </a:r>
            <a:r>
              <a:rPr i="1" spc="-10" dirty="0">
                <a:latin typeface="Century Gothic" panose="020B0502020202020204" pitchFamily="34" charset="0"/>
                <a:cs typeface="Calibri"/>
              </a:rPr>
              <a:t>1967</a:t>
            </a:r>
            <a:r>
              <a:rPr spc="-10" dirty="0">
                <a:latin typeface="Century Gothic" panose="020B0502020202020204" pitchFamily="34" charset="0"/>
                <a:cs typeface="Calibri"/>
              </a:rPr>
              <a:t>)</a:t>
            </a:r>
            <a:r>
              <a:rPr spc="30" dirty="0">
                <a:latin typeface="Century Gothic" panose="020B0502020202020204" pitchFamily="34" charset="0"/>
                <a:cs typeface="Calibri"/>
              </a:rPr>
              <a:t> </a:t>
            </a:r>
            <a:r>
              <a:rPr spc="-5" dirty="0">
                <a:latin typeface="Century Gothic" panose="020B0502020202020204" pitchFamily="34" charset="0"/>
                <a:cs typeface="Calibri"/>
              </a:rPr>
              <a:t>:</a:t>
            </a:r>
            <a:endParaRPr dirty="0">
              <a:latin typeface="Century Gothic" panose="020B0502020202020204" pitchFamily="34" charset="0"/>
              <a:cs typeface="Calibri"/>
            </a:endParaRPr>
          </a:p>
          <a:p>
            <a:pPr marL="1099185" lvl="2" indent="-172720">
              <a:spcBef>
                <a:spcPts val="635"/>
              </a:spcBef>
              <a:buFont typeface="Wingdings"/>
              <a:buChar char=""/>
              <a:tabLst>
                <a:tab pos="185420" algn="l"/>
              </a:tabLst>
            </a:pPr>
            <a:r>
              <a:rPr sz="1600" b="1" spc="-5" dirty="0">
                <a:latin typeface="Century Gothic" panose="020B0502020202020204" pitchFamily="34" charset="0"/>
                <a:cs typeface="Calibri"/>
              </a:rPr>
              <a:t>Le</a:t>
            </a:r>
            <a:r>
              <a:rPr sz="1600" b="1" spc="-30" dirty="0">
                <a:latin typeface="Century Gothic" panose="020B0502020202020204" pitchFamily="34" charset="0"/>
                <a:cs typeface="Calibri"/>
              </a:rPr>
              <a:t> </a:t>
            </a:r>
            <a:r>
              <a:rPr sz="1600" b="1" spc="-5" dirty="0">
                <a:latin typeface="Century Gothic" panose="020B0502020202020204" pitchFamily="34" charset="0"/>
                <a:cs typeface="Calibri"/>
              </a:rPr>
              <a:t>lieu</a:t>
            </a:r>
            <a:endParaRPr sz="1600" b="1" dirty="0">
              <a:latin typeface="Century Gothic" panose="020B0502020202020204" pitchFamily="34" charset="0"/>
              <a:cs typeface="Calibri"/>
            </a:endParaRPr>
          </a:p>
          <a:p>
            <a:pPr marL="1099185" lvl="2" indent="-172720">
              <a:spcBef>
                <a:spcPts val="600"/>
              </a:spcBef>
              <a:buFont typeface="Wingdings"/>
              <a:buChar char=""/>
              <a:tabLst>
                <a:tab pos="185420" algn="l"/>
              </a:tabLst>
            </a:pPr>
            <a:r>
              <a:rPr sz="1600" b="1" spc="-5" dirty="0">
                <a:latin typeface="Century Gothic" panose="020B0502020202020204" pitchFamily="34" charset="0"/>
                <a:cs typeface="Calibri"/>
              </a:rPr>
              <a:t>La</a:t>
            </a:r>
            <a:r>
              <a:rPr sz="1600" b="1" spc="-85" dirty="0">
                <a:latin typeface="Century Gothic" panose="020B0502020202020204" pitchFamily="34" charset="0"/>
                <a:cs typeface="Calibri"/>
              </a:rPr>
              <a:t> </a:t>
            </a:r>
            <a:r>
              <a:rPr sz="1600" b="1" spc="-10" dirty="0">
                <a:latin typeface="Century Gothic" panose="020B0502020202020204" pitchFamily="34" charset="0"/>
                <a:cs typeface="Calibri"/>
              </a:rPr>
              <a:t>date</a:t>
            </a:r>
            <a:endParaRPr sz="1600" b="1" dirty="0">
              <a:latin typeface="Century Gothic" panose="020B0502020202020204" pitchFamily="34" charset="0"/>
              <a:cs typeface="Calibri"/>
            </a:endParaRPr>
          </a:p>
          <a:p>
            <a:pPr marL="1099185" lvl="2" indent="-172720">
              <a:spcBef>
                <a:spcPts val="615"/>
              </a:spcBef>
              <a:buFont typeface="Wingdings"/>
              <a:buChar char=""/>
              <a:tabLst>
                <a:tab pos="185420" algn="l"/>
              </a:tabLst>
            </a:pPr>
            <a:r>
              <a:rPr sz="1600" b="1" spc="-25" dirty="0" err="1" smtClean="0">
                <a:latin typeface="Century Gothic" panose="020B0502020202020204" pitchFamily="34" charset="0"/>
                <a:cs typeface="Calibri"/>
              </a:rPr>
              <a:t>L’heure</a:t>
            </a:r>
            <a:endParaRPr lang="fr-CA" sz="1600" b="1" spc="-25" dirty="0" smtClean="0">
              <a:latin typeface="Century Gothic" panose="020B0502020202020204" pitchFamily="34" charset="0"/>
              <a:cs typeface="Calibri"/>
            </a:endParaRPr>
          </a:p>
          <a:p>
            <a:pPr marL="1669415" lvl="3" indent="-285750">
              <a:spcBef>
                <a:spcPts val="615"/>
              </a:spcBef>
              <a:buFont typeface="Wingdings" panose="05000000000000000000" pitchFamily="2" charset="2"/>
              <a:buChar char="F"/>
              <a:tabLst>
                <a:tab pos="185420" algn="l"/>
              </a:tabLst>
            </a:pPr>
            <a:r>
              <a:rPr lang="fr-FR" sz="1050" dirty="0">
                <a:latin typeface="Century Gothic" panose="020B0502020202020204" pitchFamily="34" charset="0"/>
                <a:cs typeface="Calibri"/>
              </a:rPr>
              <a:t>Une convocation qui ne mentionnerait pas ces trois éléments pourrait entacher l’assemblée générale d’une nullité.</a:t>
            </a:r>
          </a:p>
          <a:p>
            <a:pPr marL="1669415" lvl="3" indent="-285750">
              <a:spcBef>
                <a:spcPts val="615"/>
              </a:spcBef>
              <a:buFont typeface="Wingdings" panose="05000000000000000000" pitchFamily="2" charset="2"/>
              <a:buChar char="F"/>
              <a:tabLst>
                <a:tab pos="185420" algn="l"/>
              </a:tabLst>
            </a:pPr>
            <a:r>
              <a:rPr lang="fr-FR" sz="1050" dirty="0">
                <a:latin typeface="Century Gothic" panose="020B0502020202020204" pitchFamily="34" charset="0"/>
                <a:cs typeface="Calibri"/>
              </a:rPr>
              <a:t>Pour rappel, le lieu de la tenue de l’assemblée générale est par principe le lieu de la commune où se situe votre immeuble, sauf si votre règlement de copropriété en dispose autrement.</a:t>
            </a:r>
            <a:endParaRPr sz="1050" dirty="0">
              <a:latin typeface="Century Gothic" panose="020B0502020202020204" pitchFamily="34" charset="0"/>
              <a:cs typeface="Calibri"/>
            </a:endParaRPr>
          </a:p>
          <a:p>
            <a:pPr marL="1099185" lvl="2" indent="-172720">
              <a:spcBef>
                <a:spcPts val="610"/>
              </a:spcBef>
              <a:buFont typeface="Wingdings"/>
              <a:buChar char=""/>
              <a:tabLst>
                <a:tab pos="185420" algn="l"/>
              </a:tabLst>
            </a:pPr>
            <a:r>
              <a:rPr sz="1600" b="1" spc="-15" dirty="0">
                <a:latin typeface="Century Gothic" panose="020B0502020202020204" pitchFamily="34" charset="0"/>
                <a:cs typeface="Calibri"/>
              </a:rPr>
              <a:t>L'ordre</a:t>
            </a:r>
            <a:r>
              <a:rPr sz="1600" b="1" spc="25" dirty="0">
                <a:latin typeface="Century Gothic" panose="020B0502020202020204" pitchFamily="34" charset="0"/>
                <a:cs typeface="Calibri"/>
              </a:rPr>
              <a:t> </a:t>
            </a:r>
            <a:r>
              <a:rPr sz="1600" b="1" spc="-5" dirty="0">
                <a:latin typeface="Century Gothic" panose="020B0502020202020204" pitchFamily="34" charset="0"/>
                <a:cs typeface="Calibri"/>
              </a:rPr>
              <a:t>du</a:t>
            </a:r>
            <a:r>
              <a:rPr sz="1600" b="1" spc="-20" dirty="0">
                <a:latin typeface="Century Gothic" panose="020B0502020202020204" pitchFamily="34" charset="0"/>
                <a:cs typeface="Calibri"/>
              </a:rPr>
              <a:t> </a:t>
            </a:r>
            <a:r>
              <a:rPr sz="1600" b="1" spc="-10" dirty="0" smtClean="0">
                <a:latin typeface="Century Gothic" panose="020B0502020202020204" pitchFamily="34" charset="0"/>
                <a:cs typeface="Calibri"/>
              </a:rPr>
              <a:t>jour</a:t>
            </a:r>
            <a:endParaRPr sz="1600" b="1" dirty="0">
              <a:latin typeface="Century Gothic" panose="020B0502020202020204" pitchFamily="34" charset="0"/>
              <a:cs typeface="Calibri"/>
            </a:endParaRPr>
          </a:p>
          <a:p>
            <a:pPr marL="1099185" marR="5080" lvl="2" indent="-172720">
              <a:lnSpc>
                <a:spcPts val="1730"/>
              </a:lnSpc>
              <a:spcBef>
                <a:spcPts val="819"/>
              </a:spcBef>
              <a:buFont typeface="Wingdings"/>
              <a:buChar char=""/>
              <a:tabLst>
                <a:tab pos="185420" algn="l"/>
              </a:tabLst>
            </a:pPr>
            <a:r>
              <a:rPr sz="1600" b="1" spc="-5" dirty="0">
                <a:latin typeface="Century Gothic" panose="020B0502020202020204" pitchFamily="34" charset="0"/>
                <a:cs typeface="Calibri"/>
              </a:rPr>
              <a:t>Le</a:t>
            </a:r>
            <a:r>
              <a:rPr sz="1600" b="1" spc="130" dirty="0">
                <a:latin typeface="Century Gothic" panose="020B0502020202020204" pitchFamily="34" charset="0"/>
                <a:cs typeface="Calibri"/>
              </a:rPr>
              <a:t> </a:t>
            </a:r>
            <a:r>
              <a:rPr sz="1600" b="1" spc="-5" dirty="0">
                <a:latin typeface="Century Gothic" panose="020B0502020202020204" pitchFamily="34" charset="0"/>
                <a:cs typeface="Calibri"/>
              </a:rPr>
              <a:t>lieu,</a:t>
            </a:r>
            <a:r>
              <a:rPr sz="1600" b="1" spc="125" dirty="0">
                <a:latin typeface="Century Gothic" panose="020B0502020202020204" pitchFamily="34" charset="0"/>
                <a:cs typeface="Calibri"/>
              </a:rPr>
              <a:t> </a:t>
            </a:r>
            <a:r>
              <a:rPr sz="1600" b="1" spc="-5" dirty="0">
                <a:latin typeface="Century Gothic" panose="020B0502020202020204" pitchFamily="34" charset="0"/>
                <a:cs typeface="Calibri"/>
              </a:rPr>
              <a:t>les</a:t>
            </a:r>
            <a:r>
              <a:rPr sz="1600" b="1" spc="125" dirty="0">
                <a:latin typeface="Century Gothic" panose="020B0502020202020204" pitchFamily="34" charset="0"/>
                <a:cs typeface="Calibri"/>
              </a:rPr>
              <a:t> </a:t>
            </a:r>
            <a:r>
              <a:rPr sz="1600" b="1" spc="-10" dirty="0">
                <a:latin typeface="Century Gothic" panose="020B0502020202020204" pitchFamily="34" charset="0"/>
                <a:cs typeface="Calibri"/>
              </a:rPr>
              <a:t>jours</a:t>
            </a:r>
            <a:r>
              <a:rPr sz="1600" b="1" spc="140" dirty="0">
                <a:latin typeface="Century Gothic" panose="020B0502020202020204" pitchFamily="34" charset="0"/>
                <a:cs typeface="Calibri"/>
              </a:rPr>
              <a:t> </a:t>
            </a:r>
            <a:r>
              <a:rPr sz="1600" b="1" spc="-5" dirty="0">
                <a:latin typeface="Century Gothic" panose="020B0502020202020204" pitchFamily="34" charset="0"/>
                <a:cs typeface="Calibri"/>
              </a:rPr>
              <a:t>et</a:t>
            </a:r>
            <a:r>
              <a:rPr sz="1600" b="1" spc="125" dirty="0">
                <a:latin typeface="Century Gothic" panose="020B0502020202020204" pitchFamily="34" charset="0"/>
                <a:cs typeface="Calibri"/>
              </a:rPr>
              <a:t> </a:t>
            </a:r>
            <a:r>
              <a:rPr sz="1600" b="1" spc="-5" dirty="0">
                <a:latin typeface="Century Gothic" panose="020B0502020202020204" pitchFamily="34" charset="0"/>
                <a:cs typeface="Calibri"/>
              </a:rPr>
              <a:t>les</a:t>
            </a:r>
            <a:r>
              <a:rPr sz="1600" b="1" spc="125" dirty="0">
                <a:latin typeface="Century Gothic" panose="020B0502020202020204" pitchFamily="34" charset="0"/>
                <a:cs typeface="Calibri"/>
              </a:rPr>
              <a:t> </a:t>
            </a:r>
            <a:r>
              <a:rPr sz="1600" b="1" spc="-10" dirty="0">
                <a:latin typeface="Century Gothic" panose="020B0502020202020204" pitchFamily="34" charset="0"/>
                <a:cs typeface="Calibri"/>
              </a:rPr>
              <a:t>heures</a:t>
            </a:r>
            <a:r>
              <a:rPr sz="1600" b="1" spc="140" dirty="0">
                <a:latin typeface="Century Gothic" panose="020B0502020202020204" pitchFamily="34" charset="0"/>
                <a:cs typeface="Calibri"/>
              </a:rPr>
              <a:t> </a:t>
            </a:r>
            <a:r>
              <a:rPr sz="1600" b="1" spc="-5" dirty="0">
                <a:latin typeface="Century Gothic" panose="020B0502020202020204" pitchFamily="34" charset="0"/>
                <a:cs typeface="Calibri"/>
              </a:rPr>
              <a:t>de</a:t>
            </a:r>
            <a:r>
              <a:rPr sz="1600" b="1" spc="135" dirty="0">
                <a:latin typeface="Century Gothic" panose="020B0502020202020204" pitchFamily="34" charset="0"/>
                <a:cs typeface="Calibri"/>
              </a:rPr>
              <a:t> </a:t>
            </a:r>
            <a:r>
              <a:rPr sz="1600" b="1" spc="-10" dirty="0">
                <a:latin typeface="Century Gothic" panose="020B0502020202020204" pitchFamily="34" charset="0"/>
                <a:cs typeface="Calibri"/>
              </a:rPr>
              <a:t>consultation</a:t>
            </a:r>
            <a:r>
              <a:rPr sz="1600" b="1" spc="130" dirty="0">
                <a:latin typeface="Century Gothic" panose="020B0502020202020204" pitchFamily="34" charset="0"/>
                <a:cs typeface="Calibri"/>
              </a:rPr>
              <a:t> </a:t>
            </a:r>
            <a:r>
              <a:rPr sz="1600" b="1" spc="-10" dirty="0">
                <a:latin typeface="Century Gothic" panose="020B0502020202020204" pitchFamily="34" charset="0"/>
                <a:cs typeface="Calibri"/>
              </a:rPr>
              <a:t>des</a:t>
            </a:r>
            <a:r>
              <a:rPr sz="1600" b="1" spc="135" dirty="0">
                <a:latin typeface="Century Gothic" panose="020B0502020202020204" pitchFamily="34" charset="0"/>
                <a:cs typeface="Calibri"/>
              </a:rPr>
              <a:t> </a:t>
            </a:r>
            <a:r>
              <a:rPr sz="1600" b="1" spc="-5" dirty="0">
                <a:latin typeface="Century Gothic" panose="020B0502020202020204" pitchFamily="34" charset="0"/>
                <a:cs typeface="Calibri"/>
              </a:rPr>
              <a:t>pièces</a:t>
            </a:r>
            <a:r>
              <a:rPr sz="1600" b="1" spc="140" dirty="0">
                <a:latin typeface="Century Gothic" panose="020B0502020202020204" pitchFamily="34" charset="0"/>
                <a:cs typeface="Calibri"/>
              </a:rPr>
              <a:t> </a:t>
            </a:r>
            <a:r>
              <a:rPr sz="1600" b="1" spc="-10" dirty="0">
                <a:latin typeface="Century Gothic" panose="020B0502020202020204" pitchFamily="34" charset="0"/>
                <a:cs typeface="Calibri"/>
              </a:rPr>
              <a:t>justificatives</a:t>
            </a:r>
            <a:r>
              <a:rPr sz="1600" b="1" spc="135" dirty="0">
                <a:latin typeface="Century Gothic" panose="020B0502020202020204" pitchFamily="34" charset="0"/>
                <a:cs typeface="Calibri"/>
              </a:rPr>
              <a:t> </a:t>
            </a:r>
            <a:r>
              <a:rPr sz="1600" b="1" spc="-10" dirty="0">
                <a:latin typeface="Century Gothic" panose="020B0502020202020204" pitchFamily="34" charset="0"/>
                <a:cs typeface="Calibri"/>
              </a:rPr>
              <a:t>des</a:t>
            </a:r>
            <a:r>
              <a:rPr sz="1600" b="1" spc="140" dirty="0">
                <a:latin typeface="Century Gothic" panose="020B0502020202020204" pitchFamily="34" charset="0"/>
                <a:cs typeface="Calibri"/>
              </a:rPr>
              <a:t> </a:t>
            </a:r>
            <a:r>
              <a:rPr sz="1600" b="1" spc="-10" dirty="0">
                <a:latin typeface="Century Gothic" panose="020B0502020202020204" pitchFamily="34" charset="0"/>
                <a:cs typeface="Calibri"/>
              </a:rPr>
              <a:t>charges</a:t>
            </a:r>
            <a:r>
              <a:rPr sz="1600" b="1" spc="135" dirty="0">
                <a:latin typeface="Century Gothic" panose="020B0502020202020204" pitchFamily="34" charset="0"/>
                <a:cs typeface="Calibri"/>
              </a:rPr>
              <a:t> </a:t>
            </a:r>
            <a:r>
              <a:rPr sz="1600" b="1" spc="-5" dirty="0">
                <a:latin typeface="Century Gothic" panose="020B0502020202020204" pitchFamily="34" charset="0"/>
                <a:cs typeface="Calibri"/>
              </a:rPr>
              <a:t>par</a:t>
            </a:r>
            <a:r>
              <a:rPr sz="1600" b="1" spc="130" dirty="0">
                <a:latin typeface="Century Gothic" panose="020B0502020202020204" pitchFamily="34" charset="0"/>
                <a:cs typeface="Calibri"/>
              </a:rPr>
              <a:t> </a:t>
            </a:r>
            <a:r>
              <a:rPr sz="1600" b="1" spc="-5" dirty="0">
                <a:latin typeface="Century Gothic" panose="020B0502020202020204" pitchFamily="34" charset="0"/>
                <a:cs typeface="Calibri"/>
              </a:rPr>
              <a:t>les </a:t>
            </a:r>
            <a:r>
              <a:rPr sz="1600" b="1" spc="-345" dirty="0">
                <a:latin typeface="Century Gothic" panose="020B0502020202020204" pitchFamily="34" charset="0"/>
                <a:cs typeface="Calibri"/>
              </a:rPr>
              <a:t> </a:t>
            </a:r>
            <a:r>
              <a:rPr sz="1600" b="1" spc="-10" dirty="0" err="1">
                <a:latin typeface="Century Gothic" panose="020B0502020202020204" pitchFamily="34" charset="0"/>
                <a:cs typeface="Calibri"/>
              </a:rPr>
              <a:t>copropriétaires</a:t>
            </a:r>
            <a:r>
              <a:rPr sz="1600" b="1" spc="-10" dirty="0" smtClean="0">
                <a:latin typeface="Century Gothic" panose="020B0502020202020204" pitchFamily="34" charset="0"/>
                <a:cs typeface="Calibri"/>
              </a:rPr>
              <a:t>.</a:t>
            </a:r>
            <a:endParaRPr lang="fr-CA" sz="1600" b="1" spc="-10" dirty="0" smtClean="0">
              <a:latin typeface="Century Gothic" panose="020B0502020202020204" pitchFamily="34" charset="0"/>
              <a:cs typeface="Calibri"/>
            </a:endParaRPr>
          </a:p>
          <a:p>
            <a:pPr marL="1099185" marR="5080" lvl="2" indent="-172720">
              <a:lnSpc>
                <a:spcPts val="1730"/>
              </a:lnSpc>
              <a:spcBef>
                <a:spcPts val="819"/>
              </a:spcBef>
              <a:buFont typeface="Wingdings"/>
              <a:buChar char=""/>
              <a:tabLst>
                <a:tab pos="185420" algn="l"/>
              </a:tabLst>
            </a:pPr>
            <a:r>
              <a:rPr lang="fr-CA" sz="1600" b="1" spc="-10" dirty="0" smtClean="0">
                <a:latin typeface="Century Gothic" panose="020B0502020202020204" pitchFamily="34" charset="0"/>
                <a:cs typeface="Calibri"/>
              </a:rPr>
              <a:t>Le formulaire de vote par correspondance </a:t>
            </a:r>
          </a:p>
          <a:p>
            <a:pPr marL="1669415" marR="5080" lvl="3" indent="-285750">
              <a:lnSpc>
                <a:spcPts val="1730"/>
              </a:lnSpc>
              <a:spcBef>
                <a:spcPts val="819"/>
              </a:spcBef>
              <a:buFont typeface="Wingdings" panose="05000000000000000000" pitchFamily="2" charset="2"/>
              <a:buChar char="F"/>
              <a:tabLst>
                <a:tab pos="185420" algn="l"/>
              </a:tabLst>
            </a:pPr>
            <a:r>
              <a:rPr lang="fr-CA" sz="1050" spc="-10" dirty="0" smtClean="0">
                <a:latin typeface="Century Gothic" panose="020B0502020202020204" pitchFamily="34" charset="0"/>
                <a:cs typeface="Calibri"/>
              </a:rPr>
              <a:t>Dans le cas où ce formulaire n’est pas joint, l’assemblée générale encourt la nullité dans son ensemble</a:t>
            </a:r>
            <a:endParaRPr sz="1050" dirty="0">
              <a:latin typeface="Century Gothic" panose="020B0502020202020204" pitchFamily="34" charset="0"/>
              <a:cs typeface="Calibri"/>
            </a:endParaRPr>
          </a:p>
        </p:txBody>
      </p:sp>
      <p:sp>
        <p:nvSpPr>
          <p:cNvPr id="4" name="Espace réservé du numéro de diapositive 3"/>
          <p:cNvSpPr>
            <a:spLocks noGrp="1"/>
          </p:cNvSpPr>
          <p:nvPr>
            <p:ph type="sldNum" sz="quarter" idx="12"/>
          </p:nvPr>
        </p:nvSpPr>
        <p:spPr>
          <a:xfrm>
            <a:off x="9319437" y="6422634"/>
            <a:ext cx="2743200" cy="365125"/>
          </a:xfrm>
        </p:spPr>
        <p:txBody>
          <a:bodyPr/>
          <a:lstStyle/>
          <a:p>
            <a:fld id="{524F4E30-4F36-4098-97E2-E1F6D838FDE3}" type="slidenum">
              <a:rPr lang="fr-FR" smtClean="0"/>
              <a:t>22</a:t>
            </a:fld>
            <a:endParaRPr lang="fr-FR" dirty="0"/>
          </a:p>
        </p:txBody>
      </p:sp>
      <p:pic>
        <p:nvPicPr>
          <p:cNvPr id="9" name="Image 8"/>
          <p:cNvPicPr>
            <a:picLocks noChangeAspect="1"/>
          </p:cNvPicPr>
          <p:nvPr/>
        </p:nvPicPr>
        <p:blipFill>
          <a:blip r:embed="rId3"/>
          <a:stretch>
            <a:fillRect/>
          </a:stretch>
        </p:blipFill>
        <p:spPr>
          <a:xfrm>
            <a:off x="10205421" y="2299898"/>
            <a:ext cx="1410115" cy="681046"/>
          </a:xfrm>
          <a:prstGeom prst="rect">
            <a:avLst/>
          </a:prstGeom>
        </p:spPr>
      </p:pic>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3151342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77718" y="504978"/>
            <a:ext cx="4236563" cy="400110"/>
          </a:xfrm>
          <a:prstGeom prst="rect">
            <a:avLst/>
          </a:prstGeom>
          <a:noFill/>
        </p:spPr>
        <p:txBody>
          <a:bodyPr wrap="square" rtlCol="0">
            <a:spAutoFit/>
          </a:bodyPr>
          <a:lstStyle/>
          <a:p>
            <a:r>
              <a:rPr lang="fr-CA" sz="2000" b="1" spc="-5" dirty="0" smtClean="0">
                <a:solidFill>
                  <a:srgbClr val="31849B"/>
                </a:solidFill>
                <a:latin typeface="Century Gothic" panose="020B0502020202020204" pitchFamily="34" charset="0"/>
                <a:cs typeface="Calibri"/>
              </a:rPr>
              <a:t>5) Le délai de convocation</a:t>
            </a:r>
            <a:endParaRPr lang="fr-FR" sz="2000" b="1" dirty="0">
              <a:solidFill>
                <a:srgbClr val="31849B"/>
              </a:solidFill>
              <a:latin typeface="Century Gothic" panose="020B0502020202020204" pitchFamily="34" charset="0"/>
            </a:endParaRPr>
          </a:p>
        </p:txBody>
      </p:sp>
      <p:sp>
        <p:nvSpPr>
          <p:cNvPr id="11" name="object 6"/>
          <p:cNvSpPr txBox="1"/>
          <p:nvPr/>
        </p:nvSpPr>
        <p:spPr>
          <a:xfrm>
            <a:off x="548640" y="1347461"/>
            <a:ext cx="11418310" cy="4324260"/>
          </a:xfrm>
          <a:prstGeom prst="rect">
            <a:avLst/>
          </a:prstGeom>
        </p:spPr>
        <p:txBody>
          <a:bodyPr vert="horz" wrap="square" lIns="0" tIns="104139" rIns="0" bIns="0" rtlCol="0">
            <a:spAutoFit/>
          </a:bodyPr>
          <a:lstStyle/>
          <a:p>
            <a:pPr marL="12700">
              <a:lnSpc>
                <a:spcPts val="2075"/>
              </a:lnSpc>
              <a:spcBef>
                <a:spcPts val="1120"/>
              </a:spcBef>
            </a:pPr>
            <a:r>
              <a:rPr lang="fr-CA" b="1" spc="-10" dirty="0" smtClean="0">
                <a:latin typeface="Century Gothic" panose="020B0502020202020204" pitchFamily="34" charset="0"/>
                <a:cs typeface="Calibri"/>
              </a:rPr>
              <a:t>Quel est le délai de convocation ?</a:t>
            </a:r>
          </a:p>
          <a:p>
            <a:pPr marL="12700">
              <a:lnSpc>
                <a:spcPts val="2075"/>
              </a:lnSpc>
              <a:spcBef>
                <a:spcPts val="1120"/>
              </a:spcBef>
            </a:pPr>
            <a:r>
              <a:rPr lang="fr-CA" b="1" spc="-10" dirty="0" smtClean="0">
                <a:solidFill>
                  <a:srgbClr val="31849B"/>
                </a:solidFill>
                <a:latin typeface="Century Gothic" panose="020B0502020202020204" pitchFamily="34" charset="0"/>
                <a:cs typeface="Calibri"/>
              </a:rPr>
              <a:t>Un délai de 21 jours entre la notification de la convocation et la tenue de l’assemblée générale doit être respecté</a:t>
            </a:r>
            <a:r>
              <a:rPr lang="fr-CA" spc="-10" dirty="0" smtClean="0">
                <a:latin typeface="Century Gothic" panose="020B0502020202020204" pitchFamily="34" charset="0"/>
                <a:cs typeface="Calibri"/>
              </a:rPr>
              <a:t>.  Dans le cas où le règlement de copropriété prévoit un délai plus long, celui-ci devra être respecté </a:t>
            </a:r>
            <a:r>
              <a:rPr lang="fr-FR" spc="-5" dirty="0" smtClean="0">
                <a:latin typeface="Century Gothic" panose="020B0502020202020204" pitchFamily="34" charset="0"/>
                <a:cs typeface="Calibri"/>
              </a:rPr>
              <a:t>(</a:t>
            </a:r>
            <a:r>
              <a:rPr lang="fr-FR" i="1" spc="-5" dirty="0">
                <a:latin typeface="Century Gothic" panose="020B0502020202020204" pitchFamily="34" charset="0"/>
                <a:cs typeface="Calibri"/>
              </a:rPr>
              <a:t>article</a:t>
            </a:r>
            <a:r>
              <a:rPr lang="fr-FR" i="1" dirty="0">
                <a:latin typeface="Century Gothic" panose="020B0502020202020204" pitchFamily="34" charset="0"/>
                <a:cs typeface="Calibri"/>
              </a:rPr>
              <a:t> 9</a:t>
            </a:r>
            <a:r>
              <a:rPr lang="fr-FR" i="1" spc="5" dirty="0">
                <a:latin typeface="Century Gothic" panose="020B0502020202020204" pitchFamily="34" charset="0"/>
                <a:cs typeface="Calibri"/>
              </a:rPr>
              <a:t> </a:t>
            </a:r>
            <a:r>
              <a:rPr lang="fr-FR" i="1" spc="-5" dirty="0">
                <a:latin typeface="Century Gothic" panose="020B0502020202020204" pitchFamily="34" charset="0"/>
                <a:cs typeface="Calibri"/>
              </a:rPr>
              <a:t>du décret</a:t>
            </a:r>
            <a:r>
              <a:rPr lang="fr-FR" i="1" dirty="0">
                <a:latin typeface="Century Gothic" panose="020B0502020202020204" pitchFamily="34" charset="0"/>
                <a:cs typeface="Calibri"/>
              </a:rPr>
              <a:t> </a:t>
            </a:r>
            <a:r>
              <a:rPr lang="fr-FR" i="1" spc="-5" dirty="0">
                <a:latin typeface="Century Gothic" panose="020B0502020202020204" pitchFamily="34" charset="0"/>
                <a:cs typeface="Calibri"/>
              </a:rPr>
              <a:t>du</a:t>
            </a:r>
            <a:r>
              <a:rPr lang="fr-FR" i="1" spc="10" dirty="0">
                <a:latin typeface="Century Gothic" panose="020B0502020202020204" pitchFamily="34" charset="0"/>
                <a:cs typeface="Calibri"/>
              </a:rPr>
              <a:t> </a:t>
            </a:r>
            <a:r>
              <a:rPr lang="fr-FR" i="1" spc="-5" dirty="0">
                <a:latin typeface="Century Gothic" panose="020B0502020202020204" pitchFamily="34" charset="0"/>
                <a:cs typeface="Calibri"/>
              </a:rPr>
              <a:t>17 mars</a:t>
            </a:r>
            <a:r>
              <a:rPr lang="fr-FR" i="1" dirty="0">
                <a:latin typeface="Century Gothic" panose="020B0502020202020204" pitchFamily="34" charset="0"/>
                <a:cs typeface="Calibri"/>
              </a:rPr>
              <a:t> </a:t>
            </a:r>
            <a:r>
              <a:rPr lang="fr-FR" i="1" spc="-5" dirty="0">
                <a:latin typeface="Century Gothic" panose="020B0502020202020204" pitchFamily="34" charset="0"/>
                <a:cs typeface="Calibri"/>
              </a:rPr>
              <a:t>1967</a:t>
            </a:r>
            <a:r>
              <a:rPr lang="fr-FR" i="1" spc="-5" dirty="0" smtClean="0">
                <a:latin typeface="Century Gothic" panose="020B0502020202020204" pitchFamily="34" charset="0"/>
                <a:cs typeface="Calibri"/>
              </a:rPr>
              <a:t>).</a:t>
            </a:r>
            <a:endParaRPr lang="fr-CA" spc="-10" dirty="0" smtClean="0">
              <a:latin typeface="Century Gothic" panose="020B0502020202020204" pitchFamily="34" charset="0"/>
              <a:cs typeface="Calibri"/>
            </a:endParaRPr>
          </a:p>
          <a:p>
            <a:pPr marL="12700">
              <a:lnSpc>
                <a:spcPts val="2075"/>
              </a:lnSpc>
              <a:spcBef>
                <a:spcPts val="1120"/>
              </a:spcBef>
            </a:pPr>
            <a:r>
              <a:rPr lang="fr-CA" spc="-10" dirty="0" smtClean="0">
                <a:latin typeface="Century Gothic" panose="020B0502020202020204" pitchFamily="34" charset="0"/>
                <a:cs typeface="Calibri"/>
              </a:rPr>
              <a:t>Ce délai commence à courir le lendemain de la première présentation de la convocation.</a:t>
            </a:r>
          </a:p>
          <a:p>
            <a:pPr marL="12700">
              <a:lnSpc>
                <a:spcPts val="2075"/>
              </a:lnSpc>
              <a:spcBef>
                <a:spcPts val="1120"/>
              </a:spcBef>
            </a:pPr>
            <a:r>
              <a:rPr lang="fr-CA" spc="-10" dirty="0" smtClean="0">
                <a:latin typeface="Century Gothic" panose="020B0502020202020204" pitchFamily="34" charset="0"/>
                <a:cs typeface="Calibri"/>
              </a:rPr>
              <a:t>En cas d’urgence, le délai de 21 jours n’a pas besoin d’être respecté mais il faudra cependant observer un délai raisonnable. </a:t>
            </a:r>
          </a:p>
          <a:p>
            <a:pPr marL="12700">
              <a:lnSpc>
                <a:spcPts val="2075"/>
              </a:lnSpc>
              <a:spcBef>
                <a:spcPts val="1120"/>
              </a:spcBef>
            </a:pPr>
            <a:endParaRPr lang="fr-CA" b="1" spc="-10" dirty="0" smtClean="0">
              <a:latin typeface="Century Gothic" panose="020B0502020202020204" pitchFamily="34" charset="0"/>
              <a:cs typeface="Calibri"/>
            </a:endParaRPr>
          </a:p>
          <a:p>
            <a:pPr marL="12700">
              <a:lnSpc>
                <a:spcPts val="2075"/>
              </a:lnSpc>
              <a:spcBef>
                <a:spcPts val="1120"/>
              </a:spcBef>
            </a:pPr>
            <a:r>
              <a:rPr lang="fr-CA" b="1" spc="-10" dirty="0" smtClean="0">
                <a:latin typeface="Century Gothic" panose="020B0502020202020204" pitchFamily="34" charset="0"/>
                <a:cs typeface="Calibri"/>
              </a:rPr>
              <a:t>Que se passe-t-il si le délai n’est pas respecté ?</a:t>
            </a:r>
          </a:p>
          <a:p>
            <a:pPr marL="12700">
              <a:lnSpc>
                <a:spcPts val="2075"/>
              </a:lnSpc>
              <a:spcBef>
                <a:spcPts val="1120"/>
              </a:spcBef>
            </a:pPr>
            <a:r>
              <a:rPr lang="fr-CA" spc="-10" dirty="0" smtClean="0">
                <a:latin typeface="Century Gothic" panose="020B0502020202020204" pitchFamily="34" charset="0"/>
                <a:cs typeface="Calibri"/>
              </a:rPr>
              <a:t>Si le délai n’est pas respecté, </a:t>
            </a:r>
            <a:r>
              <a:rPr lang="fr-CA" b="1" spc="-10" dirty="0" smtClean="0">
                <a:solidFill>
                  <a:srgbClr val="31849B"/>
                </a:solidFill>
                <a:latin typeface="Century Gothic" panose="020B0502020202020204" pitchFamily="34" charset="0"/>
                <a:cs typeface="Calibri"/>
              </a:rPr>
              <a:t>l’assemblée générale encourt la nullité </a:t>
            </a:r>
            <a:r>
              <a:rPr lang="fr-CA" spc="-10" dirty="0" smtClean="0">
                <a:latin typeface="Century Gothic" panose="020B0502020202020204" pitchFamily="34" charset="0"/>
                <a:cs typeface="Calibri"/>
              </a:rPr>
              <a:t>et cela, quel qu’en soit la cause : dysfonctionnement des services de la Poste, grève, etc…</a:t>
            </a:r>
          </a:p>
          <a:p>
            <a:pPr marL="12700">
              <a:lnSpc>
                <a:spcPts val="2075"/>
              </a:lnSpc>
              <a:spcBef>
                <a:spcPts val="1120"/>
              </a:spcBef>
            </a:pPr>
            <a:endParaRPr lang="fr-CA" spc="-10" dirty="0" smtClean="0">
              <a:latin typeface="Century Gothic" panose="020B0502020202020204" pitchFamily="34" charset="0"/>
              <a:cs typeface="Calibri"/>
            </a:endParaRPr>
          </a:p>
        </p:txBody>
      </p:sp>
      <p:sp>
        <p:nvSpPr>
          <p:cNvPr id="4" name="Espace réservé du numéro de diapositive 3"/>
          <p:cNvSpPr>
            <a:spLocks noGrp="1"/>
          </p:cNvSpPr>
          <p:nvPr>
            <p:ph type="sldNum" sz="quarter" idx="12"/>
          </p:nvPr>
        </p:nvSpPr>
        <p:spPr>
          <a:xfrm>
            <a:off x="9319437" y="6422634"/>
            <a:ext cx="2743200" cy="365125"/>
          </a:xfrm>
        </p:spPr>
        <p:txBody>
          <a:bodyPr/>
          <a:lstStyle/>
          <a:p>
            <a:fld id="{524F4E30-4F36-4098-97E2-E1F6D838FDE3}" type="slidenum">
              <a:rPr lang="fr-FR" smtClean="0"/>
              <a:t>23</a:t>
            </a:fld>
            <a:endParaRPr lang="fr-FR" dirty="0"/>
          </a:p>
        </p:txBody>
      </p:sp>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1314975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p:nvPr/>
        </p:nvSpPr>
        <p:spPr>
          <a:xfrm>
            <a:off x="921233" y="1566324"/>
            <a:ext cx="10673736" cy="2385910"/>
          </a:xfrm>
          <a:prstGeom prst="rect">
            <a:avLst/>
          </a:prstGeom>
        </p:spPr>
        <p:txBody>
          <a:bodyPr vert="horz" wrap="square" lIns="0" tIns="86995" rIns="0" bIns="0" rtlCol="0">
            <a:spAutoFit/>
          </a:bodyPr>
          <a:lstStyle/>
          <a:p>
            <a:pPr marL="12065" algn="just">
              <a:spcBef>
                <a:spcPts val="685"/>
              </a:spcBef>
              <a:buSzPct val="94444"/>
              <a:tabLst>
                <a:tab pos="217170" algn="l"/>
              </a:tabLst>
            </a:pPr>
            <a:r>
              <a:rPr lang="fr-CA" b="1" spc="-5" dirty="0">
                <a:latin typeface="Century Gothic" panose="020B0502020202020204" pitchFamily="34" charset="0"/>
                <a:cs typeface="Calibri"/>
              </a:rPr>
              <a:t>Que doit contenir la convocation ?</a:t>
            </a:r>
          </a:p>
          <a:p>
            <a:pPr marL="12065" algn="just">
              <a:lnSpc>
                <a:spcPct val="100000"/>
              </a:lnSpc>
              <a:spcBef>
                <a:spcPts val="685"/>
              </a:spcBef>
              <a:buSzPct val="94444"/>
              <a:tabLst>
                <a:tab pos="217170" algn="l"/>
              </a:tabLst>
            </a:pPr>
            <a:r>
              <a:rPr lang="fr-FR" spc="-5" dirty="0" smtClean="0">
                <a:uFill>
                  <a:solidFill>
                    <a:srgbClr val="FF0000"/>
                  </a:solidFill>
                </a:uFill>
                <a:latin typeface="Century Gothic" panose="020B0502020202020204" pitchFamily="34" charset="0"/>
                <a:cs typeface="Calibri"/>
              </a:rPr>
              <a:t>L’article </a:t>
            </a:r>
            <a:r>
              <a:rPr lang="fr-FR" spc="-5" dirty="0">
                <a:uFill>
                  <a:solidFill>
                    <a:srgbClr val="FF0000"/>
                  </a:solidFill>
                </a:uFill>
                <a:latin typeface="Century Gothic" panose="020B0502020202020204" pitchFamily="34" charset="0"/>
                <a:cs typeface="Calibri"/>
              </a:rPr>
              <a:t>11 du décret du 17 mars 1967 prévoit qu’un certain nombre de documents </a:t>
            </a:r>
            <a:r>
              <a:rPr lang="fr-FR" spc="-5" dirty="0" smtClean="0">
                <a:uFill>
                  <a:solidFill>
                    <a:srgbClr val="FF0000"/>
                  </a:solidFill>
                </a:uFill>
                <a:latin typeface="Century Gothic" panose="020B0502020202020204" pitchFamily="34" charset="0"/>
                <a:cs typeface="Calibri"/>
              </a:rPr>
              <a:t>doivent être notifiés </a:t>
            </a:r>
            <a:r>
              <a:rPr lang="fr-FR" spc="-5" dirty="0">
                <a:uFill>
                  <a:solidFill>
                    <a:srgbClr val="FF0000"/>
                  </a:solidFill>
                </a:uFill>
                <a:latin typeface="Century Gothic" panose="020B0502020202020204" pitchFamily="34" charset="0"/>
                <a:cs typeface="Calibri"/>
              </a:rPr>
              <a:t>au plus tard en même temps que l’ordre du jour (soit dans la convocation). Certains documents sont obligatoires pour la validité de la </a:t>
            </a:r>
            <a:r>
              <a:rPr lang="fr-FR" spc="-5" dirty="0" smtClean="0">
                <a:uFill>
                  <a:solidFill>
                    <a:srgbClr val="FF0000"/>
                  </a:solidFill>
                </a:uFill>
                <a:latin typeface="Century Gothic" panose="020B0502020202020204" pitchFamily="34" charset="0"/>
                <a:cs typeface="Calibri"/>
              </a:rPr>
              <a:t>résolution : </a:t>
            </a:r>
          </a:p>
          <a:p>
            <a:pPr marL="12065">
              <a:lnSpc>
                <a:spcPct val="100000"/>
              </a:lnSpc>
              <a:spcBef>
                <a:spcPts val="685"/>
              </a:spcBef>
              <a:buSzPct val="94444"/>
              <a:tabLst>
                <a:tab pos="217170" algn="l"/>
              </a:tabLst>
            </a:pPr>
            <a:endParaRPr lang="fr-CA" spc="-5" dirty="0">
              <a:solidFill>
                <a:srgbClr val="31849B"/>
              </a:solidFill>
              <a:uFill>
                <a:solidFill>
                  <a:srgbClr val="FF0000"/>
                </a:solidFill>
              </a:uFill>
              <a:latin typeface="Century Gothic" panose="020B0502020202020204" pitchFamily="34" charset="0"/>
              <a:cs typeface="Calibri"/>
            </a:endParaRPr>
          </a:p>
          <a:p>
            <a:pPr marL="12065">
              <a:lnSpc>
                <a:spcPct val="100000"/>
              </a:lnSpc>
              <a:spcBef>
                <a:spcPts val="685"/>
              </a:spcBef>
              <a:buSzPct val="94444"/>
              <a:tabLst>
                <a:tab pos="217170" algn="l"/>
              </a:tabLst>
            </a:pPr>
            <a:endParaRPr lang="fr-CA" spc="-5" dirty="0" smtClean="0">
              <a:solidFill>
                <a:srgbClr val="31849B"/>
              </a:solidFill>
              <a:uFill>
                <a:solidFill>
                  <a:srgbClr val="FF0000"/>
                </a:solidFill>
              </a:uFill>
              <a:latin typeface="Century Gothic" panose="020B0502020202020204" pitchFamily="34" charset="0"/>
              <a:cs typeface="Calibri"/>
            </a:endParaRPr>
          </a:p>
          <a:p>
            <a:pPr marL="12065">
              <a:lnSpc>
                <a:spcPct val="100000"/>
              </a:lnSpc>
              <a:spcBef>
                <a:spcPts val="685"/>
              </a:spcBef>
              <a:buSzPct val="94444"/>
              <a:tabLst>
                <a:tab pos="217170" algn="l"/>
              </a:tabLst>
            </a:pPr>
            <a:endParaRPr lang="fr-FR" spc="-5" dirty="0" smtClean="0">
              <a:solidFill>
                <a:srgbClr val="31849B"/>
              </a:solidFill>
              <a:uFill>
                <a:solidFill>
                  <a:srgbClr val="FF0000"/>
                </a:solidFill>
              </a:uFill>
              <a:latin typeface="Century Gothic" panose="020B0502020202020204" pitchFamily="34" charset="0"/>
              <a:cs typeface="Calibri"/>
            </a:endParaRP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pic>
        <p:nvPicPr>
          <p:cNvPr id="3" name="Image 2"/>
          <p:cNvPicPr>
            <a:picLocks noChangeAspect="1"/>
          </p:cNvPicPr>
          <p:nvPr/>
        </p:nvPicPr>
        <p:blipFill>
          <a:blip r:embed="rId3"/>
          <a:stretch>
            <a:fillRect/>
          </a:stretch>
        </p:blipFill>
        <p:spPr>
          <a:xfrm>
            <a:off x="10406888" y="869681"/>
            <a:ext cx="664283" cy="671349"/>
          </a:xfrm>
          <a:prstGeom prst="rect">
            <a:avLst/>
          </a:prstGeom>
        </p:spPr>
      </p:pic>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24</a:t>
            </a:fld>
            <a:endParaRPr lang="fr-FR" dirty="0"/>
          </a:p>
        </p:txBody>
      </p:sp>
      <p:pic>
        <p:nvPicPr>
          <p:cNvPr id="6" name="Image 5"/>
          <p:cNvPicPr>
            <a:picLocks noChangeAspect="1"/>
          </p:cNvPicPr>
          <p:nvPr/>
        </p:nvPicPr>
        <p:blipFill>
          <a:blip r:embed="rId4"/>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a:t>
            </a:r>
            <a:r>
              <a:rPr lang="fr-FR" sz="2800" b="1" kern="0" dirty="0" smtClean="0">
                <a:solidFill>
                  <a:schemeClr val="bg1"/>
                </a:solidFill>
                <a:latin typeface="Century Gothic" panose="020B0502020202020204" pitchFamily="34" charset="0"/>
              </a:rPr>
              <a:t>2 </a:t>
            </a:r>
            <a:r>
              <a:rPr lang="fr-FR" sz="2800" b="1" kern="0" dirty="0" smtClean="0">
                <a:solidFill>
                  <a:schemeClr val="bg1"/>
                </a:solidFill>
                <a:latin typeface="Century Gothic" panose="020B0502020202020204" pitchFamily="34" charset="0"/>
              </a:rPr>
              <a:t>: </a:t>
            </a:r>
            <a:r>
              <a:rPr lang="fr-FR" sz="2800" b="1" kern="0" dirty="0" smtClean="0">
                <a:solidFill>
                  <a:schemeClr val="bg1"/>
                </a:solidFill>
                <a:latin typeface="Century Gothic" panose="020B0502020202020204" pitchFamily="34" charset="0"/>
              </a:rPr>
              <a:t>La </a:t>
            </a:r>
            <a:r>
              <a:rPr lang="fr-FR" sz="2800" b="1" kern="0" dirty="0" smtClean="0">
                <a:solidFill>
                  <a:schemeClr val="bg1"/>
                </a:solidFill>
                <a:latin typeface="Century Gothic" panose="020B0502020202020204" pitchFamily="34" charset="0"/>
              </a:rPr>
              <a:t>convocation d’assemblée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5"/>
          <a:stretch>
            <a:fillRect/>
          </a:stretch>
        </p:blipFill>
        <p:spPr>
          <a:xfrm>
            <a:off x="0" y="0"/>
            <a:ext cx="772998" cy="46292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918841501"/>
              </p:ext>
            </p:extLst>
          </p:nvPr>
        </p:nvGraphicFramePr>
        <p:xfrm>
          <a:off x="1710846" y="3267646"/>
          <a:ext cx="8128000" cy="2118360"/>
        </p:xfrm>
        <a:graphic>
          <a:graphicData uri="http://schemas.openxmlformats.org/drawingml/2006/table">
            <a:tbl>
              <a:tblPr firstRow="1" bandRow="1">
                <a:tableStyleId>{5C22544A-7EE6-4342-B048-85BDC9FD1C3A}</a:tableStyleId>
              </a:tblPr>
              <a:tblGrid>
                <a:gridCol w="3006344"/>
                <a:gridCol w="5121656"/>
              </a:tblGrid>
              <a:tr h="370840">
                <a:tc>
                  <a:txBody>
                    <a:bodyPr/>
                    <a:lstStyle/>
                    <a:p>
                      <a:pPr algn="ctr"/>
                      <a:r>
                        <a:rPr lang="fr-CA" dirty="0" smtClean="0"/>
                        <a:t>Résolution</a:t>
                      </a:r>
                      <a:r>
                        <a:rPr lang="fr-CA" baseline="0" dirty="0" smtClean="0"/>
                        <a:t>s </a:t>
                      </a:r>
                      <a:endParaRPr lang="fr-FR" dirty="0"/>
                    </a:p>
                  </a:txBody>
                  <a:tcPr/>
                </a:tc>
                <a:tc>
                  <a:txBody>
                    <a:bodyPr/>
                    <a:lstStyle/>
                    <a:p>
                      <a:pPr algn="ctr"/>
                      <a:r>
                        <a:rPr lang="fr-CA" dirty="0" smtClean="0"/>
                        <a:t>Documents</a:t>
                      </a:r>
                      <a:r>
                        <a:rPr lang="fr-CA" baseline="0" dirty="0" smtClean="0"/>
                        <a:t> à joindre</a:t>
                      </a:r>
                      <a:endParaRPr lang="fr-FR" dirty="0"/>
                    </a:p>
                  </a:txBody>
                  <a:tcPr/>
                </a:tc>
              </a:tr>
              <a:tr h="370840">
                <a:tc>
                  <a:txBody>
                    <a:bodyPr/>
                    <a:lstStyle/>
                    <a:p>
                      <a:r>
                        <a:rPr lang="fr-CA" dirty="0" smtClean="0"/>
                        <a:t>Approbation des comptes </a:t>
                      </a:r>
                    </a:p>
                  </a:txBody>
                  <a:tcPr/>
                </a:tc>
                <a:tc>
                  <a:txBody>
                    <a:bodyPr/>
                    <a:lstStyle/>
                    <a:p>
                      <a:r>
                        <a:rPr lang="fr-CA" dirty="0" smtClean="0"/>
                        <a:t>État</a:t>
                      </a:r>
                      <a:r>
                        <a:rPr lang="fr-CA" baseline="0" dirty="0" smtClean="0"/>
                        <a:t> financier du syndicat des copropriétaires </a:t>
                      </a:r>
                    </a:p>
                    <a:p>
                      <a:r>
                        <a:rPr lang="fr-CA" baseline="0" dirty="0" smtClean="0"/>
                        <a:t>Le comparatif des comptes de l’exercice précédent </a:t>
                      </a:r>
                      <a:endParaRPr lang="fr-FR" dirty="0"/>
                    </a:p>
                  </a:txBody>
                  <a:tcPr/>
                </a:tc>
              </a:tr>
              <a:tr h="370840">
                <a:tc>
                  <a:txBody>
                    <a:bodyPr/>
                    <a:lstStyle/>
                    <a:p>
                      <a:r>
                        <a:rPr lang="fr-CA" dirty="0" smtClean="0"/>
                        <a:t>Vote</a:t>
                      </a:r>
                      <a:r>
                        <a:rPr lang="fr-CA" baseline="0" dirty="0" smtClean="0"/>
                        <a:t> du budget prévisionnel</a:t>
                      </a:r>
                      <a:endParaRPr lang="fr-FR" dirty="0"/>
                    </a:p>
                  </a:txBody>
                  <a:tcPr/>
                </a:tc>
                <a:tc>
                  <a:txBody>
                    <a:bodyPr/>
                    <a:lstStyle/>
                    <a:p>
                      <a:r>
                        <a:rPr lang="fr-CA" dirty="0" smtClean="0"/>
                        <a:t>Le</a:t>
                      </a:r>
                      <a:r>
                        <a:rPr lang="fr-CA" baseline="0" dirty="0" smtClean="0"/>
                        <a:t> projet de budget prévisionnel</a:t>
                      </a:r>
                    </a:p>
                    <a:p>
                      <a:r>
                        <a:rPr lang="fr-CA" baseline="0" dirty="0" smtClean="0"/>
                        <a:t>Le comparatif du dernier budget prévisionnel voté </a:t>
                      </a:r>
                      <a:endParaRPr lang="fr-FR" dirty="0"/>
                    </a:p>
                  </a:txBody>
                  <a:tcPr/>
                </a:tc>
              </a:tr>
              <a:tr h="370840">
                <a:tc>
                  <a:txBody>
                    <a:bodyPr/>
                    <a:lstStyle/>
                    <a:p>
                      <a:r>
                        <a:rPr lang="fr-CA" dirty="0" smtClean="0"/>
                        <a:t>Approbation</a:t>
                      </a:r>
                      <a:r>
                        <a:rPr lang="fr-CA" baseline="0" dirty="0" smtClean="0"/>
                        <a:t> d’un contrat, devis</a:t>
                      </a:r>
                      <a:endParaRPr lang="fr-FR" dirty="0"/>
                    </a:p>
                  </a:txBody>
                  <a:tcPr/>
                </a:tc>
                <a:tc>
                  <a:txBody>
                    <a:bodyPr/>
                    <a:lstStyle/>
                    <a:p>
                      <a:r>
                        <a:rPr lang="fr-CA" dirty="0" smtClean="0"/>
                        <a:t>Les conditions essentielles du</a:t>
                      </a:r>
                      <a:r>
                        <a:rPr lang="fr-CA" baseline="0" dirty="0" smtClean="0"/>
                        <a:t> ou des contrats proposés</a:t>
                      </a:r>
                      <a:endParaRPr lang="fr-FR" dirty="0"/>
                    </a:p>
                  </a:txBody>
                  <a:tcPr/>
                </a:tc>
              </a:tr>
              <a:tr h="370840">
                <a:tc>
                  <a:txBody>
                    <a:bodyPr/>
                    <a:lstStyle/>
                    <a:p>
                      <a:r>
                        <a:rPr lang="fr-CA" dirty="0" smtClean="0"/>
                        <a:t>Désignation</a:t>
                      </a:r>
                      <a:r>
                        <a:rPr lang="fr-CA" baseline="0" dirty="0" smtClean="0"/>
                        <a:t> du syndic</a:t>
                      </a:r>
                      <a:endParaRPr lang="fr-FR" dirty="0"/>
                    </a:p>
                  </a:txBody>
                  <a:tcPr/>
                </a:tc>
                <a:tc>
                  <a:txBody>
                    <a:bodyPr/>
                    <a:lstStyle/>
                    <a:p>
                      <a:r>
                        <a:rPr lang="fr-CA" dirty="0" smtClean="0"/>
                        <a:t>Le ou</a:t>
                      </a:r>
                      <a:r>
                        <a:rPr lang="fr-CA" baseline="0" dirty="0" smtClean="0"/>
                        <a:t> les projets de contrats de syndics</a:t>
                      </a:r>
                      <a:endParaRPr lang="fr-FR" dirty="0"/>
                    </a:p>
                  </a:txBody>
                  <a:tcPr/>
                </a:tc>
              </a:tr>
            </a:tbl>
          </a:graphicData>
        </a:graphic>
      </p:graphicFrame>
      <p:sp>
        <p:nvSpPr>
          <p:cNvPr id="15" name="ZoneTexte 14"/>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6</a:t>
            </a:r>
            <a:r>
              <a:rPr lang="fr-FR" sz="2000" b="1" spc="-5" dirty="0" smtClean="0">
                <a:solidFill>
                  <a:srgbClr val="31849B"/>
                </a:solidFill>
                <a:latin typeface="Century Gothic" panose="020B0502020202020204" pitchFamily="34" charset="0"/>
                <a:cs typeface="Malgun Gothic"/>
              </a:rPr>
              <a:t>) </a:t>
            </a:r>
            <a:r>
              <a:rPr lang="fr-FR" sz="2000" b="1" spc="-5" dirty="0">
                <a:solidFill>
                  <a:srgbClr val="31849B"/>
                </a:solidFill>
                <a:latin typeface="Century Gothic" panose="020B0502020202020204" pitchFamily="34" charset="0"/>
                <a:cs typeface="Malgun Gothic"/>
              </a:rPr>
              <a:t>Exemple des documents à joindre obligatoirement à la convocation </a:t>
            </a:r>
          </a:p>
        </p:txBody>
      </p:sp>
    </p:spTree>
    <p:extLst>
      <p:ext uri="{BB962C8B-B14F-4D97-AF65-F5344CB8AC3E}">
        <p14:creationId xmlns:p14="http://schemas.microsoft.com/office/powerpoint/2010/main" val="40764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6</a:t>
            </a:r>
            <a:r>
              <a:rPr lang="fr-FR" sz="2000" b="1" spc="-5" dirty="0" smtClean="0">
                <a:solidFill>
                  <a:srgbClr val="31849B"/>
                </a:solidFill>
                <a:latin typeface="Century Gothic" panose="020B0502020202020204" pitchFamily="34" charset="0"/>
                <a:cs typeface="Malgun Gothic"/>
              </a:rPr>
              <a:t>) </a:t>
            </a:r>
            <a:r>
              <a:rPr lang="fr-FR" sz="2000" b="1" spc="-5" dirty="0">
                <a:solidFill>
                  <a:srgbClr val="31849B"/>
                </a:solidFill>
                <a:latin typeface="Century Gothic" panose="020B0502020202020204" pitchFamily="34" charset="0"/>
                <a:cs typeface="Malgun Gothic"/>
              </a:rPr>
              <a:t>Exemple des documents à joindre obligatoirement à la convocation </a:t>
            </a:r>
          </a:p>
        </p:txBody>
      </p:sp>
      <p:sp>
        <p:nvSpPr>
          <p:cNvPr id="12" name="object 2"/>
          <p:cNvSpPr txBox="1"/>
          <p:nvPr/>
        </p:nvSpPr>
        <p:spPr>
          <a:xfrm>
            <a:off x="921233" y="1322848"/>
            <a:ext cx="10673736" cy="4604466"/>
          </a:xfrm>
          <a:prstGeom prst="rect">
            <a:avLst/>
          </a:prstGeom>
        </p:spPr>
        <p:txBody>
          <a:bodyPr vert="horz" wrap="square" lIns="0" tIns="86995" rIns="0" bIns="0" rtlCol="0">
            <a:spAutoFit/>
          </a:bodyPr>
          <a:lstStyle/>
          <a:p>
            <a:pPr marL="216535" indent="-204470">
              <a:lnSpc>
                <a:spcPct val="100000"/>
              </a:lnSpc>
              <a:spcBef>
                <a:spcPts val="685"/>
              </a:spcBef>
              <a:buSzPct val="94444"/>
              <a:buFont typeface="Wingdings"/>
              <a:buChar char=""/>
              <a:tabLst>
                <a:tab pos="217170" algn="l"/>
              </a:tabLst>
            </a:pPr>
            <a:r>
              <a:rPr b="1" u="sng" spc="-5" dirty="0">
                <a:solidFill>
                  <a:srgbClr val="E36C0A"/>
                </a:solidFill>
                <a:uFill>
                  <a:solidFill>
                    <a:srgbClr val="FF0000"/>
                  </a:solidFill>
                </a:uFill>
                <a:latin typeface="Century Gothic" panose="020B0502020202020204" pitchFamily="34" charset="0"/>
                <a:cs typeface="Calibri"/>
              </a:rPr>
              <a:t>Pour</a:t>
            </a:r>
            <a:r>
              <a:rPr b="1" u="sng" spc="-2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la</a:t>
            </a:r>
            <a:r>
              <a:rPr b="1" u="sng" spc="-10" dirty="0">
                <a:solidFill>
                  <a:srgbClr val="E36C0A"/>
                </a:solidFill>
                <a:uFill>
                  <a:solidFill>
                    <a:srgbClr val="FF0000"/>
                  </a:solidFill>
                </a:uFill>
                <a:latin typeface="Century Gothic" panose="020B0502020202020204" pitchFamily="34" charset="0"/>
                <a:cs typeface="Calibri"/>
              </a:rPr>
              <a:t> validité</a:t>
            </a:r>
            <a:r>
              <a:rPr b="1" u="sng" spc="-3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de</a:t>
            </a:r>
            <a:r>
              <a:rPr b="1" u="sng" spc="-1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la </a:t>
            </a:r>
            <a:r>
              <a:rPr b="1" u="sng" spc="-5" dirty="0" err="1">
                <a:solidFill>
                  <a:srgbClr val="E36C0A"/>
                </a:solidFill>
                <a:uFill>
                  <a:solidFill>
                    <a:srgbClr val="FF0000"/>
                  </a:solidFill>
                </a:uFill>
                <a:latin typeface="Century Gothic" panose="020B0502020202020204" pitchFamily="34" charset="0"/>
                <a:cs typeface="Calibri"/>
              </a:rPr>
              <a:t>décision</a:t>
            </a:r>
            <a:r>
              <a:rPr b="1" u="sng" spc="-35" dirty="0">
                <a:solidFill>
                  <a:srgbClr val="E36C0A"/>
                </a:solidFill>
                <a:uFill>
                  <a:solidFill>
                    <a:srgbClr val="FF0000"/>
                  </a:solidFill>
                </a:uFill>
                <a:latin typeface="Century Gothic" panose="020B0502020202020204" pitchFamily="34" charset="0"/>
                <a:cs typeface="Calibri"/>
              </a:rPr>
              <a:t> </a:t>
            </a:r>
            <a:r>
              <a:rPr lang="fr-FR" b="1" u="sng" spc="-35" dirty="0">
                <a:solidFill>
                  <a:srgbClr val="E36C0A"/>
                </a:solidFill>
                <a:uFill>
                  <a:solidFill>
                    <a:srgbClr val="FF0000"/>
                  </a:solidFill>
                </a:uFill>
                <a:latin typeface="Century Gothic" panose="020B0502020202020204" pitchFamily="34" charset="0"/>
                <a:cs typeface="Calibri"/>
              </a:rPr>
              <a:t>(</a:t>
            </a:r>
            <a:r>
              <a:rPr b="1" u="sng" dirty="0">
                <a:solidFill>
                  <a:srgbClr val="E36C0A"/>
                </a:solidFill>
                <a:uFill>
                  <a:solidFill>
                    <a:srgbClr val="FF0000"/>
                  </a:solidFill>
                </a:uFill>
                <a:latin typeface="Century Gothic" panose="020B0502020202020204" pitchFamily="34" charset="0"/>
                <a:cs typeface="Calibri"/>
              </a:rPr>
              <a:t>article</a:t>
            </a:r>
            <a:r>
              <a:rPr b="1" u="sng" spc="-20" dirty="0">
                <a:solidFill>
                  <a:srgbClr val="E36C0A"/>
                </a:solidFill>
                <a:uFill>
                  <a:solidFill>
                    <a:srgbClr val="FF0000"/>
                  </a:solidFill>
                </a:u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11</a:t>
            </a:r>
            <a:r>
              <a:rPr b="1" u="sng" spc="1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5" dirty="0">
                <a:solidFill>
                  <a:srgbClr val="E36C0A"/>
                </a:solidFill>
                <a:uFill>
                  <a:solidFill>
                    <a:srgbClr val="FF0000"/>
                  </a:solidFill>
                </a:uFill>
                <a:latin typeface="Century Gothic" panose="020B0502020202020204" pitchFamily="34" charset="0"/>
                <a:cs typeface="Calibri"/>
              </a:rPr>
              <a:t> </a:t>
            </a:r>
            <a:r>
              <a:rPr b="1" u="sng" spc="-10" dirty="0">
                <a:solidFill>
                  <a:srgbClr val="E36C0A"/>
                </a:solidFill>
                <a:uFill>
                  <a:solidFill>
                    <a:srgbClr val="FF0000"/>
                  </a:solidFill>
                </a:uFill>
                <a:latin typeface="Century Gothic" panose="020B0502020202020204" pitchFamily="34" charset="0"/>
                <a:cs typeface="Calibri"/>
              </a:rPr>
              <a:t>decret</a:t>
            </a:r>
            <a:r>
              <a:rPr b="1" u="sng" spc="-3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5" dirty="0">
                <a:solidFill>
                  <a:srgbClr val="E36C0A"/>
                </a:solidFill>
                <a:uFill>
                  <a:solidFill>
                    <a:srgbClr val="FF0000"/>
                  </a:solidFill>
                </a:uFill>
                <a:latin typeface="Century Gothic" panose="020B0502020202020204" pitchFamily="34" charset="0"/>
                <a:cs typeface="Calibri"/>
              </a:rPr>
              <a:t> 17</a:t>
            </a:r>
            <a:r>
              <a:rPr b="1" u="sng" spc="10" dirty="0">
                <a:solidFill>
                  <a:srgbClr val="E36C0A"/>
                </a:solidFill>
                <a:uFill>
                  <a:solidFill>
                    <a:srgbClr val="FF0000"/>
                  </a:solidFill>
                </a:uFill>
                <a:latin typeface="Century Gothic" panose="020B0502020202020204" pitchFamily="34" charset="0"/>
                <a:cs typeface="Calibri"/>
              </a:rPr>
              <a:t> </a:t>
            </a:r>
            <a:r>
              <a:rPr b="1" u="sng" spc="-10" dirty="0">
                <a:solidFill>
                  <a:srgbClr val="E36C0A"/>
                </a:solidFill>
                <a:uFill>
                  <a:solidFill>
                    <a:srgbClr val="FF0000"/>
                  </a:solidFill>
                </a:uFill>
                <a:latin typeface="Century Gothic" panose="020B0502020202020204" pitchFamily="34" charset="0"/>
                <a:cs typeface="Calibri"/>
              </a:rPr>
              <a:t>mars </a:t>
            </a:r>
            <a:r>
              <a:rPr b="1" u="sng" spc="-5" dirty="0">
                <a:solidFill>
                  <a:srgbClr val="E36C0A"/>
                </a:solidFill>
                <a:uFill>
                  <a:solidFill>
                    <a:srgbClr val="FF0000"/>
                  </a:solidFill>
                </a:uFill>
                <a:latin typeface="Century Gothic" panose="020B0502020202020204" pitchFamily="34" charset="0"/>
                <a:cs typeface="Calibri"/>
              </a:rPr>
              <a:t>1967</a:t>
            </a:r>
            <a:r>
              <a:rPr lang="fr-FR" b="1" u="sng" spc="-5" dirty="0">
                <a:solidFill>
                  <a:srgbClr val="E36C0A"/>
                </a:solidFill>
                <a:uFill>
                  <a:solidFill>
                    <a:srgbClr val="FF0000"/>
                  </a:solidFill>
                </a:uFill>
                <a:latin typeface="Century Gothic" panose="020B0502020202020204" pitchFamily="34" charset="0"/>
                <a:cs typeface="Calibri"/>
              </a:rPr>
              <a:t>)</a:t>
            </a:r>
            <a:r>
              <a:rPr b="1" u="sng" spc="15"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a:t>
            </a:r>
            <a:endParaRPr dirty="0">
              <a:solidFill>
                <a:srgbClr val="E36C0A"/>
              </a:solidFill>
              <a:latin typeface="Century Gothic" panose="020B0502020202020204" pitchFamily="34" charset="0"/>
              <a:cs typeface="Calibri"/>
            </a:endParaRPr>
          </a:p>
          <a:p>
            <a:pPr marL="117475" indent="-105410">
              <a:lnSpc>
                <a:spcPct val="100000"/>
              </a:lnSpc>
              <a:spcBef>
                <a:spcPts val="590"/>
              </a:spcBef>
              <a:buSzPct val="94444"/>
              <a:buFont typeface="Wingdings"/>
              <a:buChar char=""/>
              <a:tabLst>
                <a:tab pos="118110" algn="l"/>
              </a:tabLst>
            </a:pPr>
            <a:r>
              <a:rPr b="1" spc="-10" dirty="0">
                <a:latin typeface="Century Gothic" panose="020B0502020202020204" pitchFamily="34" charset="0"/>
                <a:cs typeface="Calibri"/>
              </a:rPr>
              <a:t>L'état</a:t>
            </a:r>
            <a:r>
              <a:rPr b="1" spc="5" dirty="0">
                <a:latin typeface="Century Gothic" panose="020B0502020202020204" pitchFamily="34" charset="0"/>
                <a:cs typeface="Calibri"/>
              </a:rPr>
              <a:t> </a:t>
            </a:r>
            <a:r>
              <a:rPr b="1" spc="-5" dirty="0">
                <a:latin typeface="Century Gothic" panose="020B0502020202020204" pitchFamily="34" charset="0"/>
                <a:cs typeface="Calibri"/>
              </a:rPr>
              <a:t>financier</a:t>
            </a:r>
            <a:r>
              <a:rPr b="1" spc="-30" dirty="0">
                <a:latin typeface="Century Gothic" panose="020B0502020202020204" pitchFamily="34" charset="0"/>
                <a:cs typeface="Calibri"/>
              </a:rPr>
              <a:t> </a:t>
            </a:r>
            <a:r>
              <a:rPr dirty="0">
                <a:latin typeface="Century Gothic" panose="020B0502020202020204" pitchFamily="34" charset="0"/>
                <a:cs typeface="Calibri"/>
              </a:rPr>
              <a:t>du</a:t>
            </a:r>
            <a:r>
              <a:rPr spc="25" dirty="0">
                <a:latin typeface="Century Gothic" panose="020B0502020202020204" pitchFamily="34" charset="0"/>
                <a:cs typeface="Calibri"/>
              </a:rPr>
              <a:t> </a:t>
            </a:r>
            <a:r>
              <a:rPr spc="-10" dirty="0">
                <a:latin typeface="Century Gothic" panose="020B0502020202020204" pitchFamily="34" charset="0"/>
                <a:cs typeface="Calibri"/>
              </a:rPr>
              <a:t>syndicat</a:t>
            </a:r>
            <a:r>
              <a:rPr spc="5" dirty="0">
                <a:latin typeface="Century Gothic" panose="020B0502020202020204" pitchFamily="34" charset="0"/>
                <a:cs typeface="Calibri"/>
              </a:rPr>
              <a:t> </a:t>
            </a:r>
            <a:r>
              <a:rPr dirty="0">
                <a:latin typeface="Century Gothic" panose="020B0502020202020204" pitchFamily="34" charset="0"/>
                <a:cs typeface="Calibri"/>
              </a:rPr>
              <a:t>des</a:t>
            </a:r>
            <a:r>
              <a:rPr spc="15" dirty="0">
                <a:latin typeface="Century Gothic" panose="020B0502020202020204" pitchFamily="34" charset="0"/>
                <a:cs typeface="Calibri"/>
              </a:rPr>
              <a:t> </a:t>
            </a:r>
            <a:r>
              <a:rPr spc="-15" dirty="0">
                <a:latin typeface="Century Gothic" panose="020B0502020202020204" pitchFamily="34" charset="0"/>
                <a:cs typeface="Calibri"/>
              </a:rPr>
              <a:t>copropriétaires</a:t>
            </a:r>
            <a:r>
              <a:rPr spc="35" dirty="0">
                <a:latin typeface="Century Gothic" panose="020B0502020202020204" pitchFamily="34" charset="0"/>
                <a:cs typeface="Calibri"/>
              </a:rPr>
              <a:t> </a:t>
            </a:r>
            <a:r>
              <a:rPr spc="-5" dirty="0">
                <a:latin typeface="Century Gothic" panose="020B0502020202020204" pitchFamily="34" charset="0"/>
                <a:cs typeface="Calibri"/>
              </a:rPr>
              <a:t>et</a:t>
            </a:r>
            <a:r>
              <a:rPr spc="15" dirty="0">
                <a:latin typeface="Century Gothic" panose="020B0502020202020204" pitchFamily="34" charset="0"/>
                <a:cs typeface="Calibri"/>
              </a:rPr>
              <a:t> </a:t>
            </a:r>
            <a:r>
              <a:rPr spc="-5" dirty="0">
                <a:latin typeface="Century Gothic" panose="020B0502020202020204" pitchFamily="34" charset="0"/>
                <a:cs typeface="Calibri"/>
              </a:rPr>
              <a:t>son</a:t>
            </a:r>
            <a:r>
              <a:rPr spc="15" dirty="0">
                <a:latin typeface="Century Gothic" panose="020B0502020202020204" pitchFamily="34" charset="0"/>
                <a:cs typeface="Calibri"/>
              </a:rPr>
              <a:t> </a:t>
            </a:r>
            <a:r>
              <a:rPr spc="-15" dirty="0">
                <a:latin typeface="Century Gothic" panose="020B0502020202020204" pitchFamily="34" charset="0"/>
                <a:cs typeface="Calibri"/>
              </a:rPr>
              <a:t>compte</a:t>
            </a:r>
            <a:r>
              <a:rPr spc="20" dirty="0">
                <a:latin typeface="Century Gothic" panose="020B0502020202020204" pitchFamily="34" charset="0"/>
                <a:cs typeface="Calibri"/>
              </a:rPr>
              <a:t> </a:t>
            </a:r>
            <a:r>
              <a:rPr dirty="0">
                <a:latin typeface="Century Gothic" panose="020B0502020202020204" pitchFamily="34" charset="0"/>
                <a:cs typeface="Calibri"/>
              </a:rPr>
              <a:t>de</a:t>
            </a:r>
            <a:r>
              <a:rPr spc="25" dirty="0">
                <a:latin typeface="Century Gothic" panose="020B0502020202020204" pitchFamily="34" charset="0"/>
                <a:cs typeface="Calibri"/>
              </a:rPr>
              <a:t> </a:t>
            </a:r>
            <a:r>
              <a:rPr spc="-10" dirty="0" err="1">
                <a:latin typeface="Century Gothic" panose="020B0502020202020204" pitchFamily="34" charset="0"/>
                <a:cs typeface="Calibri"/>
              </a:rPr>
              <a:t>gestion</a:t>
            </a:r>
            <a:r>
              <a:rPr spc="10" dirty="0">
                <a:latin typeface="Century Gothic" panose="020B0502020202020204" pitchFamily="34" charset="0"/>
                <a:cs typeface="Calibri"/>
              </a:rPr>
              <a:t> </a:t>
            </a:r>
            <a:r>
              <a:rPr spc="-10" dirty="0" err="1">
                <a:latin typeface="Century Gothic" panose="020B0502020202020204" pitchFamily="34" charset="0"/>
                <a:cs typeface="Calibri"/>
              </a:rPr>
              <a:t>général</a:t>
            </a:r>
            <a:r>
              <a:rPr lang="fr-FR" spc="-10" dirty="0">
                <a:latin typeface="Century Gothic" panose="020B0502020202020204" pitchFamily="34" charset="0"/>
                <a:cs typeface="Calibri"/>
              </a:rPr>
              <a:t>e</a:t>
            </a:r>
            <a:endParaRPr dirty="0">
              <a:latin typeface="Century Gothic" panose="020B0502020202020204" pitchFamily="34" charset="0"/>
              <a:cs typeface="Calibri"/>
            </a:endParaRPr>
          </a:p>
          <a:p>
            <a:pPr marL="117475" indent="-105410">
              <a:lnSpc>
                <a:spcPct val="100000"/>
              </a:lnSpc>
              <a:spcBef>
                <a:spcPts val="575"/>
              </a:spcBef>
              <a:buSzPct val="94444"/>
              <a:buFont typeface="Wingdings"/>
              <a:buChar char=""/>
              <a:tabLst>
                <a:tab pos="118110" algn="l"/>
              </a:tabLst>
            </a:pPr>
            <a:r>
              <a:rPr b="1" spc="-5" dirty="0">
                <a:latin typeface="Century Gothic" panose="020B0502020202020204" pitchFamily="34" charset="0"/>
                <a:cs typeface="Calibri"/>
              </a:rPr>
              <a:t>Le</a:t>
            </a:r>
            <a:r>
              <a:rPr b="1" dirty="0">
                <a:latin typeface="Century Gothic" panose="020B0502020202020204" pitchFamily="34" charset="0"/>
                <a:cs typeface="Calibri"/>
              </a:rPr>
              <a:t> </a:t>
            </a:r>
            <a:r>
              <a:rPr b="1" spc="-5" dirty="0">
                <a:latin typeface="Century Gothic" panose="020B0502020202020204" pitchFamily="34" charset="0"/>
                <a:cs typeface="Calibri"/>
              </a:rPr>
              <a:t>projet</a:t>
            </a:r>
            <a:r>
              <a:rPr b="1" spc="-20" dirty="0">
                <a:latin typeface="Century Gothic" panose="020B0502020202020204" pitchFamily="34" charset="0"/>
                <a:cs typeface="Calibri"/>
              </a:rPr>
              <a:t> </a:t>
            </a:r>
            <a:r>
              <a:rPr b="1" dirty="0">
                <a:latin typeface="Century Gothic" panose="020B0502020202020204" pitchFamily="34" charset="0"/>
                <a:cs typeface="Calibri"/>
              </a:rPr>
              <a:t>du</a:t>
            </a:r>
            <a:r>
              <a:rPr b="1" spc="-20" dirty="0">
                <a:latin typeface="Century Gothic" panose="020B0502020202020204" pitchFamily="34" charset="0"/>
                <a:cs typeface="Calibri"/>
              </a:rPr>
              <a:t> </a:t>
            </a:r>
            <a:r>
              <a:rPr b="1" spc="-5" dirty="0">
                <a:latin typeface="Century Gothic" panose="020B0502020202020204" pitchFamily="34" charset="0"/>
                <a:cs typeface="Calibri"/>
              </a:rPr>
              <a:t>budget</a:t>
            </a:r>
            <a:r>
              <a:rPr b="1" spc="-25" dirty="0">
                <a:latin typeface="Century Gothic" panose="020B0502020202020204" pitchFamily="34" charset="0"/>
                <a:cs typeface="Calibri"/>
              </a:rPr>
              <a:t> </a:t>
            </a:r>
            <a:r>
              <a:rPr spc="-10" dirty="0">
                <a:latin typeface="Century Gothic" panose="020B0502020202020204" pitchFamily="34" charset="0"/>
                <a:cs typeface="Calibri"/>
              </a:rPr>
              <a:t>présenté</a:t>
            </a:r>
            <a:r>
              <a:rPr spc="5" dirty="0">
                <a:latin typeface="Century Gothic" panose="020B0502020202020204" pitchFamily="34" charset="0"/>
                <a:cs typeface="Calibri"/>
              </a:rPr>
              <a:t> </a:t>
            </a:r>
            <a:r>
              <a:rPr spc="-10" dirty="0">
                <a:latin typeface="Century Gothic" panose="020B0502020202020204" pitchFamily="34" charset="0"/>
                <a:cs typeface="Calibri"/>
              </a:rPr>
              <a:t>avec</a:t>
            </a:r>
            <a:r>
              <a:rPr spc="-15" dirty="0">
                <a:latin typeface="Century Gothic" panose="020B0502020202020204" pitchFamily="34" charset="0"/>
                <a:cs typeface="Calibri"/>
              </a:rPr>
              <a:t> </a:t>
            </a:r>
            <a:r>
              <a:rPr spc="-5" dirty="0">
                <a:latin typeface="Century Gothic" panose="020B0502020202020204" pitchFamily="34" charset="0"/>
                <a:cs typeface="Calibri"/>
              </a:rPr>
              <a:t>le</a:t>
            </a:r>
            <a:r>
              <a:rPr spc="15" dirty="0">
                <a:latin typeface="Century Gothic" panose="020B0502020202020204" pitchFamily="34" charset="0"/>
                <a:cs typeface="Calibri"/>
              </a:rPr>
              <a:t> </a:t>
            </a:r>
            <a:r>
              <a:rPr spc="-15" dirty="0">
                <a:latin typeface="Century Gothic" panose="020B0502020202020204" pitchFamily="34" charset="0"/>
                <a:cs typeface="Calibri"/>
              </a:rPr>
              <a:t>comparatif</a:t>
            </a:r>
            <a:r>
              <a:rPr spc="5" dirty="0">
                <a:latin typeface="Century Gothic" panose="020B0502020202020204" pitchFamily="34" charset="0"/>
                <a:cs typeface="Calibri"/>
              </a:rPr>
              <a:t> </a:t>
            </a:r>
            <a:r>
              <a:rPr dirty="0">
                <a:latin typeface="Century Gothic" panose="020B0502020202020204" pitchFamily="34" charset="0"/>
                <a:cs typeface="Calibri"/>
              </a:rPr>
              <a:t>du</a:t>
            </a:r>
            <a:r>
              <a:rPr spc="10" dirty="0">
                <a:latin typeface="Century Gothic" panose="020B0502020202020204" pitchFamily="34" charset="0"/>
                <a:cs typeface="Calibri"/>
              </a:rPr>
              <a:t> </a:t>
            </a:r>
            <a:r>
              <a:rPr spc="-5" dirty="0">
                <a:latin typeface="Century Gothic" panose="020B0502020202020204" pitchFamily="34" charset="0"/>
                <a:cs typeface="Calibri"/>
              </a:rPr>
              <a:t>dernier</a:t>
            </a:r>
            <a:r>
              <a:rPr spc="15" dirty="0">
                <a:latin typeface="Century Gothic" panose="020B0502020202020204" pitchFamily="34" charset="0"/>
                <a:cs typeface="Calibri"/>
              </a:rPr>
              <a:t> </a:t>
            </a:r>
            <a:r>
              <a:rPr spc="-5" dirty="0">
                <a:latin typeface="Century Gothic" panose="020B0502020202020204" pitchFamily="34" charset="0"/>
                <a:cs typeface="Calibri"/>
              </a:rPr>
              <a:t>budget</a:t>
            </a:r>
            <a:endParaRPr dirty="0">
              <a:latin typeface="Century Gothic" panose="020B0502020202020204" pitchFamily="34" charset="0"/>
              <a:cs typeface="Calibri"/>
            </a:endParaRPr>
          </a:p>
          <a:p>
            <a:pPr marL="117475" indent="-105410">
              <a:lnSpc>
                <a:spcPct val="100000"/>
              </a:lnSpc>
              <a:spcBef>
                <a:spcPts val="590"/>
              </a:spcBef>
              <a:buSzPct val="94444"/>
              <a:buFont typeface="Wingdings"/>
              <a:buChar char=""/>
              <a:tabLst>
                <a:tab pos="118110" algn="l"/>
              </a:tabLst>
            </a:pPr>
            <a:r>
              <a:rPr b="1" spc="-5" dirty="0">
                <a:latin typeface="Century Gothic" panose="020B0502020202020204" pitchFamily="34" charset="0"/>
                <a:cs typeface="Calibri"/>
              </a:rPr>
              <a:t>Les conditions</a:t>
            </a:r>
            <a:r>
              <a:rPr b="1" dirty="0">
                <a:latin typeface="Century Gothic" panose="020B0502020202020204" pitchFamily="34" charset="0"/>
                <a:cs typeface="Calibri"/>
              </a:rPr>
              <a:t> </a:t>
            </a:r>
            <a:r>
              <a:rPr b="1" spc="-10" dirty="0">
                <a:latin typeface="Century Gothic" panose="020B0502020202020204" pitchFamily="34" charset="0"/>
                <a:cs typeface="Calibri"/>
              </a:rPr>
              <a:t>essentielles </a:t>
            </a:r>
            <a:r>
              <a:rPr dirty="0">
                <a:latin typeface="Century Gothic" panose="020B0502020202020204" pitchFamily="34" charset="0"/>
                <a:cs typeface="Calibri"/>
              </a:rPr>
              <a:t>des</a:t>
            </a:r>
            <a:r>
              <a:rPr spc="-15" dirty="0">
                <a:latin typeface="Century Gothic" panose="020B0502020202020204" pitchFamily="34" charset="0"/>
                <a:cs typeface="Calibri"/>
              </a:rPr>
              <a:t> contrats</a:t>
            </a:r>
            <a:r>
              <a:rPr spc="-5" dirty="0">
                <a:latin typeface="Century Gothic" panose="020B0502020202020204" pitchFamily="34" charset="0"/>
                <a:cs typeface="Calibri"/>
              </a:rPr>
              <a:t> </a:t>
            </a:r>
            <a:r>
              <a:rPr spc="-10" dirty="0">
                <a:latin typeface="Century Gothic" panose="020B0502020202020204" pitchFamily="34" charset="0"/>
                <a:cs typeface="Calibri"/>
              </a:rPr>
              <a:t>proposés</a:t>
            </a:r>
            <a:endParaRPr dirty="0">
              <a:latin typeface="Century Gothic" panose="020B0502020202020204" pitchFamily="34" charset="0"/>
              <a:cs typeface="Calibri"/>
            </a:endParaRPr>
          </a:p>
          <a:p>
            <a:pPr marL="117475" indent="-105410">
              <a:lnSpc>
                <a:spcPct val="100000"/>
              </a:lnSpc>
              <a:spcBef>
                <a:spcPts val="590"/>
              </a:spcBef>
              <a:buSzPct val="94444"/>
              <a:buFont typeface="Wingdings"/>
              <a:buChar char=""/>
              <a:tabLst>
                <a:tab pos="118110" algn="l"/>
              </a:tabLst>
            </a:pPr>
            <a:r>
              <a:rPr b="1" spc="-5" dirty="0">
                <a:latin typeface="Century Gothic" panose="020B0502020202020204" pitchFamily="34" charset="0"/>
                <a:cs typeface="Calibri"/>
              </a:rPr>
              <a:t>Pour</a:t>
            </a:r>
            <a:r>
              <a:rPr b="1" spc="-20" dirty="0">
                <a:latin typeface="Century Gothic" panose="020B0502020202020204" pitchFamily="34" charset="0"/>
                <a:cs typeface="Calibri"/>
              </a:rPr>
              <a:t> </a:t>
            </a:r>
            <a:r>
              <a:rPr b="1" dirty="0">
                <a:latin typeface="Century Gothic" panose="020B0502020202020204" pitchFamily="34" charset="0"/>
                <a:cs typeface="Calibri"/>
              </a:rPr>
              <a:t>décider</a:t>
            </a:r>
            <a:r>
              <a:rPr b="1" spc="-35" dirty="0">
                <a:latin typeface="Century Gothic" panose="020B0502020202020204" pitchFamily="34" charset="0"/>
                <a:cs typeface="Calibri"/>
              </a:rPr>
              <a:t> </a:t>
            </a:r>
            <a:r>
              <a:rPr b="1" dirty="0">
                <a:latin typeface="Century Gothic" panose="020B0502020202020204" pitchFamily="34" charset="0"/>
                <a:cs typeface="Calibri"/>
              </a:rPr>
              <a:t>de</a:t>
            </a:r>
            <a:r>
              <a:rPr b="1" spc="-25" dirty="0">
                <a:latin typeface="Century Gothic" panose="020B0502020202020204" pitchFamily="34" charset="0"/>
                <a:cs typeface="Calibri"/>
              </a:rPr>
              <a:t> </a:t>
            </a:r>
            <a:r>
              <a:rPr b="1" spc="-15" dirty="0">
                <a:latin typeface="Century Gothic" panose="020B0502020202020204" pitchFamily="34" charset="0"/>
                <a:cs typeface="Calibri"/>
              </a:rPr>
              <a:t>travaux</a:t>
            </a:r>
            <a:r>
              <a:rPr b="1" spc="-10" dirty="0">
                <a:latin typeface="Century Gothic" panose="020B0502020202020204" pitchFamily="34" charset="0"/>
                <a:cs typeface="Calibri"/>
              </a:rPr>
              <a:t> </a:t>
            </a:r>
            <a:r>
              <a:rPr dirty="0">
                <a:latin typeface="Century Gothic" panose="020B0502020202020204" pitchFamily="34" charset="0"/>
                <a:cs typeface="Calibri"/>
              </a:rPr>
              <a:t>:</a:t>
            </a:r>
            <a:r>
              <a:rPr spc="10" dirty="0">
                <a:latin typeface="Century Gothic" panose="020B0502020202020204" pitchFamily="34" charset="0"/>
                <a:cs typeface="Calibri"/>
              </a:rPr>
              <a:t> </a:t>
            </a:r>
            <a:r>
              <a:rPr dirty="0">
                <a:latin typeface="Century Gothic" panose="020B0502020202020204" pitchFamily="34" charset="0"/>
                <a:cs typeface="Calibri"/>
              </a:rPr>
              <a:t>Les </a:t>
            </a:r>
            <a:r>
              <a:rPr spc="-5" dirty="0">
                <a:latin typeface="Century Gothic" panose="020B0502020202020204" pitchFamily="34" charset="0"/>
                <a:cs typeface="Calibri"/>
              </a:rPr>
              <a:t>devis</a:t>
            </a:r>
            <a:r>
              <a:rPr dirty="0">
                <a:latin typeface="Century Gothic" panose="020B0502020202020204" pitchFamily="34" charset="0"/>
                <a:cs typeface="Calibri"/>
              </a:rPr>
              <a:t> </a:t>
            </a:r>
            <a:r>
              <a:rPr spc="-5" dirty="0">
                <a:latin typeface="Century Gothic" panose="020B0502020202020204" pitchFamily="34" charset="0"/>
                <a:cs typeface="Calibri"/>
              </a:rPr>
              <a:t>ou</a:t>
            </a:r>
            <a:r>
              <a:rPr spc="10" dirty="0">
                <a:latin typeface="Century Gothic" panose="020B0502020202020204" pitchFamily="34" charset="0"/>
                <a:cs typeface="Calibri"/>
              </a:rPr>
              <a:t> </a:t>
            </a:r>
            <a:r>
              <a:rPr spc="-5" dirty="0">
                <a:latin typeface="Century Gothic" panose="020B0502020202020204" pitchFamily="34" charset="0"/>
                <a:cs typeface="Calibri"/>
              </a:rPr>
              <a:t>les</a:t>
            </a:r>
            <a:r>
              <a:rPr spc="5" dirty="0">
                <a:latin typeface="Century Gothic" panose="020B0502020202020204" pitchFamily="34" charset="0"/>
                <a:cs typeface="Calibri"/>
              </a:rPr>
              <a:t> </a:t>
            </a:r>
            <a:r>
              <a:rPr spc="-10" dirty="0">
                <a:latin typeface="Century Gothic" panose="020B0502020202020204" pitchFamily="34" charset="0"/>
                <a:cs typeface="Calibri"/>
              </a:rPr>
              <a:t>marchés</a:t>
            </a:r>
            <a:endParaRPr dirty="0">
              <a:latin typeface="Century Gothic" panose="020B0502020202020204" pitchFamily="34" charset="0"/>
              <a:cs typeface="Calibri"/>
            </a:endParaRPr>
          </a:p>
          <a:p>
            <a:pPr marL="117475" indent="-105410">
              <a:lnSpc>
                <a:spcPct val="100000"/>
              </a:lnSpc>
              <a:spcBef>
                <a:spcPts val="575"/>
              </a:spcBef>
              <a:buSzPct val="94444"/>
              <a:buFont typeface="Wingdings"/>
              <a:buChar char=""/>
              <a:tabLst>
                <a:tab pos="118110" algn="l"/>
              </a:tabLst>
            </a:pPr>
            <a:r>
              <a:rPr b="1" spc="-5" dirty="0">
                <a:latin typeface="Century Gothic" panose="020B0502020202020204" pitchFamily="34" charset="0"/>
                <a:cs typeface="Calibri"/>
              </a:rPr>
              <a:t>Le </a:t>
            </a:r>
            <a:r>
              <a:rPr b="1" dirty="0">
                <a:latin typeface="Century Gothic" panose="020B0502020202020204" pitchFamily="34" charset="0"/>
                <a:cs typeface="Calibri"/>
              </a:rPr>
              <a:t>ou</a:t>
            </a:r>
            <a:r>
              <a:rPr b="1" spc="-15" dirty="0">
                <a:latin typeface="Century Gothic" panose="020B0502020202020204" pitchFamily="34" charset="0"/>
                <a:cs typeface="Calibri"/>
              </a:rPr>
              <a:t> </a:t>
            </a:r>
            <a:r>
              <a:rPr b="1" dirty="0">
                <a:latin typeface="Century Gothic" panose="020B0502020202020204" pitchFamily="34" charset="0"/>
                <a:cs typeface="Calibri"/>
              </a:rPr>
              <a:t>les</a:t>
            </a:r>
            <a:r>
              <a:rPr b="1" spc="-35" dirty="0">
                <a:latin typeface="Century Gothic" panose="020B0502020202020204" pitchFamily="34" charset="0"/>
                <a:cs typeface="Calibri"/>
              </a:rPr>
              <a:t> </a:t>
            </a:r>
            <a:r>
              <a:rPr b="1" spc="-5" dirty="0">
                <a:latin typeface="Century Gothic" panose="020B0502020202020204" pitchFamily="34" charset="0"/>
                <a:cs typeface="Calibri"/>
              </a:rPr>
              <a:t>projets</a:t>
            </a:r>
            <a:r>
              <a:rPr b="1" spc="-35" dirty="0">
                <a:latin typeface="Century Gothic" panose="020B0502020202020204" pitchFamily="34" charset="0"/>
                <a:cs typeface="Calibri"/>
              </a:rPr>
              <a:t> </a:t>
            </a:r>
            <a:r>
              <a:rPr b="1" dirty="0">
                <a:latin typeface="Century Gothic" panose="020B0502020202020204" pitchFamily="34" charset="0"/>
                <a:cs typeface="Calibri"/>
              </a:rPr>
              <a:t>de</a:t>
            </a:r>
            <a:r>
              <a:rPr b="1" spc="-15" dirty="0">
                <a:latin typeface="Century Gothic" panose="020B0502020202020204" pitchFamily="34" charset="0"/>
                <a:cs typeface="Calibri"/>
              </a:rPr>
              <a:t> </a:t>
            </a:r>
            <a:r>
              <a:rPr b="1" spc="-10" dirty="0">
                <a:latin typeface="Century Gothic" panose="020B0502020202020204" pitchFamily="34" charset="0"/>
                <a:cs typeface="Calibri"/>
              </a:rPr>
              <a:t>contrat</a:t>
            </a:r>
            <a:r>
              <a:rPr b="1" spc="-45" dirty="0">
                <a:latin typeface="Century Gothic" panose="020B0502020202020204" pitchFamily="34" charset="0"/>
                <a:cs typeface="Calibri"/>
              </a:rPr>
              <a:t> </a:t>
            </a:r>
            <a:r>
              <a:rPr b="1" dirty="0">
                <a:latin typeface="Century Gothic" panose="020B0502020202020204" pitchFamily="34" charset="0"/>
                <a:cs typeface="Calibri"/>
              </a:rPr>
              <a:t>du</a:t>
            </a:r>
            <a:r>
              <a:rPr b="1" spc="-15" dirty="0">
                <a:latin typeface="Century Gothic" panose="020B0502020202020204" pitchFamily="34" charset="0"/>
                <a:cs typeface="Calibri"/>
              </a:rPr>
              <a:t> </a:t>
            </a:r>
            <a:r>
              <a:rPr b="1" spc="-5" dirty="0">
                <a:latin typeface="Century Gothic" panose="020B0502020202020204" pitchFamily="34" charset="0"/>
                <a:cs typeface="Calibri"/>
              </a:rPr>
              <a:t>syndic</a:t>
            </a:r>
            <a:endParaRPr dirty="0">
              <a:latin typeface="Century Gothic" panose="020B0502020202020204" pitchFamily="34" charset="0"/>
              <a:cs typeface="Calibri"/>
            </a:endParaRPr>
          </a:p>
          <a:p>
            <a:pPr marL="117475" indent="-105410">
              <a:lnSpc>
                <a:spcPct val="100000"/>
              </a:lnSpc>
              <a:spcBef>
                <a:spcPts val="590"/>
              </a:spcBef>
              <a:buSzPct val="94444"/>
              <a:buFont typeface="Wingdings"/>
              <a:buChar char=""/>
              <a:tabLst>
                <a:tab pos="118110" algn="l"/>
              </a:tabLst>
            </a:pPr>
            <a:r>
              <a:rPr b="1" spc="-5" dirty="0">
                <a:latin typeface="Century Gothic" panose="020B0502020202020204" pitchFamily="34" charset="0"/>
                <a:cs typeface="Calibri"/>
              </a:rPr>
              <a:t>Le</a:t>
            </a:r>
            <a:r>
              <a:rPr b="1" spc="-10" dirty="0">
                <a:latin typeface="Century Gothic" panose="020B0502020202020204" pitchFamily="34" charset="0"/>
                <a:cs typeface="Calibri"/>
              </a:rPr>
              <a:t> </a:t>
            </a:r>
            <a:r>
              <a:rPr b="1" spc="-5" dirty="0">
                <a:latin typeface="Century Gothic" panose="020B0502020202020204" pitchFamily="34" charset="0"/>
                <a:cs typeface="Calibri"/>
              </a:rPr>
              <a:t>formulaire</a:t>
            </a:r>
            <a:r>
              <a:rPr b="1" spc="-30" dirty="0">
                <a:latin typeface="Century Gothic" panose="020B0502020202020204" pitchFamily="34" charset="0"/>
                <a:cs typeface="Calibri"/>
              </a:rPr>
              <a:t> </a:t>
            </a:r>
            <a:r>
              <a:rPr b="1" dirty="0">
                <a:latin typeface="Century Gothic" panose="020B0502020202020204" pitchFamily="34" charset="0"/>
                <a:cs typeface="Calibri"/>
              </a:rPr>
              <a:t>de</a:t>
            </a:r>
            <a:r>
              <a:rPr b="1" spc="-25" dirty="0">
                <a:latin typeface="Century Gothic" panose="020B0502020202020204" pitchFamily="34" charset="0"/>
                <a:cs typeface="Calibri"/>
              </a:rPr>
              <a:t> </a:t>
            </a:r>
            <a:r>
              <a:rPr b="1" spc="-10" dirty="0">
                <a:latin typeface="Century Gothic" panose="020B0502020202020204" pitchFamily="34" charset="0"/>
                <a:cs typeface="Calibri"/>
              </a:rPr>
              <a:t>vote</a:t>
            </a:r>
            <a:r>
              <a:rPr b="1" spc="-20" dirty="0">
                <a:latin typeface="Century Gothic" panose="020B0502020202020204" pitchFamily="34" charset="0"/>
                <a:cs typeface="Calibri"/>
              </a:rPr>
              <a:t> </a:t>
            </a:r>
            <a:r>
              <a:rPr b="1" dirty="0">
                <a:latin typeface="Century Gothic" panose="020B0502020202020204" pitchFamily="34" charset="0"/>
                <a:cs typeface="Calibri"/>
              </a:rPr>
              <a:t>par</a:t>
            </a:r>
            <a:r>
              <a:rPr b="1" spc="-25" dirty="0">
                <a:latin typeface="Century Gothic" panose="020B0502020202020204" pitchFamily="34" charset="0"/>
                <a:cs typeface="Calibri"/>
              </a:rPr>
              <a:t> </a:t>
            </a:r>
            <a:r>
              <a:rPr b="1" spc="-5" dirty="0">
                <a:latin typeface="Century Gothic" panose="020B0502020202020204" pitchFamily="34" charset="0"/>
                <a:cs typeface="Calibri"/>
              </a:rPr>
              <a:t>correspondance</a:t>
            </a:r>
            <a:endParaRPr dirty="0">
              <a:latin typeface="Century Gothic" panose="020B0502020202020204" pitchFamily="34" charset="0"/>
              <a:cs typeface="Calibri"/>
            </a:endParaRPr>
          </a:p>
          <a:p>
            <a:pPr marL="117475" indent="-105410">
              <a:lnSpc>
                <a:spcPct val="100000"/>
              </a:lnSpc>
              <a:spcBef>
                <a:spcPts val="585"/>
              </a:spcBef>
              <a:buSzPct val="94444"/>
              <a:buFont typeface="Wingdings"/>
              <a:buChar char=""/>
              <a:tabLst>
                <a:tab pos="118110" algn="l"/>
              </a:tabLst>
            </a:pPr>
            <a:r>
              <a:rPr b="1" spc="-15" dirty="0">
                <a:latin typeface="Century Gothic" panose="020B0502020202020204" pitchFamily="34" charset="0"/>
                <a:cs typeface="Calibri"/>
              </a:rPr>
              <a:t>Etc.</a:t>
            </a:r>
            <a:endParaRPr lang="fr-CA" b="1" spc="-15" dirty="0">
              <a:latin typeface="Century Gothic" panose="020B0502020202020204" pitchFamily="34" charset="0"/>
              <a:cs typeface="Calibri"/>
            </a:endParaRPr>
          </a:p>
          <a:p>
            <a:pPr marL="12065">
              <a:lnSpc>
                <a:spcPct val="100000"/>
              </a:lnSpc>
              <a:spcBef>
                <a:spcPts val="585"/>
              </a:spcBef>
              <a:buSzPct val="94444"/>
              <a:tabLst>
                <a:tab pos="118110" algn="l"/>
              </a:tabLst>
            </a:pPr>
            <a:endParaRPr dirty="0">
              <a:latin typeface="Century Gothic" panose="020B0502020202020204" pitchFamily="34" charset="0"/>
              <a:cs typeface="Calibri"/>
            </a:endParaRPr>
          </a:p>
          <a:p>
            <a:pPr marL="12700" marR="5080">
              <a:lnSpc>
                <a:spcPts val="1939"/>
              </a:lnSpc>
              <a:spcBef>
                <a:spcPts val="825"/>
              </a:spcBef>
              <a:buSzPct val="94444"/>
              <a:buFont typeface="Wingdings"/>
              <a:buChar char=""/>
              <a:tabLst>
                <a:tab pos="217170" algn="l"/>
              </a:tabLst>
            </a:pPr>
            <a:r>
              <a:rPr b="1" u="sng" dirty="0">
                <a:solidFill>
                  <a:srgbClr val="E36C0A"/>
                </a:solidFill>
                <a:uFill>
                  <a:solidFill>
                    <a:srgbClr val="FF0000"/>
                  </a:solidFill>
                </a:u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Pour</a:t>
            </a:r>
            <a:r>
              <a:rPr b="1" u="sng" spc="130" dirty="0">
                <a:solidFill>
                  <a:srgbClr val="E36C0A"/>
                </a:solidFill>
                <a:uFill>
                  <a:solidFill>
                    <a:srgbClr val="FF0000"/>
                  </a:solidFill>
                </a:uFill>
                <a:latin typeface="Century Gothic" panose="020B0502020202020204" pitchFamily="34" charset="0"/>
                <a:cs typeface="Calibri"/>
              </a:rPr>
              <a:t> </a:t>
            </a:r>
            <a:r>
              <a:rPr b="1" u="sng" spc="-10" dirty="0">
                <a:solidFill>
                  <a:srgbClr val="E36C0A"/>
                </a:solidFill>
                <a:uFill>
                  <a:solidFill>
                    <a:srgbClr val="FF0000"/>
                  </a:solidFill>
                </a:uFill>
                <a:latin typeface="Century Gothic" panose="020B0502020202020204" pitchFamily="34" charset="0"/>
                <a:cs typeface="Calibri"/>
              </a:rPr>
              <a:t>l'information</a:t>
            </a:r>
            <a:r>
              <a:rPr b="1" u="sng" spc="150" dirty="0">
                <a:solidFill>
                  <a:srgbClr val="E36C0A"/>
                </a:solidFill>
                <a:uFill>
                  <a:solidFill>
                    <a:srgbClr val="FF0000"/>
                  </a:solidFill>
                </a:uFill>
                <a:latin typeface="Century Gothic" panose="020B0502020202020204" pitchFamily="34" charset="0"/>
                <a:cs typeface="Calibri"/>
              </a:rPr>
              <a:t> </a:t>
            </a:r>
            <a:r>
              <a:rPr b="1" u="sng" spc="-10" dirty="0">
                <a:solidFill>
                  <a:srgbClr val="E36C0A"/>
                </a:solidFill>
                <a:uFill>
                  <a:solidFill>
                    <a:srgbClr val="FF0000"/>
                  </a:solidFill>
                </a:uFill>
                <a:latin typeface="Century Gothic" panose="020B0502020202020204" pitchFamily="34" charset="0"/>
                <a:cs typeface="Calibri"/>
              </a:rPr>
              <a:t>seulement</a:t>
            </a:r>
            <a:r>
              <a:rPr b="1" u="sng" spc="155" dirty="0">
                <a:solidFill>
                  <a:srgbClr val="E36C0A"/>
                </a:solidFill>
                <a:uFill>
                  <a:solidFill>
                    <a:srgbClr val="FF0000"/>
                  </a:solidFill>
                </a:u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aux</a:t>
            </a:r>
            <a:r>
              <a:rPr b="1" u="sng" spc="150" dirty="0">
                <a:solidFill>
                  <a:srgbClr val="E36C0A"/>
                </a:solidFill>
                <a:uFill>
                  <a:solidFill>
                    <a:srgbClr val="FF0000"/>
                  </a:solidFill>
                </a:uFill>
                <a:latin typeface="Century Gothic" panose="020B0502020202020204" pitchFamily="34" charset="0"/>
                <a:cs typeface="Calibri"/>
              </a:rPr>
              <a:t> </a:t>
            </a:r>
            <a:r>
              <a:rPr b="1" u="sng" spc="-15" dirty="0" err="1">
                <a:solidFill>
                  <a:srgbClr val="E36C0A"/>
                </a:solidFill>
                <a:uFill>
                  <a:solidFill>
                    <a:srgbClr val="FF0000"/>
                  </a:solidFill>
                </a:uFill>
                <a:latin typeface="Century Gothic" panose="020B0502020202020204" pitchFamily="34" charset="0"/>
                <a:cs typeface="Calibri"/>
              </a:rPr>
              <a:t>copropriétaires</a:t>
            </a:r>
            <a:r>
              <a:rPr b="1" u="sng" spc="150" dirty="0">
                <a:solidFill>
                  <a:srgbClr val="E36C0A"/>
                </a:solidFill>
                <a:uFill>
                  <a:solidFill>
                    <a:srgbClr val="FF0000"/>
                  </a:solidFill>
                </a:uFill>
                <a:latin typeface="Century Gothic" panose="020B0502020202020204" pitchFamily="34" charset="0"/>
                <a:cs typeface="Calibri"/>
              </a:rPr>
              <a:t> </a:t>
            </a:r>
            <a:r>
              <a:rPr lang="fr-FR" b="1" u="sng" spc="150" dirty="0">
                <a:solidFill>
                  <a:srgbClr val="E36C0A"/>
                </a:solidFill>
                <a:uFill>
                  <a:solidFill>
                    <a:srgbClr val="FF0000"/>
                  </a:solidFill>
                </a:uFill>
                <a:latin typeface="Century Gothic" panose="020B0502020202020204" pitchFamily="34" charset="0"/>
                <a:cs typeface="Calibri"/>
              </a:rPr>
              <a:t>(</a:t>
            </a:r>
            <a:r>
              <a:rPr b="1" u="sng" spc="-5" dirty="0">
                <a:solidFill>
                  <a:srgbClr val="E36C0A"/>
                </a:solidFill>
                <a:uFill>
                  <a:solidFill>
                    <a:srgbClr val="FF0000"/>
                  </a:solidFill>
                </a:uFill>
                <a:latin typeface="Century Gothic" panose="020B0502020202020204" pitchFamily="34" charset="0"/>
                <a:cs typeface="Calibri"/>
              </a:rPr>
              <a:t>article</a:t>
            </a:r>
            <a:r>
              <a:rPr b="1" u="sng" spc="150" dirty="0">
                <a:solidFill>
                  <a:srgbClr val="E36C0A"/>
                </a:solidFill>
                <a:uFill>
                  <a:solidFill>
                    <a:srgbClr val="FF0000"/>
                  </a:solidFill>
                </a:u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11</a:t>
            </a:r>
            <a:r>
              <a:rPr b="1" u="sng" spc="135"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145" dirty="0">
                <a:solidFill>
                  <a:srgbClr val="E36C0A"/>
                </a:solidFill>
                <a:uFill>
                  <a:solidFill>
                    <a:srgbClr val="FF0000"/>
                  </a:solidFill>
                </a:uFill>
                <a:latin typeface="Century Gothic" panose="020B0502020202020204" pitchFamily="34" charset="0"/>
                <a:cs typeface="Calibri"/>
              </a:rPr>
              <a:t> </a:t>
            </a:r>
            <a:r>
              <a:rPr b="1" u="sng" spc="-15" dirty="0">
                <a:solidFill>
                  <a:srgbClr val="E36C0A"/>
                </a:solidFill>
                <a:uFill>
                  <a:solidFill>
                    <a:srgbClr val="FF0000"/>
                  </a:solidFill>
                </a:uFill>
                <a:latin typeface="Century Gothic" panose="020B0502020202020204" pitchFamily="34" charset="0"/>
                <a:cs typeface="Calibri"/>
              </a:rPr>
              <a:t>d</a:t>
            </a:r>
            <a:r>
              <a:rPr lang="fr-FR" b="1" u="sng" spc="-15" dirty="0">
                <a:solidFill>
                  <a:srgbClr val="E36C0A"/>
                </a:solidFill>
                <a:uFill>
                  <a:solidFill>
                    <a:srgbClr val="FF0000"/>
                  </a:solidFill>
                </a:uFill>
                <a:latin typeface="Century Gothic" panose="020B0502020202020204" pitchFamily="34" charset="0"/>
                <a:cs typeface="Calibri"/>
              </a:rPr>
              <a:t>é</a:t>
            </a:r>
            <a:r>
              <a:rPr b="1" u="sng" spc="-15" dirty="0" err="1">
                <a:solidFill>
                  <a:srgbClr val="E36C0A"/>
                </a:solidFill>
                <a:uFill>
                  <a:solidFill>
                    <a:srgbClr val="FF0000"/>
                  </a:solidFill>
                </a:uFill>
                <a:latin typeface="Century Gothic" panose="020B0502020202020204" pitchFamily="34" charset="0"/>
                <a:cs typeface="Calibri"/>
              </a:rPr>
              <a:t>cret</a:t>
            </a:r>
            <a:r>
              <a:rPr b="1" u="sng" spc="140"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du</a:t>
            </a:r>
            <a:r>
              <a:rPr b="1" u="sng" spc="155" dirty="0">
                <a:solidFill>
                  <a:srgbClr val="E36C0A"/>
                </a:solidFill>
                <a:uFill>
                  <a:solidFill>
                    <a:srgbClr val="FF0000"/>
                  </a:solidFill>
                </a:u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17</a:t>
            </a:r>
            <a:r>
              <a:rPr b="1" u="sng" spc="145" dirty="0">
                <a:solidFill>
                  <a:srgbClr val="E36C0A"/>
                </a:solidFill>
                <a:uFill>
                  <a:solidFill>
                    <a:srgbClr val="FF0000"/>
                  </a:solidFill>
                </a:uFill>
                <a:latin typeface="Century Gothic" panose="020B0502020202020204" pitchFamily="34" charset="0"/>
                <a:cs typeface="Calibri"/>
              </a:rPr>
              <a:t> </a:t>
            </a:r>
            <a:r>
              <a:rPr b="1" u="sng" spc="-15" dirty="0">
                <a:solidFill>
                  <a:srgbClr val="E36C0A"/>
                </a:solidFill>
                <a:uFill>
                  <a:solidFill>
                    <a:srgbClr val="FF0000"/>
                  </a:solidFill>
                </a:uFill>
                <a:latin typeface="Century Gothic" panose="020B0502020202020204" pitchFamily="34" charset="0"/>
                <a:cs typeface="Calibri"/>
              </a:rPr>
              <a:t>mars </a:t>
            </a:r>
            <a:r>
              <a:rPr b="1" spc="-390" dirty="0">
                <a:solidFill>
                  <a:srgbClr val="E36C0A"/>
                </a:solidFill>
                <a:latin typeface="Century Gothic" panose="020B0502020202020204" pitchFamily="34" charset="0"/>
                <a:cs typeface="Calibri"/>
              </a:rPr>
              <a:t> </a:t>
            </a:r>
            <a:r>
              <a:rPr b="1" u="sng" spc="-5" dirty="0">
                <a:solidFill>
                  <a:srgbClr val="E36C0A"/>
                </a:solidFill>
                <a:uFill>
                  <a:solidFill>
                    <a:srgbClr val="FF0000"/>
                  </a:solidFill>
                </a:uFill>
                <a:latin typeface="Century Gothic" panose="020B0502020202020204" pitchFamily="34" charset="0"/>
                <a:cs typeface="Calibri"/>
              </a:rPr>
              <a:t>1967</a:t>
            </a:r>
            <a:r>
              <a:rPr lang="fr-FR" b="1" u="sng" spc="-5" dirty="0">
                <a:solidFill>
                  <a:srgbClr val="E36C0A"/>
                </a:solidFill>
                <a:uFill>
                  <a:solidFill>
                    <a:srgbClr val="FF0000"/>
                  </a:solidFill>
                </a:uFill>
                <a:latin typeface="Century Gothic" panose="020B0502020202020204" pitchFamily="34" charset="0"/>
                <a:cs typeface="Calibri"/>
              </a:rPr>
              <a:t>)</a:t>
            </a:r>
            <a:r>
              <a:rPr b="1" u="sng" spc="5" dirty="0">
                <a:solidFill>
                  <a:srgbClr val="E36C0A"/>
                </a:solidFill>
                <a:uFill>
                  <a:solidFill>
                    <a:srgbClr val="FF0000"/>
                  </a:solidFill>
                </a:uFill>
                <a:latin typeface="Century Gothic" panose="020B0502020202020204" pitchFamily="34" charset="0"/>
                <a:cs typeface="Calibri"/>
              </a:rPr>
              <a:t> </a:t>
            </a:r>
            <a:r>
              <a:rPr b="1" u="sng" dirty="0">
                <a:solidFill>
                  <a:srgbClr val="E36C0A"/>
                </a:solidFill>
                <a:uFill>
                  <a:solidFill>
                    <a:srgbClr val="FF0000"/>
                  </a:solidFill>
                </a:uFill>
                <a:latin typeface="Century Gothic" panose="020B0502020202020204" pitchFamily="34" charset="0"/>
                <a:cs typeface="Calibri"/>
              </a:rPr>
              <a:t>:</a:t>
            </a:r>
            <a:endParaRPr dirty="0">
              <a:solidFill>
                <a:srgbClr val="E36C0A"/>
              </a:solidFill>
              <a:latin typeface="Century Gothic" panose="020B0502020202020204" pitchFamily="34" charset="0"/>
              <a:cs typeface="Calibri"/>
            </a:endParaRPr>
          </a:p>
          <a:p>
            <a:pPr marL="117475" indent="-105410">
              <a:lnSpc>
                <a:spcPct val="100000"/>
              </a:lnSpc>
              <a:spcBef>
                <a:spcPts val="570"/>
              </a:spcBef>
              <a:buSzPct val="94444"/>
              <a:buFont typeface="Wingdings"/>
              <a:buChar char=""/>
              <a:tabLst>
                <a:tab pos="118110" algn="l"/>
              </a:tabLst>
            </a:pPr>
            <a:r>
              <a:rPr spc="-15" dirty="0">
                <a:latin typeface="Century Gothic" panose="020B0502020202020204" pitchFamily="34" charset="0"/>
                <a:cs typeface="Calibri"/>
              </a:rPr>
              <a:t>L'état</a:t>
            </a:r>
            <a:r>
              <a:rPr spc="10" dirty="0">
                <a:latin typeface="Century Gothic" panose="020B0502020202020204" pitchFamily="34" charset="0"/>
                <a:cs typeface="Calibri"/>
              </a:rPr>
              <a:t> </a:t>
            </a:r>
            <a:r>
              <a:rPr spc="-10" dirty="0">
                <a:latin typeface="Century Gothic" panose="020B0502020202020204" pitchFamily="34" charset="0"/>
                <a:cs typeface="Calibri"/>
              </a:rPr>
              <a:t>détaillé</a:t>
            </a:r>
            <a:r>
              <a:rPr spc="25" dirty="0">
                <a:latin typeface="Century Gothic" panose="020B0502020202020204" pitchFamily="34" charset="0"/>
                <a:cs typeface="Calibri"/>
              </a:rPr>
              <a:t> </a:t>
            </a:r>
            <a:r>
              <a:rPr dirty="0">
                <a:latin typeface="Century Gothic" panose="020B0502020202020204" pitchFamily="34" charset="0"/>
                <a:cs typeface="Calibri"/>
              </a:rPr>
              <a:t>des</a:t>
            </a:r>
            <a:r>
              <a:rPr spc="5" dirty="0">
                <a:latin typeface="Century Gothic" panose="020B0502020202020204" pitchFamily="34" charset="0"/>
                <a:cs typeface="Calibri"/>
              </a:rPr>
              <a:t> </a:t>
            </a:r>
            <a:r>
              <a:rPr spc="-5" dirty="0">
                <a:latin typeface="Century Gothic" panose="020B0502020202020204" pitchFamily="34" charset="0"/>
                <a:cs typeface="Calibri"/>
              </a:rPr>
              <a:t>sommes</a:t>
            </a:r>
            <a:r>
              <a:rPr spc="5" dirty="0">
                <a:latin typeface="Century Gothic" panose="020B0502020202020204" pitchFamily="34" charset="0"/>
                <a:cs typeface="Calibri"/>
              </a:rPr>
              <a:t> </a:t>
            </a:r>
            <a:r>
              <a:rPr spc="-10" dirty="0">
                <a:latin typeface="Century Gothic" panose="020B0502020202020204" pitchFamily="34" charset="0"/>
                <a:cs typeface="Calibri"/>
              </a:rPr>
              <a:t>perçues</a:t>
            </a:r>
            <a:r>
              <a:rPr spc="15" dirty="0">
                <a:latin typeface="Century Gothic" panose="020B0502020202020204" pitchFamily="34" charset="0"/>
                <a:cs typeface="Calibri"/>
              </a:rPr>
              <a:t> </a:t>
            </a:r>
            <a:r>
              <a:rPr spc="-5" dirty="0">
                <a:latin typeface="Century Gothic" panose="020B0502020202020204" pitchFamily="34" charset="0"/>
                <a:cs typeface="Calibri"/>
              </a:rPr>
              <a:t>par</a:t>
            </a:r>
            <a:r>
              <a:rPr spc="15" dirty="0">
                <a:latin typeface="Century Gothic" panose="020B0502020202020204" pitchFamily="34" charset="0"/>
                <a:cs typeface="Calibri"/>
              </a:rPr>
              <a:t> </a:t>
            </a:r>
            <a:r>
              <a:rPr spc="-5" dirty="0">
                <a:latin typeface="Century Gothic" panose="020B0502020202020204" pitchFamily="34" charset="0"/>
                <a:cs typeface="Calibri"/>
              </a:rPr>
              <a:t>le</a:t>
            </a:r>
            <a:r>
              <a:rPr spc="10" dirty="0">
                <a:latin typeface="Century Gothic" panose="020B0502020202020204" pitchFamily="34" charset="0"/>
                <a:cs typeface="Calibri"/>
              </a:rPr>
              <a:t> </a:t>
            </a:r>
            <a:r>
              <a:rPr spc="-10" dirty="0">
                <a:latin typeface="Century Gothic" panose="020B0502020202020204" pitchFamily="34" charset="0"/>
                <a:cs typeface="Calibri"/>
              </a:rPr>
              <a:t>syndic</a:t>
            </a:r>
            <a:r>
              <a:rPr spc="5" dirty="0">
                <a:latin typeface="Century Gothic" panose="020B0502020202020204" pitchFamily="34" charset="0"/>
                <a:cs typeface="Calibri"/>
              </a:rPr>
              <a:t> </a:t>
            </a:r>
            <a:r>
              <a:rPr dirty="0">
                <a:latin typeface="Century Gothic" panose="020B0502020202020204" pitchFamily="34" charset="0"/>
                <a:cs typeface="Calibri"/>
              </a:rPr>
              <a:t>au</a:t>
            </a:r>
            <a:r>
              <a:rPr spc="20" dirty="0">
                <a:latin typeface="Century Gothic" panose="020B0502020202020204" pitchFamily="34" charset="0"/>
                <a:cs typeface="Calibri"/>
              </a:rPr>
              <a:t> </a:t>
            </a:r>
            <a:r>
              <a:rPr spc="-10" dirty="0">
                <a:latin typeface="Century Gothic" panose="020B0502020202020204" pitchFamily="34" charset="0"/>
                <a:cs typeface="Calibri"/>
              </a:rPr>
              <a:t>titre</a:t>
            </a:r>
            <a:r>
              <a:rPr spc="20" dirty="0">
                <a:latin typeface="Century Gothic" panose="020B0502020202020204" pitchFamily="34" charset="0"/>
                <a:cs typeface="Calibri"/>
              </a:rPr>
              <a:t> </a:t>
            </a:r>
            <a:r>
              <a:rPr dirty="0">
                <a:latin typeface="Century Gothic" panose="020B0502020202020204" pitchFamily="34" charset="0"/>
                <a:cs typeface="Calibri"/>
              </a:rPr>
              <a:t>de</a:t>
            </a:r>
            <a:r>
              <a:rPr spc="5" dirty="0">
                <a:latin typeface="Century Gothic" panose="020B0502020202020204" pitchFamily="34" charset="0"/>
                <a:cs typeface="Calibri"/>
              </a:rPr>
              <a:t> </a:t>
            </a:r>
            <a:r>
              <a:rPr dirty="0">
                <a:latin typeface="Century Gothic" panose="020B0502020202020204" pitchFamily="34" charset="0"/>
                <a:cs typeface="Calibri"/>
              </a:rPr>
              <a:t>sa</a:t>
            </a:r>
            <a:r>
              <a:rPr spc="5" dirty="0">
                <a:latin typeface="Century Gothic" panose="020B0502020202020204" pitchFamily="34" charset="0"/>
                <a:cs typeface="Calibri"/>
              </a:rPr>
              <a:t> </a:t>
            </a:r>
            <a:r>
              <a:rPr spc="-10" dirty="0">
                <a:latin typeface="Century Gothic" panose="020B0502020202020204" pitchFamily="34" charset="0"/>
                <a:cs typeface="Calibri"/>
              </a:rPr>
              <a:t>rémunération</a:t>
            </a:r>
            <a:r>
              <a:rPr spc="25" dirty="0">
                <a:latin typeface="Century Gothic" panose="020B0502020202020204" pitchFamily="34" charset="0"/>
                <a:cs typeface="Calibri"/>
              </a:rPr>
              <a:t> </a:t>
            </a:r>
            <a:r>
              <a:rPr dirty="0">
                <a:latin typeface="Century Gothic" panose="020B0502020202020204" pitchFamily="34" charset="0"/>
                <a:cs typeface="Calibri"/>
              </a:rPr>
              <a:t>;</a:t>
            </a:r>
          </a:p>
          <a:p>
            <a:pPr marL="117475" indent="-105410">
              <a:lnSpc>
                <a:spcPct val="100000"/>
              </a:lnSpc>
              <a:spcBef>
                <a:spcPts val="585"/>
              </a:spcBef>
              <a:buSzPct val="94444"/>
              <a:buFont typeface="Wingdings"/>
              <a:buChar char=""/>
              <a:tabLst>
                <a:tab pos="118110" algn="l"/>
              </a:tabLst>
            </a:pPr>
            <a:r>
              <a:rPr spc="-5" dirty="0">
                <a:latin typeface="Century Gothic" panose="020B0502020202020204" pitchFamily="34" charset="0"/>
                <a:cs typeface="Calibri"/>
              </a:rPr>
              <a:t>Le</a:t>
            </a:r>
            <a:r>
              <a:rPr spc="10" dirty="0">
                <a:latin typeface="Century Gothic" panose="020B0502020202020204" pitchFamily="34" charset="0"/>
                <a:cs typeface="Calibri"/>
              </a:rPr>
              <a:t> </a:t>
            </a:r>
            <a:r>
              <a:rPr spc="-10" dirty="0">
                <a:latin typeface="Century Gothic" panose="020B0502020202020204" pitchFamily="34" charset="0"/>
                <a:cs typeface="Calibri"/>
              </a:rPr>
              <a:t>compte-rendu</a:t>
            </a:r>
            <a:r>
              <a:rPr spc="30" dirty="0">
                <a:latin typeface="Century Gothic" panose="020B0502020202020204" pitchFamily="34" charset="0"/>
                <a:cs typeface="Calibri"/>
              </a:rPr>
              <a:t> </a:t>
            </a:r>
            <a:r>
              <a:rPr dirty="0">
                <a:latin typeface="Century Gothic" panose="020B0502020202020204" pitchFamily="34" charset="0"/>
                <a:cs typeface="Calibri"/>
              </a:rPr>
              <a:t>de </a:t>
            </a:r>
            <a:r>
              <a:rPr spc="-10" dirty="0">
                <a:latin typeface="Century Gothic" panose="020B0502020202020204" pitchFamily="34" charset="0"/>
                <a:cs typeface="Calibri"/>
              </a:rPr>
              <a:t>l'exécution</a:t>
            </a:r>
            <a:r>
              <a:rPr spc="25" dirty="0">
                <a:latin typeface="Century Gothic" panose="020B0502020202020204" pitchFamily="34" charset="0"/>
                <a:cs typeface="Calibri"/>
              </a:rPr>
              <a:t> </a:t>
            </a:r>
            <a:r>
              <a:rPr dirty="0">
                <a:latin typeface="Century Gothic" panose="020B0502020202020204" pitchFamily="34" charset="0"/>
                <a:cs typeface="Calibri"/>
              </a:rPr>
              <a:t>de</a:t>
            </a:r>
            <a:r>
              <a:rPr spc="10" dirty="0">
                <a:latin typeface="Century Gothic" panose="020B0502020202020204" pitchFamily="34" charset="0"/>
                <a:cs typeface="Calibri"/>
              </a:rPr>
              <a:t> </a:t>
            </a:r>
            <a:r>
              <a:rPr spc="-5" dirty="0">
                <a:latin typeface="Century Gothic" panose="020B0502020202020204" pitchFamily="34" charset="0"/>
                <a:cs typeface="Calibri"/>
              </a:rPr>
              <a:t>la</a:t>
            </a:r>
            <a:r>
              <a:rPr dirty="0">
                <a:latin typeface="Century Gothic" panose="020B0502020202020204" pitchFamily="34" charset="0"/>
                <a:cs typeface="Calibri"/>
              </a:rPr>
              <a:t> mission</a:t>
            </a:r>
            <a:r>
              <a:rPr spc="-5" dirty="0">
                <a:latin typeface="Century Gothic" panose="020B0502020202020204" pitchFamily="34" charset="0"/>
                <a:cs typeface="Calibri"/>
              </a:rPr>
              <a:t> </a:t>
            </a:r>
            <a:r>
              <a:rPr dirty="0">
                <a:latin typeface="Century Gothic" panose="020B0502020202020204" pitchFamily="34" charset="0"/>
                <a:cs typeface="Calibri"/>
              </a:rPr>
              <a:t>du</a:t>
            </a:r>
            <a:r>
              <a:rPr spc="15" dirty="0">
                <a:latin typeface="Century Gothic" panose="020B0502020202020204" pitchFamily="34" charset="0"/>
                <a:cs typeface="Calibri"/>
              </a:rPr>
              <a:t> </a:t>
            </a:r>
            <a:r>
              <a:rPr spc="-5" dirty="0">
                <a:latin typeface="Century Gothic" panose="020B0502020202020204" pitchFamily="34" charset="0"/>
                <a:cs typeface="Calibri"/>
              </a:rPr>
              <a:t>conseil</a:t>
            </a:r>
            <a:r>
              <a:rPr spc="5" dirty="0">
                <a:latin typeface="Century Gothic" panose="020B0502020202020204" pitchFamily="34" charset="0"/>
                <a:cs typeface="Calibri"/>
              </a:rPr>
              <a:t> </a:t>
            </a:r>
            <a:r>
              <a:rPr spc="-10" dirty="0">
                <a:latin typeface="Century Gothic" panose="020B0502020202020204" pitchFamily="34" charset="0"/>
                <a:cs typeface="Calibri"/>
              </a:rPr>
              <a:t>syndical</a:t>
            </a:r>
            <a:r>
              <a:rPr dirty="0">
                <a:latin typeface="Century Gothic" panose="020B0502020202020204" pitchFamily="34" charset="0"/>
                <a:cs typeface="Calibri"/>
              </a:rPr>
              <a:t> ;</a:t>
            </a:r>
          </a:p>
          <a:p>
            <a:pPr marL="117475" indent="-105410">
              <a:lnSpc>
                <a:spcPct val="100000"/>
              </a:lnSpc>
              <a:spcBef>
                <a:spcPts val="575"/>
              </a:spcBef>
              <a:buSzPct val="94444"/>
              <a:buFont typeface="Wingdings"/>
              <a:buChar char=""/>
              <a:tabLst>
                <a:tab pos="118110" algn="l"/>
              </a:tabLst>
            </a:pPr>
            <a:r>
              <a:rPr spc="-5" dirty="0">
                <a:latin typeface="Century Gothic" panose="020B0502020202020204" pitchFamily="34" charset="0"/>
                <a:cs typeface="Calibri"/>
              </a:rPr>
              <a:t>Le</a:t>
            </a:r>
            <a:r>
              <a:rPr spc="15" dirty="0">
                <a:latin typeface="Century Gothic" panose="020B0502020202020204" pitchFamily="34" charset="0"/>
                <a:cs typeface="Calibri"/>
              </a:rPr>
              <a:t> </a:t>
            </a:r>
            <a:r>
              <a:rPr spc="-10" dirty="0">
                <a:latin typeface="Century Gothic" panose="020B0502020202020204" pitchFamily="34" charset="0"/>
                <a:cs typeface="Calibri"/>
              </a:rPr>
              <a:t>compte-rendu</a:t>
            </a:r>
            <a:r>
              <a:rPr spc="30" dirty="0">
                <a:latin typeface="Century Gothic" panose="020B0502020202020204" pitchFamily="34" charset="0"/>
                <a:cs typeface="Calibri"/>
              </a:rPr>
              <a:t> </a:t>
            </a:r>
            <a:r>
              <a:rPr dirty="0">
                <a:latin typeface="Century Gothic" panose="020B0502020202020204" pitchFamily="34" charset="0"/>
                <a:cs typeface="Calibri"/>
              </a:rPr>
              <a:t>du</a:t>
            </a:r>
            <a:r>
              <a:rPr spc="15" dirty="0">
                <a:latin typeface="Century Gothic" panose="020B0502020202020204" pitchFamily="34" charset="0"/>
                <a:cs typeface="Calibri"/>
              </a:rPr>
              <a:t> </a:t>
            </a:r>
            <a:r>
              <a:rPr spc="-5" dirty="0">
                <a:latin typeface="Century Gothic" panose="020B0502020202020204" pitchFamily="34" charset="0"/>
                <a:cs typeface="Calibri"/>
              </a:rPr>
              <a:t>mandat</a:t>
            </a:r>
            <a:r>
              <a:rPr spc="-10" dirty="0">
                <a:latin typeface="Century Gothic" panose="020B0502020202020204" pitchFamily="34" charset="0"/>
                <a:cs typeface="Calibri"/>
              </a:rPr>
              <a:t> </a:t>
            </a:r>
            <a:r>
              <a:rPr dirty="0">
                <a:latin typeface="Century Gothic" panose="020B0502020202020204" pitchFamily="34" charset="0"/>
                <a:cs typeface="Calibri"/>
              </a:rPr>
              <a:t>de</a:t>
            </a:r>
            <a:r>
              <a:rPr spc="15" dirty="0">
                <a:latin typeface="Century Gothic" panose="020B0502020202020204" pitchFamily="34" charset="0"/>
                <a:cs typeface="Calibri"/>
              </a:rPr>
              <a:t> </a:t>
            </a:r>
            <a:r>
              <a:rPr spc="-10" dirty="0">
                <a:latin typeface="Century Gothic" panose="020B0502020202020204" pitchFamily="34" charset="0"/>
                <a:cs typeface="Calibri"/>
              </a:rPr>
              <a:t>délégation</a:t>
            </a:r>
            <a:r>
              <a:rPr spc="15" dirty="0">
                <a:latin typeface="Century Gothic" panose="020B0502020202020204" pitchFamily="34" charset="0"/>
                <a:cs typeface="Calibri"/>
              </a:rPr>
              <a:t> </a:t>
            </a:r>
            <a:r>
              <a:rPr spc="-5" dirty="0">
                <a:latin typeface="Century Gothic" panose="020B0502020202020204" pitchFamily="34" charset="0"/>
                <a:cs typeface="Calibri"/>
              </a:rPr>
              <a:t>élargi</a:t>
            </a:r>
            <a:r>
              <a:rPr spc="15" dirty="0">
                <a:latin typeface="Century Gothic" panose="020B0502020202020204" pitchFamily="34" charset="0"/>
                <a:cs typeface="Calibri"/>
              </a:rPr>
              <a:t> </a:t>
            </a:r>
            <a:r>
              <a:rPr dirty="0">
                <a:latin typeface="Century Gothic" panose="020B0502020202020204" pitchFamily="34" charset="0"/>
                <a:cs typeface="Calibri"/>
              </a:rPr>
              <a:t>au CS</a:t>
            </a:r>
            <a:r>
              <a:rPr spc="10" dirty="0">
                <a:latin typeface="Century Gothic" panose="020B0502020202020204" pitchFamily="34" charset="0"/>
                <a:cs typeface="Calibri"/>
              </a:rPr>
              <a:t> </a:t>
            </a:r>
            <a:r>
              <a:rPr spc="-5" dirty="0">
                <a:latin typeface="Century Gothic" panose="020B0502020202020204" pitchFamily="34" charset="0"/>
                <a:cs typeface="Calibri"/>
              </a:rPr>
              <a:t>le</a:t>
            </a:r>
            <a:r>
              <a:rPr spc="20" dirty="0">
                <a:latin typeface="Century Gothic" panose="020B0502020202020204" pitchFamily="34" charset="0"/>
                <a:cs typeface="Calibri"/>
              </a:rPr>
              <a:t> </a:t>
            </a:r>
            <a:r>
              <a:rPr spc="-10" dirty="0">
                <a:latin typeface="Century Gothic" panose="020B0502020202020204" pitchFamily="34" charset="0"/>
                <a:cs typeface="Calibri"/>
              </a:rPr>
              <a:t>cas</a:t>
            </a:r>
            <a:r>
              <a:rPr spc="-5" dirty="0">
                <a:latin typeface="Century Gothic" panose="020B0502020202020204" pitchFamily="34" charset="0"/>
                <a:cs typeface="Calibri"/>
              </a:rPr>
              <a:t> échéant.</a:t>
            </a:r>
            <a:endParaRPr dirty="0">
              <a:latin typeface="Century Gothic" panose="020B0502020202020204" pitchFamily="34" charset="0"/>
              <a:cs typeface="Calibri"/>
            </a:endParaRP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pic>
        <p:nvPicPr>
          <p:cNvPr id="3" name="Image 2"/>
          <p:cNvPicPr>
            <a:picLocks noChangeAspect="1"/>
          </p:cNvPicPr>
          <p:nvPr/>
        </p:nvPicPr>
        <p:blipFill>
          <a:blip r:embed="rId3"/>
          <a:stretch>
            <a:fillRect/>
          </a:stretch>
        </p:blipFill>
        <p:spPr>
          <a:xfrm>
            <a:off x="8873881" y="1073831"/>
            <a:ext cx="664283" cy="671349"/>
          </a:xfrm>
          <a:prstGeom prst="rect">
            <a:avLst/>
          </a:prstGeom>
        </p:spPr>
      </p:pic>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25</a:t>
            </a:fld>
            <a:endParaRPr lang="fr-FR" dirty="0"/>
          </a:p>
        </p:txBody>
      </p:sp>
      <p:pic>
        <p:nvPicPr>
          <p:cNvPr id="6" name="Image 5"/>
          <p:cNvPicPr>
            <a:picLocks noChangeAspect="1"/>
          </p:cNvPicPr>
          <p:nvPr/>
        </p:nvPicPr>
        <p:blipFill>
          <a:blip r:embed="rId4"/>
          <a:stretch>
            <a:fillRect/>
          </a:stretch>
        </p:blipFill>
        <p:spPr>
          <a:xfrm>
            <a:off x="196876" y="572975"/>
            <a:ext cx="1152244" cy="749873"/>
          </a:xfrm>
          <a:prstGeom prst="rect">
            <a:avLst/>
          </a:prstGeom>
        </p:spPr>
      </p:pic>
      <p:pic>
        <p:nvPicPr>
          <p:cNvPr id="9" name="Image 8"/>
          <p:cNvPicPr>
            <a:picLocks noChangeAspect="1"/>
          </p:cNvPicPr>
          <p:nvPr/>
        </p:nvPicPr>
        <p:blipFill>
          <a:blip r:embed="rId5"/>
          <a:stretch>
            <a:fillRect/>
          </a:stretch>
        </p:blipFill>
        <p:spPr>
          <a:xfrm>
            <a:off x="9095254" y="2210510"/>
            <a:ext cx="2647950" cy="1724025"/>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6"/>
          <a:stretch>
            <a:fillRect/>
          </a:stretch>
        </p:blipFill>
        <p:spPr>
          <a:xfrm>
            <a:off x="0" y="0"/>
            <a:ext cx="772998" cy="462925"/>
          </a:xfrm>
          <a:prstGeom prst="rect">
            <a:avLst/>
          </a:prstGeom>
        </p:spPr>
      </p:pic>
    </p:spTree>
    <p:extLst>
      <p:ext uri="{BB962C8B-B14F-4D97-AF65-F5344CB8AC3E}">
        <p14:creationId xmlns:p14="http://schemas.microsoft.com/office/powerpoint/2010/main" val="199071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6</a:t>
            </a:r>
            <a:r>
              <a:rPr lang="fr-FR" sz="2000" b="1" spc="-5" dirty="0" smtClean="0">
                <a:solidFill>
                  <a:srgbClr val="31849B"/>
                </a:solidFill>
                <a:latin typeface="Century Gothic" panose="020B0502020202020204" pitchFamily="34" charset="0"/>
                <a:cs typeface="Malgun Gothic"/>
              </a:rPr>
              <a:t>) </a:t>
            </a:r>
            <a:r>
              <a:rPr lang="fr-FR" sz="2000" b="1" spc="-5" dirty="0">
                <a:solidFill>
                  <a:srgbClr val="31849B"/>
                </a:solidFill>
                <a:latin typeface="Century Gothic" panose="020B0502020202020204" pitchFamily="34" charset="0"/>
                <a:cs typeface="Malgun Gothic"/>
              </a:rPr>
              <a:t>Exemple des documents à joindre obligatoirement à la convocation </a:t>
            </a: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26</a:t>
            </a:fld>
            <a:endParaRPr lang="fr-FR" dirty="0"/>
          </a:p>
        </p:txBody>
      </p:sp>
      <p:pic>
        <p:nvPicPr>
          <p:cNvPr id="6" name="Image 5"/>
          <p:cNvPicPr>
            <a:picLocks noChangeAspect="1"/>
          </p:cNvPicPr>
          <p:nvPr/>
        </p:nvPicPr>
        <p:blipFill>
          <a:blip r:embed="rId3"/>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14" name="Rectangle 1"/>
          <p:cNvSpPr>
            <a:spLocks noChangeArrowheads="1"/>
          </p:cNvSpPr>
          <p:nvPr/>
        </p:nvSpPr>
        <p:spPr bwMode="auto">
          <a:xfrm>
            <a:off x="2026493" y="978837"/>
            <a:ext cx="768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eaLnBrk="0" fontAlgn="base" hangingPunct="0">
              <a:spcBef>
                <a:spcPct val="0"/>
              </a:spcBef>
              <a:spcAft>
                <a:spcPct val="0"/>
              </a:spcAft>
            </a:pPr>
            <a:r>
              <a:rPr lang="fr-FR" altLang="fr-FR" b="1" dirty="0">
                <a:solidFill>
                  <a:prstClr val="black"/>
                </a:solidFill>
                <a:latin typeface="Calibri" panose="020F0502020204030204" pitchFamily="34" charset="0"/>
                <a:cs typeface="Arial" panose="020B0604020202020204" pitchFamily="34" charset="0"/>
              </a:rPr>
              <a:t>Annexe 1 : Etat financier après répartition à la date d’arrêté des comptes </a:t>
            </a:r>
            <a:endParaRPr lang="fr-FR" altLang="fr-FR" b="1"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p:txBody>
      </p:sp>
      <p:grpSp>
        <p:nvGrpSpPr>
          <p:cNvPr id="3" name="Groupe 2"/>
          <p:cNvGrpSpPr/>
          <p:nvPr/>
        </p:nvGrpSpPr>
        <p:grpSpPr>
          <a:xfrm>
            <a:off x="666873" y="1585697"/>
            <a:ext cx="6695557" cy="4539180"/>
            <a:chOff x="3017611" y="1750267"/>
            <a:chExt cx="6695557" cy="4539180"/>
          </a:xfrm>
        </p:grpSpPr>
        <p:graphicFrame>
          <p:nvGraphicFramePr>
            <p:cNvPr id="15" name="Espace réservé du contenu 4"/>
            <p:cNvGraphicFramePr>
              <a:graphicFrameLocks/>
            </p:cNvGraphicFramePr>
            <p:nvPr>
              <p:extLst>
                <p:ext uri="{D42A27DB-BD31-4B8C-83A1-F6EECF244321}">
                  <p14:modId xmlns:p14="http://schemas.microsoft.com/office/powerpoint/2010/main" val="635756152"/>
                </p:ext>
              </p:extLst>
            </p:nvPr>
          </p:nvGraphicFramePr>
          <p:xfrm>
            <a:off x="3039837" y="1750267"/>
            <a:ext cx="6673331" cy="4539180"/>
          </p:xfrm>
          <a:graphic>
            <a:graphicData uri="http://schemas.openxmlformats.org/drawingml/2006/table">
              <a:tbl>
                <a:tblPr/>
                <a:tblGrid>
                  <a:gridCol w="1790066">
                    <a:extLst>
                      <a:ext uri="{9D8B030D-6E8A-4147-A177-3AD203B41FA5}">
                        <a16:colId xmlns:a16="http://schemas.microsoft.com/office/drawing/2014/main" xmlns="" val="20000"/>
                      </a:ext>
                    </a:extLst>
                  </a:gridCol>
                  <a:gridCol w="704896">
                    <a:extLst>
                      <a:ext uri="{9D8B030D-6E8A-4147-A177-3AD203B41FA5}">
                        <a16:colId xmlns:a16="http://schemas.microsoft.com/office/drawing/2014/main" xmlns="" val="20001"/>
                      </a:ext>
                    </a:extLst>
                  </a:gridCol>
                  <a:gridCol w="686347">
                    <a:extLst>
                      <a:ext uri="{9D8B030D-6E8A-4147-A177-3AD203B41FA5}">
                        <a16:colId xmlns:a16="http://schemas.microsoft.com/office/drawing/2014/main" xmlns="" val="20002"/>
                      </a:ext>
                    </a:extLst>
                  </a:gridCol>
                  <a:gridCol w="354768">
                    <a:extLst>
                      <a:ext uri="{9D8B030D-6E8A-4147-A177-3AD203B41FA5}">
                        <a16:colId xmlns:a16="http://schemas.microsoft.com/office/drawing/2014/main" xmlns="" val="20003"/>
                      </a:ext>
                    </a:extLst>
                  </a:gridCol>
                  <a:gridCol w="1495586">
                    <a:extLst>
                      <a:ext uri="{9D8B030D-6E8A-4147-A177-3AD203B41FA5}">
                        <a16:colId xmlns:a16="http://schemas.microsoft.com/office/drawing/2014/main" xmlns="" val="20004"/>
                      </a:ext>
                    </a:extLst>
                  </a:gridCol>
                  <a:gridCol w="779097">
                    <a:extLst>
                      <a:ext uri="{9D8B030D-6E8A-4147-A177-3AD203B41FA5}">
                        <a16:colId xmlns:a16="http://schemas.microsoft.com/office/drawing/2014/main" xmlns="" val="20005"/>
                      </a:ext>
                    </a:extLst>
                  </a:gridCol>
                  <a:gridCol w="862571">
                    <a:extLst>
                      <a:ext uri="{9D8B030D-6E8A-4147-A177-3AD203B41FA5}">
                        <a16:colId xmlns:a16="http://schemas.microsoft.com/office/drawing/2014/main" xmlns="" val="20006"/>
                      </a:ext>
                    </a:extLst>
                  </a:gridCol>
                </a:tblGrid>
                <a:tr h="175955">
                  <a:tc gridSpan="3">
                    <a:txBody>
                      <a:bodyPr/>
                      <a:lstStyle/>
                      <a:p>
                        <a:pPr algn="ctr" rtl="0" fontAlgn="ctr"/>
                        <a:r>
                          <a:rPr lang="fr-FR" sz="900" b="1" i="0" u="none" strike="noStrike" dirty="0">
                            <a:effectLst/>
                            <a:latin typeface="Arial" panose="020B0604020202020204" pitchFamily="34" charset="0"/>
                          </a:rPr>
                          <a:t>I - SITUATION FINANCIERE ET TRESORERIE</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ctr"/>
                        <a:r>
                          <a:rPr lang="fr-FR" sz="500" b="0" i="0" u="none" strike="noStrike" dirty="0">
                            <a:effectLst/>
                            <a:latin typeface="Arial" panose="020B0604020202020204" pitchFamily="34" charset="0"/>
                          </a:rPr>
                          <a:t> </a:t>
                        </a:r>
                      </a:p>
                    </a:txBody>
                    <a:tcPr marL="4291" marR="4291" marT="42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effectLst/>
                            <a:latin typeface="Arial" panose="020B0604020202020204" pitchFamily="34" charset="0"/>
                          </a:rPr>
                          <a:t> </a:t>
                        </a:r>
                      </a:p>
                    </a:txBody>
                    <a:tcPr marL="4291" marR="4291" marT="42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dirty="0">
                            <a:effectLst/>
                            <a:latin typeface="Arial" panose="020B0604020202020204" pitchFamily="34" charset="0"/>
                          </a:rPr>
                          <a:t> </a:t>
                        </a:r>
                      </a:p>
                    </a:txBody>
                    <a:tcPr marL="4291" marR="4291" marT="429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1057">
                  <a:tc>
                    <a:txBody>
                      <a:bodyPr/>
                      <a:lstStyle/>
                      <a:p>
                        <a:pPr algn="l" fontAlgn="ctr"/>
                        <a:r>
                          <a:rPr lang="fr-FR" sz="5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700" b="1" i="0" u="none" strike="noStrike" dirty="0">
                            <a:effectLst/>
                            <a:latin typeface="Arial" panose="020B0604020202020204" pitchFamily="34" charset="0"/>
                          </a:rPr>
                          <a:t>Exercice précédent approuvé</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dirty="0">
                            <a:effectLst/>
                            <a:latin typeface="Arial" panose="020B0604020202020204" pitchFamily="34" charset="0"/>
                          </a:rPr>
                          <a:t>Exercice clos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5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a:txBody>
                      <a:bodyPr/>
                      <a:lstStyle/>
                      <a:p>
                        <a:pPr algn="ctr" rtl="0" fontAlgn="ctr"/>
                        <a:r>
                          <a:rPr lang="fr-FR" sz="700" b="1" i="0" u="none" strike="noStrike">
                            <a:effectLst/>
                            <a:latin typeface="Arial" panose="020B0604020202020204" pitchFamily="34" charset="0"/>
                          </a:rPr>
                          <a:t>Exercice précédent approuvé</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dirty="0">
                            <a:effectLst/>
                            <a:latin typeface="Arial" panose="020B0604020202020204" pitchFamily="34" charset="0"/>
                          </a:rPr>
                          <a:t>Exercice clos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6266">
                  <a:tc>
                    <a:txBody>
                      <a:bodyPr/>
                      <a:lstStyle/>
                      <a:p>
                        <a:pPr algn="l" rtl="0" fontAlgn="ctr"/>
                        <a:r>
                          <a:rPr lang="fr-FR" sz="1100" b="1" i="0" u="none" strike="noStrike" dirty="0">
                            <a:effectLst/>
                            <a:latin typeface="Arial" panose="020B0604020202020204" pitchFamily="34" charset="0"/>
                          </a:rPr>
                          <a:t>Trésorerie</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ctr"/>
                        <a:r>
                          <a:rPr lang="fr-FR" sz="1100" b="1" i="0" u="none" strike="noStrike" dirty="0">
                            <a:effectLst/>
                            <a:latin typeface="Arial" panose="020B0604020202020204" pitchFamily="34" charset="0"/>
                          </a:rPr>
                          <a:t>Provisions et avances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129393">
                  <a:tc>
                    <a:txBody>
                      <a:bodyPr/>
                      <a:lstStyle/>
                      <a:p>
                        <a:pPr algn="l" rtl="0" fontAlgn="ctr"/>
                        <a:r>
                          <a:rPr lang="fr-FR" sz="700" b="0" i="0" u="none" strike="noStrike">
                            <a:effectLst/>
                            <a:latin typeface="Arial" panose="020B0604020202020204" pitchFamily="34" charset="0"/>
                          </a:rPr>
                          <a:t>50 Fonds placés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solidFill>
                              <a:schemeClr val="tx1"/>
                            </a:solidFill>
                            <a:effectLst/>
                            <a:latin typeface="Arial" panose="020B0604020202020204" pitchFamily="34" charset="0"/>
                          </a:rPr>
                          <a:t>1 300 €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dirty="0">
                            <a:effectLst/>
                            <a:latin typeface="Arial" panose="020B0604020202020204" pitchFamily="34" charset="0"/>
                          </a:rPr>
                          <a:t>102</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Arial" panose="020B0604020202020204" pitchFamily="34" charset="0"/>
                          </a:rPr>
                          <a:t>Provisions pour travaux</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23139">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700" b="0" i="0" u="none" strike="noStrike" dirty="0">
                            <a:effectLst/>
                            <a:latin typeface="Arial" panose="020B0604020202020204" pitchFamily="34" charset="0"/>
                          </a:rPr>
                          <a:t> 51 Banques ou fonds disponibles en banque (1)</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9 950 €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700" b="0" i="0" u="none" strike="noStrike">
                            <a:effectLst/>
                            <a:latin typeface="Arial" panose="020B0604020202020204" pitchFamily="34" charset="0"/>
                          </a:rPr>
                          <a:t>1031</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700" b="0" i="0" u="none" strike="noStrike">
                            <a:effectLst/>
                            <a:latin typeface="Arial" panose="020B0604020202020204" pitchFamily="34" charset="0"/>
                          </a:rPr>
                          <a:t>Avances de trésorerie</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Arial" panose="020B0604020202020204" pitchFamily="34" charset="0"/>
                          </a:rPr>
                          <a:t>1660 €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29393">
                  <a:tc>
                    <a:txBody>
                      <a:bodyPr/>
                      <a:lstStyle/>
                      <a:p>
                        <a:pPr algn="l" rtl="0" fontAlgn="ctr"/>
                        <a:r>
                          <a:rPr lang="fr-FR" sz="700" b="0" i="0" u="none" strike="noStrike">
                            <a:effectLst/>
                            <a:latin typeface="Arial" panose="020B0604020202020204" pitchFamily="34" charset="0"/>
                          </a:rPr>
                          <a:t>53 Caisse</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Arial" panose="020B0604020202020204" pitchFamily="34" charset="0"/>
                          </a:rPr>
                          <a:t>1032</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Arial" panose="020B0604020202020204" pitchFamily="34" charset="0"/>
                          </a:rPr>
                          <a:t>Avances travaux</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145018">
                  <a:tc>
                    <a:txBody>
                      <a:bodyPr/>
                      <a:lstStyle/>
                      <a:p>
                        <a:pPr algn="l" fontAlgn="ctr"/>
                        <a:r>
                          <a:rPr lang="fr-FR" sz="7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Arial" panose="020B0604020202020204" pitchFamily="34" charset="0"/>
                          </a:rPr>
                          <a:t>1033</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Arial" panose="020B0604020202020204" pitchFamily="34" charset="0"/>
                          </a:rPr>
                          <a:t>Autres avances</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9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effectLst/>
                            <a:latin typeface="Arial" panose="020B0604020202020204" pitchFamily="34" charset="0"/>
                          </a:rPr>
                          <a:t> 0 €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29393">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700" b="0" i="0" u="none" strike="noStrike">
                            <a:effectLst/>
                            <a:latin typeface="Arial" panose="020B0604020202020204" pitchFamily="34" charset="0"/>
                          </a:rPr>
                          <a:t>105</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700" b="0" i="0" u="none" strike="noStrike">
                            <a:effectLst/>
                            <a:latin typeface="Arial" panose="020B0604020202020204" pitchFamily="34" charset="0"/>
                          </a:rPr>
                          <a:t>Fonds travaux</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Arial" panose="020B0604020202020204" pitchFamily="34" charset="0"/>
                          </a:rPr>
                          <a:t>1400 €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23139">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700" b="0" i="0" u="none" strike="noStrike">
                            <a:effectLst/>
                            <a:latin typeface="Arial" panose="020B0604020202020204" pitchFamily="34" charset="0"/>
                          </a:rPr>
                          <a:t>131</a:t>
                        </a:r>
                      </a:p>
                    </a:txBody>
                    <a:tcPr marL="4291" marR="4291" marT="429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700" b="0" i="0" u="none" strike="noStrike">
                            <a:effectLst/>
                            <a:latin typeface="Arial" panose="020B0604020202020204" pitchFamily="34" charset="0"/>
                          </a:rPr>
                          <a:t>Subventions en instance d'affectation</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300003">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dirty="0">
                            <a:effectLst/>
                            <a:latin typeface="Arial" panose="020B0604020202020204" pitchFamily="34" charset="0"/>
                          </a:rPr>
                          <a:t>12</a:t>
                        </a:r>
                      </a:p>
                    </a:txBody>
                    <a:tcPr marL="4291" marR="4291" marT="429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ctr"/>
                        <a:r>
                          <a:rPr lang="fr-FR" sz="700" b="0" i="0" u="none" strike="noStrike" dirty="0">
                            <a:effectLst/>
                            <a:latin typeface="Arial" panose="020B0604020202020204" pitchFamily="34" charset="0"/>
                          </a:rPr>
                          <a:t>Solde en attente sur travaux ou opérations exceptionnelles</a:t>
                        </a:r>
                      </a:p>
                    </a:txBody>
                    <a:tcPr marL="4291" marR="4291" marT="429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ctr"/>
                        <a:endParaRPr lang="fr-FR" sz="500" b="0" i="0" u="none" strike="noStrike" dirty="0">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effectLst/>
                            <a:latin typeface="Arial" panose="020B0604020202020204" pitchFamily="34" charset="0"/>
                          </a:rPr>
                          <a:t> 3 500 €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29393">
                  <a:tc>
                    <a:txBody>
                      <a:bodyPr/>
                      <a:lstStyle/>
                      <a:p>
                        <a:pPr algn="l" rtl="0" fontAlgn="ctr"/>
                        <a:r>
                          <a:rPr lang="fr-FR" sz="700" b="0" i="0" u="none" strike="noStrike">
                            <a:effectLst/>
                            <a:latin typeface="Arial" panose="020B0604020202020204" pitchFamily="34" charset="0"/>
                          </a:rPr>
                          <a:t>Trésorerie disponible Total 1</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solidFill>
                              <a:schemeClr val="tx1"/>
                            </a:solidFill>
                            <a:effectLst/>
                            <a:latin typeface="Arial" panose="020B0604020202020204" pitchFamily="34" charset="0"/>
                          </a:rPr>
                          <a:t>9 950 €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rtl="0" fontAlgn="ctr"/>
                        <a:r>
                          <a:rPr lang="fr-FR" sz="700" b="0" i="0" u="none" strike="noStrike">
                            <a:effectLst/>
                            <a:latin typeface="Arial" panose="020B0604020202020204" pitchFamily="34" charset="0"/>
                          </a:rPr>
                          <a:t>Total 1</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r" rtl="0" fontAlgn="ctr"/>
                        <a:r>
                          <a:rPr lang="fr-FR" sz="5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6 560 €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6266">
                  <a:tc>
                    <a:txBody>
                      <a:bodyPr/>
                      <a:lstStyle/>
                      <a:p>
                        <a:pPr algn="l" rtl="0" fontAlgn="ctr"/>
                        <a:r>
                          <a:rPr lang="fr-FR" sz="800" b="1" i="0" u="none" strike="noStrike" dirty="0">
                            <a:effectLst/>
                            <a:latin typeface="Arial" panose="020B0604020202020204" pitchFamily="34" charset="0"/>
                          </a:rPr>
                          <a:t>II </a:t>
                        </a:r>
                        <a:r>
                          <a:rPr lang="fr-FR" sz="1100" b="1" i="0" u="none" strike="noStrike" dirty="0">
                            <a:effectLst/>
                            <a:latin typeface="Arial" panose="020B0604020202020204" pitchFamily="34" charset="0"/>
                          </a:rPr>
                          <a:t>- CREANCES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1100" b="1" i="0" u="none" strike="noStrike" dirty="0">
                            <a:effectLst/>
                            <a:latin typeface="Arial" panose="020B0604020202020204" pitchFamily="34" charset="0"/>
                          </a:rPr>
                          <a:t>DETTES</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fr-FR" sz="5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22290">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Arial" panose="020B0604020202020204" pitchFamily="34" charset="0"/>
                          </a:rPr>
                          <a:t>Exercice précédent approuvé</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Arial" panose="020B0604020202020204" pitchFamily="34" charset="0"/>
                          </a:rPr>
                          <a:t>Exercice clos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Arial" panose="020B0604020202020204" pitchFamily="34" charset="0"/>
                          </a:rPr>
                          <a:t>Exercice précédent approuvé</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1" i="0" u="none" strike="noStrike">
                            <a:effectLst/>
                            <a:latin typeface="Arial" panose="020B0604020202020204" pitchFamily="34" charset="0"/>
                          </a:rPr>
                          <a:t>Exercice clos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4388">
                  <a:tc>
                    <a:txBody>
                      <a:bodyPr/>
                      <a:lstStyle/>
                      <a:p>
                        <a:pPr algn="l" rtl="0" fontAlgn="ctr"/>
                        <a:r>
                          <a:rPr lang="fr-FR" sz="700" b="0" i="0" u="none" strike="noStrike" dirty="0">
                            <a:effectLst/>
                            <a:latin typeface="Arial" panose="020B0604020202020204" pitchFamily="34" charset="0"/>
                          </a:rPr>
                          <a:t>45 Copro. - Sommes exigibles restant (2)</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dirty="0">
                            <a:effectLst/>
                            <a:latin typeface="Arial" panose="020B0604020202020204" pitchFamily="34" charset="0"/>
                          </a:rPr>
                          <a:t>1760 €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800" b="0" i="0" u="none" strike="noStrike">
                            <a:effectLst/>
                            <a:latin typeface="Arial" panose="020B0604020202020204" pitchFamily="34" charset="0"/>
                          </a:rPr>
                          <a:t>45</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rtl="0" fontAlgn="ctr"/>
                        <a:r>
                          <a:rPr lang="fr-FR" sz="800" b="0" i="0" u="none" strike="noStrike" dirty="0">
                            <a:effectLst/>
                            <a:latin typeface="Arial" panose="020B0604020202020204" pitchFamily="34" charset="0"/>
                          </a:rPr>
                          <a:t>Copro - Excédents versés (2)</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dirty="0">
                            <a:solidFill>
                              <a:schemeClr val="tx1"/>
                            </a:solidFill>
                            <a:effectLst/>
                            <a:latin typeface="Arial" panose="020B0604020202020204" pitchFamily="34" charset="0"/>
                          </a:rPr>
                          <a:t>3830 €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3"/>
                    </a:ext>
                  </a:extLst>
                </a:tr>
                <a:tr h="211146">
                  <a:tc>
                    <a:txBody>
                      <a:bodyPr/>
                      <a:lstStyle/>
                      <a:p>
                        <a:pPr algn="l" rtl="0" fontAlgn="ctr"/>
                        <a:r>
                          <a:rPr lang="fr-FR" sz="700" b="0" i="0" u="none" strike="noStrike" dirty="0">
                            <a:effectLst/>
                            <a:latin typeface="Arial" panose="020B0604020202020204" pitchFamily="34" charset="0"/>
                          </a:rPr>
                          <a:t>459 Copro - Créances douteuses (2)</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800" b="0" i="0" u="none" strike="noStrike">
                            <a:effectLst/>
                            <a:latin typeface="Arial" panose="020B0604020202020204" pitchFamily="34" charset="0"/>
                          </a:rPr>
                          <a:t>Comptes de tiers</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29393">
                  <a:tc>
                    <a:txBody>
                      <a:bodyPr/>
                      <a:lstStyle/>
                      <a:p>
                        <a:pPr algn="l" rtl="0" fontAlgn="ctr"/>
                        <a:r>
                          <a:rPr lang="fr-FR" sz="7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Arial" panose="020B0604020202020204" pitchFamily="34" charset="0"/>
                          </a:rPr>
                          <a:t>40</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Arial" panose="020B0604020202020204" pitchFamily="34" charset="0"/>
                          </a:rPr>
                          <a:t>Fournisseurs</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1320 €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29393">
                  <a:tc>
                    <a:txBody>
                      <a:bodyPr/>
                      <a:lstStyle/>
                      <a:p>
                        <a:pPr algn="l" rtl="0" fontAlgn="ctr"/>
                        <a:r>
                          <a:rPr lang="fr-FR" sz="700" b="0" i="0" u="none" strike="noStrike">
                            <a:effectLst/>
                            <a:latin typeface="Arial" panose="020B0604020202020204" pitchFamily="34" charset="0"/>
                          </a:rPr>
                          <a:t>Comptes de tiers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a:effectLst/>
                          <a:latin typeface="Arial" panose="020B0604020202020204" pitchFamily="34" charset="0"/>
                        </a:endParaRP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800" b="0" i="0" u="none" strike="noStrike">
                            <a:effectLst/>
                            <a:latin typeface="Arial" panose="020B0604020202020204" pitchFamily="34" charset="0"/>
                          </a:rPr>
                          <a:t>42 à 44 Autres dettes</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29393">
                  <a:tc>
                    <a:txBody>
                      <a:bodyPr/>
                      <a:lstStyle/>
                      <a:p>
                        <a:pPr algn="l" rtl="0" fontAlgn="ctr"/>
                        <a:r>
                          <a:rPr lang="fr-FR" sz="700" b="0" i="0" u="none" strike="noStrike">
                            <a:effectLst/>
                            <a:latin typeface="Arial" panose="020B0604020202020204" pitchFamily="34" charset="0"/>
                          </a:rPr>
                          <a:t>42 à 44 Autres créances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Arial" panose="020B0604020202020204" pitchFamily="34" charset="0"/>
                          </a:rPr>
                          <a:t>46</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Arial" panose="020B0604020202020204" pitchFamily="34" charset="0"/>
                          </a:rPr>
                          <a:t>Créditeurs divers</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29393">
                  <a:tc>
                    <a:txBody>
                      <a:bodyPr/>
                      <a:lstStyle/>
                      <a:p>
                        <a:pPr algn="l" rtl="0" fontAlgn="ctr"/>
                        <a:r>
                          <a:rPr lang="fr-FR" sz="700" b="0" i="0" u="none" strike="noStrike">
                            <a:effectLst/>
                            <a:latin typeface="Arial" panose="020B0604020202020204" pitchFamily="34" charset="0"/>
                          </a:rPr>
                          <a:t>46 Débiteurs divers</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Arial" panose="020B0604020202020204" pitchFamily="34" charset="0"/>
                          </a:rPr>
                          <a:t>47</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Arial" panose="020B0604020202020204" pitchFamily="34" charset="0"/>
                          </a:rPr>
                          <a:t>Comptes d'attente</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229622">
                  <a:tc>
                    <a:txBody>
                      <a:bodyPr/>
                      <a:lstStyle/>
                      <a:p>
                        <a:pPr algn="l" rtl="0" fontAlgn="ctr"/>
                        <a:r>
                          <a:rPr lang="fr-FR" sz="700" b="0" i="0" u="none" strike="noStrike">
                            <a:effectLst/>
                            <a:latin typeface="Arial" panose="020B0604020202020204" pitchFamily="34" charset="0"/>
                          </a:rPr>
                          <a:t>47 Compte d'attente</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fr-FR" sz="800" b="0" i="0" u="none" strike="noStrike">
                            <a:effectLst/>
                            <a:latin typeface="Arial" panose="020B0604020202020204" pitchFamily="34" charset="0"/>
                          </a:rPr>
                          <a:t>48</a:t>
                        </a:r>
                      </a:p>
                    </a:txBody>
                    <a:tcPr marL="4291" marR="4291" marT="429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rtl="0" fontAlgn="ctr"/>
                        <a:r>
                          <a:rPr lang="fr-FR" sz="800" b="0" i="0" u="none" strike="noStrike">
                            <a:effectLst/>
                            <a:latin typeface="Arial" panose="020B0604020202020204" pitchFamily="34" charset="0"/>
                          </a:rPr>
                          <a:t>Comptes de régularisation</a:t>
                        </a:r>
                      </a:p>
                    </a:txBody>
                    <a:tcPr marL="4291" marR="4291" marT="4291"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254388">
                  <a:tc>
                    <a:txBody>
                      <a:bodyPr/>
                      <a:lstStyle/>
                      <a:p>
                        <a:pPr algn="l" rtl="0" fontAlgn="ctr"/>
                        <a:r>
                          <a:rPr lang="fr-FR" sz="700" b="0" i="0" u="none" strike="noStrike">
                            <a:effectLst/>
                            <a:latin typeface="Arial" panose="020B0604020202020204" pitchFamily="34" charset="0"/>
                          </a:rPr>
                          <a:t>48 Comptes de régularisation</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effectLst/>
                            <a:latin typeface="Arial" panose="020B0604020202020204" pitchFamily="34" charset="0"/>
                          </a:rPr>
                          <a:t>49</a:t>
                        </a:r>
                      </a:p>
                    </a:txBody>
                    <a:tcPr marL="4291" marR="4291" marT="429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effectLst/>
                            <a:latin typeface="Arial" panose="020B0604020202020204" pitchFamily="34" charset="0"/>
                          </a:rPr>
                          <a:t>Dépréciation des comptes de tiers  (2)</a:t>
                        </a:r>
                      </a:p>
                    </a:txBody>
                    <a:tcPr marL="4291" marR="4291" marT="429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fr-FR" sz="800" b="0" i="0" u="none" strike="noStrike" dirty="0">
                            <a:solidFill>
                              <a:schemeClr val="tx1"/>
                            </a:solidFill>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29393">
                  <a:tc>
                    <a:txBody>
                      <a:bodyPr/>
                      <a:lstStyle/>
                      <a:p>
                        <a:pPr algn="r" rtl="0" fontAlgn="ctr"/>
                        <a:r>
                          <a:rPr lang="fr-FR" sz="700" b="0" i="0" u="none" strike="noStrike">
                            <a:effectLst/>
                            <a:latin typeface="Arial" panose="020B0604020202020204" pitchFamily="34" charset="0"/>
                          </a:rPr>
                          <a:t>Total 2</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7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1 760 €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effectLst/>
                            <a:latin typeface="Arial" panose="020B0604020202020204" pitchFamily="34" charset="0"/>
                          </a:rPr>
                          <a:t>Total 2</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5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5 150 €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31966">
                  <a:tc>
                    <a:txBody>
                      <a:bodyPr/>
                      <a:lstStyle/>
                      <a:p>
                        <a:pPr algn="r" rtl="0" fontAlgn="ctr"/>
                        <a:r>
                          <a:rPr lang="fr-FR" sz="700" b="1" i="0" u="none" strike="noStrike" dirty="0">
                            <a:effectLst/>
                            <a:latin typeface="Arial" panose="020B0604020202020204" pitchFamily="34" charset="0"/>
                          </a:rPr>
                          <a:t>Total général 1 + 2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7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800" b="0" i="0" u="none" strike="noStrike" dirty="0">
                            <a:effectLst/>
                            <a:latin typeface="Arial" panose="020B0604020202020204" pitchFamily="34" charset="0"/>
                          </a:rPr>
                          <a:t>11 710 €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700" b="0" i="0" u="none" strike="noStrike">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700" b="1" i="0" u="none" strike="noStrike" dirty="0">
                            <a:effectLst/>
                            <a:latin typeface="Arial" panose="020B0604020202020204" pitchFamily="34" charset="0"/>
                          </a:rPr>
                          <a:t>Total général 1 + 2 </a:t>
                        </a:r>
                      </a:p>
                    </a:txBody>
                    <a:tcPr marL="4291" marR="4291" marT="42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500" b="0" i="0" u="none" strike="noStrike" dirty="0">
                            <a:effectLst/>
                            <a:latin typeface="Arial" panose="020B0604020202020204" pitchFamily="34" charset="0"/>
                          </a:rPr>
                          <a:t>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fr-FR" sz="800" b="0" i="0" u="none" strike="noStrike" dirty="0">
                            <a:effectLst/>
                            <a:latin typeface="Arial" panose="020B0604020202020204" pitchFamily="34" charset="0"/>
                          </a:rPr>
                          <a:t>11 710 € </a:t>
                        </a:r>
                      </a:p>
                    </a:txBody>
                    <a:tcPr marL="4291" marR="4291" marT="4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22"/>
                    </a:ext>
                  </a:extLst>
                </a:tr>
              </a:tbl>
            </a:graphicData>
          </a:graphic>
        </p:graphicFrame>
        <p:cxnSp>
          <p:nvCxnSpPr>
            <p:cNvPr id="16" name="Connecteur droit 15"/>
            <p:cNvCxnSpPr/>
            <p:nvPr/>
          </p:nvCxnSpPr>
          <p:spPr>
            <a:xfrm>
              <a:off x="6253339" y="1857147"/>
              <a:ext cx="4762" cy="443230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a:cxnSpLocks/>
            </p:cNvCxnSpPr>
            <p:nvPr/>
          </p:nvCxnSpPr>
          <p:spPr>
            <a:xfrm flipV="1">
              <a:off x="3017611" y="3834544"/>
              <a:ext cx="6695557" cy="2964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ZoneTexte 17"/>
          <p:cNvSpPr txBox="1"/>
          <p:nvPr/>
        </p:nvSpPr>
        <p:spPr>
          <a:xfrm>
            <a:off x="1900229" y="3163066"/>
            <a:ext cx="1847850" cy="409575"/>
          </a:xfrm>
          <a:prstGeom prst="rect">
            <a:avLst/>
          </a:prstGeom>
          <a:solidFill>
            <a:schemeClr val="bg1"/>
          </a:solidFill>
        </p:spPr>
        <p:txBody>
          <a:bodyPr>
            <a:spAutoFit/>
          </a:bodyPr>
          <a:lstStyle/>
          <a:p>
            <a:pPr eaLnBrk="0" fontAlgn="base" hangingPunct="0">
              <a:spcBef>
                <a:spcPct val="0"/>
              </a:spcBef>
              <a:spcAft>
                <a:spcPct val="0"/>
              </a:spcAft>
              <a:defRPr/>
            </a:pPr>
            <a:r>
              <a:rPr lang="fr-FR" sz="2053" b="1" dirty="0">
                <a:solidFill>
                  <a:srgbClr val="FF0000"/>
                </a:solidFill>
                <a:latin typeface="Arial" panose="020B0604020202020204" pitchFamily="34" charset="0"/>
                <a:ea typeface="ヒラギノ角ゴ Pro W3" pitchFamily="-95" charset="-128"/>
              </a:rPr>
              <a:t>La trésorerie</a:t>
            </a:r>
          </a:p>
        </p:txBody>
      </p:sp>
      <p:sp>
        <p:nvSpPr>
          <p:cNvPr id="19" name="ZoneTexte 18"/>
          <p:cNvSpPr txBox="1"/>
          <p:nvPr/>
        </p:nvSpPr>
        <p:spPr>
          <a:xfrm>
            <a:off x="4392417" y="2570303"/>
            <a:ext cx="2865438" cy="1039812"/>
          </a:xfrm>
          <a:prstGeom prst="rect">
            <a:avLst/>
          </a:prstGeom>
          <a:solidFill>
            <a:schemeClr val="bg1"/>
          </a:solidFill>
        </p:spPr>
        <p:txBody>
          <a:bodyPr>
            <a:spAutoFit/>
          </a:bodyPr>
          <a:lstStyle/>
          <a:p>
            <a:pPr algn="ctr" eaLnBrk="0" fontAlgn="base" hangingPunct="0">
              <a:spcBef>
                <a:spcPct val="0"/>
              </a:spcBef>
              <a:spcAft>
                <a:spcPct val="0"/>
              </a:spcAft>
              <a:defRPr/>
            </a:pPr>
            <a:r>
              <a:rPr lang="fr-FR" sz="2053" b="1" dirty="0">
                <a:solidFill>
                  <a:srgbClr val="FF0000"/>
                </a:solidFill>
                <a:latin typeface="Arial" panose="020B0604020202020204" pitchFamily="34" charset="0"/>
                <a:ea typeface="ヒラギノ角ゴ Pro W3" pitchFamily="-95" charset="-128"/>
              </a:rPr>
              <a:t>Ce que la copropriété doit aux copropriétaires</a:t>
            </a:r>
          </a:p>
        </p:txBody>
      </p:sp>
      <p:sp>
        <p:nvSpPr>
          <p:cNvPr id="20" name="ZoneTexte 19"/>
          <p:cNvSpPr txBox="1"/>
          <p:nvPr/>
        </p:nvSpPr>
        <p:spPr>
          <a:xfrm>
            <a:off x="1167338" y="4766799"/>
            <a:ext cx="2724150" cy="1039813"/>
          </a:xfrm>
          <a:prstGeom prst="rect">
            <a:avLst/>
          </a:prstGeom>
          <a:solidFill>
            <a:schemeClr val="bg1"/>
          </a:solidFill>
        </p:spPr>
        <p:txBody>
          <a:bodyPr>
            <a:spAutoFit/>
          </a:bodyPr>
          <a:lstStyle/>
          <a:p>
            <a:pPr algn="ctr" eaLnBrk="0" fontAlgn="base" hangingPunct="0">
              <a:spcBef>
                <a:spcPct val="0"/>
              </a:spcBef>
              <a:spcAft>
                <a:spcPct val="0"/>
              </a:spcAft>
              <a:defRPr/>
            </a:pPr>
            <a:r>
              <a:rPr lang="fr-FR" sz="2053" b="1" dirty="0">
                <a:solidFill>
                  <a:srgbClr val="FF0000"/>
                </a:solidFill>
                <a:latin typeface="Arial" panose="020B0604020202020204" pitchFamily="34" charset="0"/>
                <a:ea typeface="ヒラギノ角ゴ Pro W3" pitchFamily="-95" charset="-128"/>
              </a:rPr>
              <a:t>Ce que des tiers doivent à la copropriété</a:t>
            </a:r>
          </a:p>
        </p:txBody>
      </p:sp>
      <p:sp>
        <p:nvSpPr>
          <p:cNvPr id="21" name="ZoneTexte 20"/>
          <p:cNvSpPr txBox="1"/>
          <p:nvPr/>
        </p:nvSpPr>
        <p:spPr>
          <a:xfrm>
            <a:off x="4447695" y="5059991"/>
            <a:ext cx="2865438" cy="723900"/>
          </a:xfrm>
          <a:prstGeom prst="rect">
            <a:avLst/>
          </a:prstGeom>
          <a:solidFill>
            <a:schemeClr val="bg1"/>
          </a:solidFill>
        </p:spPr>
        <p:txBody>
          <a:bodyPr>
            <a:spAutoFit/>
          </a:bodyPr>
          <a:lstStyle/>
          <a:p>
            <a:pPr algn="ctr" eaLnBrk="0" fontAlgn="base" hangingPunct="0">
              <a:spcBef>
                <a:spcPct val="0"/>
              </a:spcBef>
              <a:spcAft>
                <a:spcPct val="0"/>
              </a:spcAft>
              <a:defRPr/>
            </a:pPr>
            <a:r>
              <a:rPr lang="fr-FR" sz="2053" b="1" dirty="0">
                <a:solidFill>
                  <a:srgbClr val="FF0000"/>
                </a:solidFill>
                <a:latin typeface="Arial" panose="020B0604020202020204" pitchFamily="34" charset="0"/>
                <a:ea typeface="ヒラギノ角ゴ Pro W3" pitchFamily="-95" charset="-128"/>
              </a:rPr>
              <a:t>Ce que la copropriété doit à des tiers</a:t>
            </a:r>
          </a:p>
        </p:txBody>
      </p:sp>
      <p:sp>
        <p:nvSpPr>
          <p:cNvPr id="22" name="ZoneTexte 21"/>
          <p:cNvSpPr txBox="1"/>
          <p:nvPr/>
        </p:nvSpPr>
        <p:spPr>
          <a:xfrm>
            <a:off x="7742909" y="1803691"/>
            <a:ext cx="3554322" cy="938719"/>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sz="1100" b="1" dirty="0" smtClean="0"/>
              <a:t>L’annexe 1 : état financier après répartition </a:t>
            </a:r>
          </a:p>
          <a:p>
            <a:endParaRPr lang="fr-CA" sz="1100" b="1" dirty="0" smtClean="0"/>
          </a:p>
          <a:p>
            <a:pPr marL="171450" indent="-171450">
              <a:buFont typeface="Arial" panose="020B0604020202020204" pitchFamily="34" charset="0"/>
              <a:buChar char="•"/>
            </a:pPr>
            <a:r>
              <a:rPr lang="fr-CA" sz="1100" u="sng" dirty="0" smtClean="0"/>
              <a:t>En partie haute </a:t>
            </a:r>
            <a:r>
              <a:rPr lang="fr-CA" sz="1100" dirty="0" smtClean="0"/>
              <a:t>: l’état financier</a:t>
            </a:r>
          </a:p>
          <a:p>
            <a:endParaRPr lang="fr-CA" sz="1100" dirty="0" smtClean="0"/>
          </a:p>
          <a:p>
            <a:pPr marL="171450" indent="-171450">
              <a:buFont typeface="Arial" panose="020B0604020202020204" pitchFamily="34" charset="0"/>
              <a:buChar char="•"/>
            </a:pPr>
            <a:r>
              <a:rPr lang="fr-CA" sz="1100" u="sng" dirty="0" smtClean="0"/>
              <a:t>En partie basse </a:t>
            </a:r>
            <a:r>
              <a:rPr lang="fr-CA" sz="1100" dirty="0" smtClean="0"/>
              <a:t>: l’état des dettes et des créances </a:t>
            </a:r>
            <a:endParaRPr lang="fr-FR" sz="1100" dirty="0"/>
          </a:p>
        </p:txBody>
      </p:sp>
      <p:sp>
        <p:nvSpPr>
          <p:cNvPr id="23" name="ZoneTexte 22"/>
          <p:cNvSpPr txBox="1"/>
          <p:nvPr/>
        </p:nvSpPr>
        <p:spPr>
          <a:xfrm>
            <a:off x="7742909" y="3572641"/>
            <a:ext cx="3554322" cy="2123658"/>
          </a:xfrm>
          <a:prstGeom prst="rect">
            <a:avLst/>
          </a:prstGeom>
          <a:noFill/>
        </p:spPr>
        <p:txBody>
          <a:bodyPr wrap="square" rtlCol="0">
            <a:spAutoFit/>
          </a:bodyPr>
          <a:lstStyle/>
          <a:p>
            <a:r>
              <a:rPr lang="fr-CA" sz="1200" b="1" dirty="0" smtClean="0"/>
              <a:t>L’annexe 1 permet : </a:t>
            </a:r>
          </a:p>
          <a:p>
            <a:pPr marL="171450" indent="-171450">
              <a:buFont typeface="Arial" panose="020B0604020202020204" pitchFamily="34" charset="0"/>
              <a:buChar char="•"/>
            </a:pPr>
            <a:r>
              <a:rPr lang="fr-CA" sz="1200" dirty="0" smtClean="0"/>
              <a:t>De connaitre la situation financière de la copropriété au dernier jour de l’exercice comptable en distinguant d’une part la situation de la trésorerie et d’autre part, l’état des dettes et des créances. </a:t>
            </a:r>
          </a:p>
          <a:p>
            <a:pPr marL="171450" indent="-171450">
              <a:buFont typeface="Arial" panose="020B0604020202020204" pitchFamily="34" charset="0"/>
              <a:buChar char="•"/>
            </a:pPr>
            <a:r>
              <a:rPr lang="fr-CA" sz="1200" dirty="0" smtClean="0"/>
              <a:t>De comparer les soldes d’une année sur l’autre.</a:t>
            </a:r>
          </a:p>
          <a:p>
            <a:r>
              <a:rPr lang="fr-CA" sz="1200" dirty="0" smtClean="0"/>
              <a:t>Pour information, les montants indiqués sont des soldes. Pour connaitre le détail des montants, il est nécessaire de disposer du grand livre comptable de la copropriété.</a:t>
            </a:r>
            <a:endParaRPr lang="fr-FR" sz="1200" dirty="0"/>
          </a:p>
        </p:txBody>
      </p:sp>
    </p:spTree>
    <p:extLst>
      <p:ext uri="{BB962C8B-B14F-4D97-AF65-F5344CB8AC3E}">
        <p14:creationId xmlns:p14="http://schemas.microsoft.com/office/powerpoint/2010/main" val="317871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6</a:t>
            </a:r>
            <a:r>
              <a:rPr lang="fr-FR" sz="2000" b="1" spc="-5" dirty="0" smtClean="0">
                <a:solidFill>
                  <a:srgbClr val="31849B"/>
                </a:solidFill>
                <a:latin typeface="Century Gothic" panose="020B0502020202020204" pitchFamily="34" charset="0"/>
                <a:cs typeface="Malgun Gothic"/>
              </a:rPr>
              <a:t>) </a:t>
            </a:r>
            <a:r>
              <a:rPr lang="fr-FR" sz="2000" b="1" spc="-5" dirty="0">
                <a:solidFill>
                  <a:srgbClr val="31849B"/>
                </a:solidFill>
                <a:latin typeface="Century Gothic" panose="020B0502020202020204" pitchFamily="34" charset="0"/>
                <a:cs typeface="Malgun Gothic"/>
              </a:rPr>
              <a:t>Exemple des documents à joindre obligatoirement à la convocation </a:t>
            </a: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27</a:t>
            </a:fld>
            <a:endParaRPr lang="fr-FR" dirty="0"/>
          </a:p>
        </p:txBody>
      </p:sp>
      <p:pic>
        <p:nvPicPr>
          <p:cNvPr id="6" name="Image 5"/>
          <p:cNvPicPr>
            <a:picLocks noChangeAspect="1"/>
          </p:cNvPicPr>
          <p:nvPr/>
        </p:nvPicPr>
        <p:blipFill>
          <a:blip r:embed="rId3"/>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28" name="Rectangle 27"/>
          <p:cNvSpPr/>
          <p:nvPr/>
        </p:nvSpPr>
        <p:spPr>
          <a:xfrm>
            <a:off x="1078173" y="1028615"/>
            <a:ext cx="11113827" cy="646331"/>
          </a:xfrm>
          <a:prstGeom prst="rect">
            <a:avLst/>
          </a:prstGeom>
        </p:spPr>
        <p:txBody>
          <a:bodyPr wrap="square">
            <a:spAutoFit/>
          </a:bodyPr>
          <a:lstStyle/>
          <a:p>
            <a:pPr eaLnBrk="0" fontAlgn="base" hangingPunct="0">
              <a:spcBef>
                <a:spcPct val="0"/>
              </a:spcBef>
              <a:spcAft>
                <a:spcPct val="0"/>
              </a:spcAft>
              <a:defRPr/>
            </a:pPr>
            <a:r>
              <a:rPr lang="fr-FR" b="1" dirty="0">
                <a:solidFill>
                  <a:prstClr val="black"/>
                </a:solidFill>
                <a:ea typeface="ヒラギノ角ゴ Pro W3" pitchFamily="-95" charset="-128"/>
              </a:rPr>
              <a:t>Annexe 2 :  Compte de gestion général de l’exercice clos réalisé N et le budget prévisionnel de l’exercice N+2 (classé par compte) </a:t>
            </a:r>
          </a:p>
        </p:txBody>
      </p:sp>
      <p:graphicFrame>
        <p:nvGraphicFramePr>
          <p:cNvPr id="15" name="Tableau 14">
            <a:extLst>
              <a:ext uri="{FF2B5EF4-FFF2-40B4-BE49-F238E27FC236}">
                <a16:creationId xmlns="" xmlns:a16="http://schemas.microsoft.com/office/drawing/2014/main" id="{39195ECF-D937-48DA-B89A-D8DEE507DF7D}"/>
              </a:ext>
            </a:extLst>
          </p:cNvPr>
          <p:cNvGraphicFramePr>
            <a:graphicFrameLocks noGrp="1"/>
          </p:cNvGraphicFramePr>
          <p:nvPr>
            <p:extLst>
              <p:ext uri="{D42A27DB-BD31-4B8C-83A1-F6EECF244321}">
                <p14:modId xmlns:p14="http://schemas.microsoft.com/office/powerpoint/2010/main" val="3434119065"/>
              </p:ext>
            </p:extLst>
          </p:nvPr>
        </p:nvGraphicFramePr>
        <p:xfrm>
          <a:off x="1051632" y="1778488"/>
          <a:ext cx="6222236" cy="4875337"/>
        </p:xfrm>
        <a:graphic>
          <a:graphicData uri="http://schemas.openxmlformats.org/drawingml/2006/table">
            <a:tbl>
              <a:tblPr/>
              <a:tblGrid>
                <a:gridCol w="1456628">
                  <a:extLst>
                    <a:ext uri="{9D8B030D-6E8A-4147-A177-3AD203B41FA5}">
                      <a16:colId xmlns="" xmlns:a16="http://schemas.microsoft.com/office/drawing/2014/main" val="41579965"/>
                    </a:ext>
                  </a:extLst>
                </a:gridCol>
                <a:gridCol w="220211"/>
                <a:gridCol w="103484">
                  <a:extLst>
                    <a:ext uri="{9D8B030D-6E8A-4147-A177-3AD203B41FA5}">
                      <a16:colId xmlns="" xmlns:a16="http://schemas.microsoft.com/office/drawing/2014/main" val="4152862656"/>
                    </a:ext>
                  </a:extLst>
                </a:gridCol>
                <a:gridCol w="183626"/>
                <a:gridCol w="140069">
                  <a:extLst>
                    <a:ext uri="{9D8B030D-6E8A-4147-A177-3AD203B41FA5}">
                      <a16:colId xmlns="" xmlns:a16="http://schemas.microsoft.com/office/drawing/2014/main" val="958175228"/>
                    </a:ext>
                  </a:extLst>
                </a:gridCol>
                <a:gridCol w="147041"/>
                <a:gridCol w="287110">
                  <a:extLst>
                    <a:ext uri="{9D8B030D-6E8A-4147-A177-3AD203B41FA5}">
                      <a16:colId xmlns="" xmlns:a16="http://schemas.microsoft.com/office/drawing/2014/main" val="263789181"/>
                    </a:ext>
                  </a:extLst>
                </a:gridCol>
                <a:gridCol w="287110">
                  <a:extLst>
                    <a:ext uri="{9D8B030D-6E8A-4147-A177-3AD203B41FA5}">
                      <a16:colId xmlns="" xmlns:a16="http://schemas.microsoft.com/office/drawing/2014/main" val="1305225223"/>
                    </a:ext>
                  </a:extLst>
                </a:gridCol>
                <a:gridCol w="287110">
                  <a:extLst>
                    <a:ext uri="{9D8B030D-6E8A-4147-A177-3AD203B41FA5}">
                      <a16:colId xmlns="" xmlns:a16="http://schemas.microsoft.com/office/drawing/2014/main" val="3259038595"/>
                    </a:ext>
                  </a:extLst>
                </a:gridCol>
                <a:gridCol w="1418392">
                  <a:extLst>
                    <a:ext uri="{9D8B030D-6E8A-4147-A177-3AD203B41FA5}">
                      <a16:colId xmlns="" xmlns:a16="http://schemas.microsoft.com/office/drawing/2014/main" val="891191291"/>
                    </a:ext>
                  </a:extLst>
                </a:gridCol>
                <a:gridCol w="287110">
                  <a:extLst>
                    <a:ext uri="{9D8B030D-6E8A-4147-A177-3AD203B41FA5}">
                      <a16:colId xmlns="" xmlns:a16="http://schemas.microsoft.com/office/drawing/2014/main" val="2597482559"/>
                    </a:ext>
                  </a:extLst>
                </a:gridCol>
                <a:gridCol w="287110">
                  <a:extLst>
                    <a:ext uri="{9D8B030D-6E8A-4147-A177-3AD203B41FA5}">
                      <a16:colId xmlns="" xmlns:a16="http://schemas.microsoft.com/office/drawing/2014/main" val="1787380632"/>
                    </a:ext>
                  </a:extLst>
                </a:gridCol>
                <a:gridCol w="74118">
                  <a:extLst>
                    <a:ext uri="{9D8B030D-6E8A-4147-A177-3AD203B41FA5}">
                      <a16:colId xmlns="" xmlns:a16="http://schemas.microsoft.com/office/drawing/2014/main" val="1183988499"/>
                    </a:ext>
                  </a:extLst>
                </a:gridCol>
                <a:gridCol w="212991"/>
                <a:gridCol w="110703">
                  <a:extLst>
                    <a:ext uri="{9D8B030D-6E8A-4147-A177-3AD203B41FA5}">
                      <a16:colId xmlns="" xmlns:a16="http://schemas.microsoft.com/office/drawing/2014/main" val="160092795"/>
                    </a:ext>
                  </a:extLst>
                </a:gridCol>
                <a:gridCol w="176407"/>
                <a:gridCol w="201238">
                  <a:extLst>
                    <a:ext uri="{9D8B030D-6E8A-4147-A177-3AD203B41FA5}">
                      <a16:colId xmlns="" xmlns:a16="http://schemas.microsoft.com/office/drawing/2014/main" val="81718382"/>
                    </a:ext>
                  </a:extLst>
                </a:gridCol>
                <a:gridCol w="341778"/>
              </a:tblGrid>
              <a:tr h="50601">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endParaRPr lang="fr-FR" sz="300" b="0" i="0" u="none" strike="noStrike" dirty="0">
                        <a:effectLst/>
                        <a:latin typeface="Arial" panose="020B0604020202020204" pitchFamily="34" charset="0"/>
                      </a:endParaRPr>
                    </a:p>
                  </a:txBody>
                  <a:tcPr marL="2843" marR="2843" marT="2843"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 xmlns:a16="http://schemas.microsoft.com/office/drawing/2014/main" val="699300821"/>
                  </a:ext>
                </a:extLst>
              </a:tr>
              <a:tr h="219522">
                <a:tc gridSpan="1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700" b="1" i="0" u="none" strike="noStrike" dirty="0">
                          <a:effectLst/>
                          <a:latin typeface="Century Gothic" panose="020B0502020202020204" pitchFamily="34" charset="0"/>
                        </a:rPr>
                        <a:t>Compte de gestion général de l'exercice clos réalisé ( N )  du </a:t>
                      </a:r>
                      <a:r>
                        <a:rPr lang="fr-FR" sz="700" b="1" i="0" u="none" strike="noStrike" dirty="0" smtClean="0">
                          <a:effectLst/>
                          <a:latin typeface="Century Gothic" panose="020B0502020202020204" pitchFamily="34" charset="0"/>
                        </a:rPr>
                        <a:t>01/01/2020 </a:t>
                      </a:r>
                      <a:r>
                        <a:rPr lang="fr-FR" sz="700" b="1" i="0" u="none" strike="noStrike" dirty="0">
                          <a:effectLst/>
                          <a:latin typeface="Century Gothic" panose="020B0502020202020204" pitchFamily="34" charset="0"/>
                        </a:rPr>
                        <a:t>Au </a:t>
                      </a:r>
                      <a:r>
                        <a:rPr lang="fr-FR" sz="700" b="1" i="0" u="none" strike="noStrike" dirty="0" smtClean="0">
                          <a:effectLst/>
                          <a:latin typeface="Century Gothic" panose="020B0502020202020204" pitchFamily="34" charset="0"/>
                        </a:rPr>
                        <a:t>31/12/2020</a:t>
                      </a:r>
                      <a:r>
                        <a:rPr lang="fr-FR" sz="700" b="1" i="0" u="none" strike="noStrike" baseline="0" dirty="0" smtClean="0">
                          <a:effectLst/>
                          <a:latin typeface="Century Gothic" panose="020B0502020202020204" pitchFamily="34" charset="0"/>
                        </a:rPr>
                        <a:t> </a:t>
                      </a:r>
                      <a:r>
                        <a:rPr lang="fr-FR" sz="700" b="1" i="0" u="none" strike="noStrike" dirty="0" smtClean="0">
                          <a:effectLst/>
                          <a:latin typeface="Century Gothic" panose="020B0502020202020204" pitchFamily="34" charset="0"/>
                        </a:rPr>
                        <a:t>et </a:t>
                      </a:r>
                      <a:r>
                        <a:rPr lang="fr-FR" sz="700" b="1" i="0" u="none" strike="noStrike" dirty="0">
                          <a:effectLst/>
                          <a:latin typeface="Century Gothic" panose="020B0502020202020204" pitchFamily="34" charset="0"/>
                        </a:rPr>
                        <a:t>budget prévisionnel de l'exercice           </a:t>
                      </a:r>
                      <a:r>
                        <a:rPr lang="fr-FR" sz="700" b="1" i="0" u="none" strike="noStrike" dirty="0" smtClean="0">
                          <a:effectLst/>
                          <a:latin typeface="Century Gothic" panose="020B0502020202020204" pitchFamily="34" charset="0"/>
                        </a:rPr>
                        <a:t>   </a:t>
                      </a:r>
                      <a:r>
                        <a:rPr lang="fr-FR" sz="1000" b="1" i="0" u="none" strike="noStrike" dirty="0" smtClean="0">
                          <a:effectLst/>
                          <a:latin typeface="Century Gothic" panose="020B0502020202020204" pitchFamily="34" charset="0"/>
                        </a:rPr>
                        <a:t>ANNEXE 2</a:t>
                      </a:r>
                      <a:endParaRPr lang="fr-FR" sz="1000" b="1"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765023604"/>
                  </a:ext>
                </a:extLst>
              </a:tr>
              <a:tr h="155270">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CHARGES POUR OPERATIONS COURANTES (ventilation en annexe 3)</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PRODUITS POUR OPERATIONS COURANTES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763750423"/>
                  </a:ext>
                </a:extLst>
              </a:tr>
              <a:tr h="2210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Century Gothic" panose="020B0502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fr-FR" sz="600" b="0" i="0" u="none" strike="noStrike" dirty="0" smtClean="0">
                          <a:effectLst/>
                          <a:latin typeface="Century Gothic" panose="020B0502020202020204" pitchFamily="34" charset="0"/>
                        </a:rPr>
                        <a:t>N</a:t>
                      </a:r>
                    </a:p>
                    <a:p>
                      <a:pPr algn="ctr" rtl="0" fontAlgn="ctr"/>
                      <a:r>
                        <a:rPr lang="fr-CA" sz="600" b="0" i="0" u="none" strike="noStrike" dirty="0" smtClean="0">
                          <a:effectLst/>
                          <a:latin typeface="Century Gothic" panose="020B0502020202020204" pitchFamily="34" charset="0"/>
                        </a:rPr>
                        <a:t>budget</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fr-FR" sz="600" b="0" i="0" u="none" strike="noStrike" dirty="0" smtClean="0">
                          <a:effectLst/>
                          <a:latin typeface="Century Gothic" panose="020B0502020202020204" pitchFamily="34" charset="0"/>
                        </a:rPr>
                        <a:t>N</a:t>
                      </a:r>
                    </a:p>
                    <a:p>
                      <a:pPr algn="ctr" rtl="0" fontAlgn="ctr"/>
                      <a:r>
                        <a:rPr lang="fr-CA" sz="600" b="0" i="0" u="none" strike="noStrike" dirty="0" smtClean="0">
                          <a:effectLst/>
                          <a:latin typeface="Century Gothic" panose="020B0502020202020204" pitchFamily="34" charset="0"/>
                        </a:rPr>
                        <a:t>réalisé</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smtClean="0">
                          <a:effectLst/>
                          <a:latin typeface="Century Gothic" panose="020B0502020202020204" pitchFamily="34" charset="0"/>
                        </a:rPr>
                        <a:t>N+1</a:t>
                      </a:r>
                    </a:p>
                    <a:p>
                      <a:pPr algn="ctr" rtl="0" fontAlgn="ctr"/>
                      <a:r>
                        <a:rPr lang="fr-CA" sz="600" b="0" i="0" u="none" strike="noStrike" dirty="0" smtClean="0">
                          <a:effectLst/>
                          <a:latin typeface="Century Gothic" panose="020B0502020202020204" pitchFamily="34" charset="0"/>
                        </a:rPr>
                        <a:t>budget</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smtClean="0">
                          <a:effectLst/>
                          <a:latin typeface="Century Gothic" panose="020B0502020202020204" pitchFamily="34" charset="0"/>
                        </a:rPr>
                        <a:t>N+2</a:t>
                      </a:r>
                    </a:p>
                    <a:p>
                      <a:pPr algn="ctr" rtl="0" fontAlgn="ctr"/>
                      <a:r>
                        <a:rPr lang="fr-CA" sz="600" b="0" i="0" u="none" strike="noStrike" dirty="0" smtClean="0">
                          <a:effectLst/>
                          <a:latin typeface="Century Gothic" panose="020B0502020202020204" pitchFamily="34" charset="0"/>
                        </a:rPr>
                        <a:t>budget</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a:effectLst/>
                          <a:latin typeface="Century Gothic" panose="020B0502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smtClean="0">
                          <a:effectLst/>
                          <a:latin typeface="Century Gothic" panose="020B0502020202020204" pitchFamily="34" charset="0"/>
                        </a:rPr>
                        <a:t>N</a:t>
                      </a:r>
                    </a:p>
                    <a:p>
                      <a:pPr marL="0" marR="0" indent="0" algn="ctr" defTabSz="914400" rtl="0" eaLnBrk="1" fontAlgn="ctr" latinLnBrk="0" hangingPunct="1">
                        <a:lnSpc>
                          <a:spcPct val="100000"/>
                        </a:lnSpc>
                        <a:spcBef>
                          <a:spcPts val="0"/>
                        </a:spcBef>
                        <a:spcAft>
                          <a:spcPts val="0"/>
                        </a:spcAft>
                        <a:buClrTx/>
                        <a:buSzTx/>
                        <a:buFontTx/>
                        <a:buNone/>
                        <a:tabLst/>
                        <a:defRPr/>
                      </a:pPr>
                      <a:r>
                        <a:rPr lang="fr-CA" sz="600" b="0" i="0" u="none" strike="noStrike" dirty="0" smtClean="0">
                          <a:effectLst/>
                          <a:latin typeface="Century Gothic" panose="020B0502020202020204" pitchFamily="34" charset="0"/>
                        </a:rPr>
                        <a:t>budget</a:t>
                      </a:r>
                      <a:endParaRPr lang="fr-FR" sz="600" b="0" i="0" u="none" strike="noStrike" dirty="0" smtClean="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Arial" panose="020B0604020202020204" pitchFamily="34" charset="0"/>
                        </a:rPr>
                        <a:t>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smtClean="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fr-FR" sz="600" b="0" i="0" u="none" strike="noStrike" dirty="0" smtClean="0">
                          <a:effectLst/>
                          <a:latin typeface="Arial" panose="020B0604020202020204" pitchFamily="34" charset="0"/>
                        </a:rPr>
                        <a:t>N+1</a:t>
                      </a:r>
                    </a:p>
                    <a:p>
                      <a:pPr algn="ctr" rtl="0" fontAlgn="ctr"/>
                      <a:r>
                        <a:rPr lang="fr-CA" sz="600" b="0" i="0" u="none" strike="noStrike" dirty="0" smtClean="0">
                          <a:effectLst/>
                          <a:latin typeface="Arial" panose="020B0604020202020204" pitchFamily="34" charset="0"/>
                        </a:rPr>
                        <a:t>budget</a:t>
                      </a:r>
                      <a:endParaRPr lang="fr-FR" sz="600" b="0" i="0" u="none" strike="noStrike" dirty="0" smtClean="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smtClean="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600" b="0" i="0" u="none" strike="noStrike" dirty="0" smtClean="0">
                          <a:effectLst/>
                          <a:latin typeface="Arial" panose="020B0604020202020204" pitchFamily="34" charset="0"/>
                        </a:rPr>
                        <a:t>N+2</a:t>
                      </a:r>
                    </a:p>
                    <a:p>
                      <a:pPr marL="0" marR="0" indent="0" algn="ctr" defTabSz="914400" rtl="0" eaLnBrk="1" fontAlgn="ctr" latinLnBrk="0" hangingPunct="1">
                        <a:lnSpc>
                          <a:spcPct val="100000"/>
                        </a:lnSpc>
                        <a:spcBef>
                          <a:spcPts val="0"/>
                        </a:spcBef>
                        <a:spcAft>
                          <a:spcPts val="0"/>
                        </a:spcAft>
                        <a:buClrTx/>
                        <a:buSzTx/>
                        <a:buFontTx/>
                        <a:buNone/>
                        <a:tabLst/>
                        <a:defRPr/>
                      </a:pPr>
                      <a:r>
                        <a:rPr lang="fr-CA" sz="600" b="0" i="0" u="none" strike="noStrike" dirty="0" smtClean="0">
                          <a:effectLst/>
                          <a:latin typeface="Arial" panose="020B0604020202020204" pitchFamily="34" charset="0"/>
                        </a:rPr>
                        <a:t>budget</a:t>
                      </a:r>
                      <a:endParaRPr lang="fr-FR" sz="600" b="0" i="0" u="none" strike="noStrike" dirty="0" smtClean="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65632858"/>
                  </a:ext>
                </a:extLst>
              </a:tr>
              <a:tr h="148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- 60 Achats de matières et fournitures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701 Provisions sur opérations courantes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smtClean="0">
                          <a:effectLst/>
                          <a:latin typeface="Century Gothic" panose="020B0502020202020204" pitchFamily="34" charset="0"/>
                        </a:rPr>
                        <a:t>7500</a:t>
                      </a:r>
                      <a:r>
                        <a:rPr lang="fr-FR" sz="600" b="0" i="0" u="none" strike="noStrike" baseline="0" dirty="0" smtClean="0">
                          <a:effectLst/>
                          <a:latin typeface="Century Gothic" panose="020B0502020202020204" pitchFamily="34" charset="0"/>
                        </a:rPr>
                        <a:t>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smtClean="0">
                          <a:effectLst/>
                          <a:latin typeface="Century Gothic" panose="020B0502020202020204" pitchFamily="34" charset="0"/>
                        </a:rPr>
                        <a:t>7500 €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Arial" panose="020B0604020202020204" pitchFamily="34" charset="0"/>
                        </a:rPr>
                        <a:t>7500 €</a:t>
                      </a: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Arial" panose="020B0604020202020204" pitchFamily="34" charset="0"/>
                        </a:rPr>
                        <a:t>7500 €</a:t>
                      </a: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7500 €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83231162"/>
                  </a:ext>
                </a:extLst>
              </a:tr>
              <a:tr h="1617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601 Eau (compteur général)</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3370 €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3500 €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smtClean="0">
                          <a:effectLst/>
                          <a:latin typeface="Century Gothic" panose="020B0502020202020204" pitchFamily="34" charset="0"/>
                        </a:rPr>
                        <a:t>3443 €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smtClean="0">
                          <a:effectLst/>
                          <a:latin typeface="Century Gothic" panose="020B0502020202020204" pitchFamily="34" charset="0"/>
                        </a:rPr>
                        <a:t>3500 €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solidFill>
                            <a:srgbClr val="FF0000"/>
                          </a:solidFill>
                          <a:effectLst/>
                          <a:latin typeface="Century Gothic" panose="020B0502020202020204" pitchFamily="34" charset="0"/>
                        </a:rPr>
                        <a:t>711 Subventions frais de fonctionnement</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1" i="0" u="none" strike="noStrike" dirty="0" smtClean="0">
                          <a:solidFill>
                            <a:srgbClr val="FF0000"/>
                          </a:solidFill>
                          <a:effectLst/>
                          <a:latin typeface="Century Gothic" panose="020B0502020202020204" pitchFamily="34" charset="0"/>
                        </a:rPr>
                        <a:t>3500 €</a:t>
                      </a:r>
                      <a:endParaRPr lang="fr-FR" sz="600" b="1" i="0" u="none" strike="noStrike" dirty="0">
                        <a:solidFill>
                          <a:srgbClr val="FF0000"/>
                        </a:solidFill>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759448827"/>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602 Electricité</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587 €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650 €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smtClean="0">
                          <a:effectLst/>
                          <a:latin typeface="Century Gothic" panose="020B0502020202020204" pitchFamily="34" charset="0"/>
                        </a:rPr>
                        <a:t>612 €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smtClean="0">
                          <a:effectLst/>
                          <a:latin typeface="Century Gothic" panose="020B0502020202020204" pitchFamily="34" charset="0"/>
                        </a:rPr>
                        <a:t>650 €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650 €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713 Indemnités d'assurances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783198896"/>
                  </a:ext>
                </a:extLst>
              </a:tr>
              <a:tr h="148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603 Chauffage, énergie et combustible</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714 Produits divers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56196343"/>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- 61 Services extérieurs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716 Produits financiers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2747981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611 Nettoyage des locaux</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183567288"/>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613 Locations mobilières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669336285"/>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614 Contrats de maintenance</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727 €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750 €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731 €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750 €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750 €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78518414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615 Entretien et petites réparations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315 €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324 €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766996880"/>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616 Primes d'assurances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1178</a:t>
                      </a:r>
                      <a:r>
                        <a:rPr lang="fr-FR" sz="600" b="0" i="0" u="none" strike="noStrike" baseline="0" dirty="0" smtClean="0">
                          <a:effectLst/>
                          <a:latin typeface="Century Gothic" panose="020B0502020202020204" pitchFamily="34" charset="0"/>
                        </a:rPr>
                        <a:t>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dirty="0" smtClean="0">
                          <a:effectLst/>
                          <a:latin typeface="Century Gothic" panose="020B0502020202020204" pitchFamily="34" charset="0"/>
                        </a:rPr>
                        <a:t>1300 €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1282 €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smtClean="0">
                          <a:effectLst/>
                          <a:latin typeface="Century Gothic" panose="020B0502020202020204" pitchFamily="34" charset="0"/>
                        </a:rPr>
                        <a:t>1300 €</a:t>
                      </a: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1300 €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88495162"/>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- 62 Frais d'administration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28850658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621 Frais d'administration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295 €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258 €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300 €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02724981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622 Autres honoraires du syndic</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375787583"/>
                  </a:ext>
                </a:extLst>
              </a:tr>
              <a:tr h="148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623  Rémunérations de tiers intervenants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881389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- 63 Impôts et taxes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754147260"/>
                  </a:ext>
                </a:extLst>
              </a:tr>
              <a:tr h="1380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662 Autres charges financières et agios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smtClean="0">
                          <a:effectLst/>
                          <a:latin typeface="Century Gothic" panose="020B0502020202020204" pitchFamily="34" charset="0"/>
                        </a:rPr>
                        <a:t>52 €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437 €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784646484"/>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- 64 Frais de personnel</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57477166"/>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89016783"/>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20227653"/>
                  </a:ext>
                </a:extLst>
              </a:tr>
              <a:tr h="1379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1" i="0" u="none" strike="noStrike" dirty="0">
                          <a:effectLst/>
                          <a:latin typeface="Century Gothic" panose="020B0502020202020204" pitchFamily="34" charset="0"/>
                        </a:rPr>
                        <a:t>TOTAL 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rtl="0" fontAlgn="ctr"/>
                      <a:endParaRPr lang="fr-FR" sz="600" b="1"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rtl="0" fontAlgn="ctr"/>
                      <a:r>
                        <a:rPr lang="fr-FR" sz="600" b="1"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rtl="0" fontAlgn="ctr"/>
                      <a:r>
                        <a:rPr lang="fr-FR" sz="600" b="1" i="0" u="none" strike="noStrike" dirty="0">
                          <a:effectLst/>
                          <a:latin typeface="Century Gothic" panose="020B0502020202020204" pitchFamily="34" charset="0"/>
                        </a:rPr>
                        <a:t> </a:t>
                      </a:r>
                      <a:r>
                        <a:rPr lang="fr-FR" sz="600" b="1" i="0" u="none" strike="noStrike" dirty="0" smtClean="0">
                          <a:effectLst/>
                          <a:latin typeface="Century Gothic" panose="020B0502020202020204" pitchFamily="34" charset="0"/>
                        </a:rPr>
                        <a:t>7500 €</a:t>
                      </a:r>
                      <a:endParaRPr lang="fr-FR" sz="600" b="1"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1"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1" i="0" u="none" strike="noStrike" dirty="0">
                          <a:effectLst/>
                          <a:latin typeface="Century Gothic" panose="020B0502020202020204" pitchFamily="34" charset="0"/>
                        </a:rPr>
                        <a:t>TOTAL 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7500 €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986776322"/>
                  </a:ext>
                </a:extLst>
              </a:tr>
              <a:tr h="135702">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1" i="0" u="none" strike="noStrike" dirty="0">
                          <a:effectLst/>
                          <a:latin typeface="Century Gothic" panose="020B0502020202020204" pitchFamily="34" charset="0"/>
                        </a:rPr>
                        <a:t>CHARGES POUR TRAVAUX ET AUTRES OPERATIONS EXCEPTIONNELLES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1" i="0" u="none" strike="noStrike" dirty="0">
                          <a:effectLst/>
                          <a:latin typeface="Century Gothic" panose="020B0502020202020204" pitchFamily="34" charset="0"/>
                        </a:rPr>
                        <a:t>PRODUITS POUR TRAVAUX ET AUTRES OPERATIONS EXCEPTIONNELLES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789133113"/>
                  </a:ext>
                </a:extLst>
              </a:tr>
              <a:tr h="989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fr-FR" sz="600" b="0" i="0" u="none" strike="noStrike" dirty="0" smtClean="0">
                          <a:effectLst/>
                          <a:latin typeface="Century Gothic" panose="020B0502020202020204" pitchFamily="34" charset="0"/>
                        </a:rPr>
                        <a:t>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Century Gothic" panose="020B0502020202020204" pitchFamily="34" charset="0"/>
                        </a:rPr>
                        <a:t>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a:effectLst/>
                          <a:latin typeface="Century Gothic" panose="020B0502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a:effectLst/>
                          <a:latin typeface="Century Gothic" panose="020B0502020202020204" pitchFamily="34" charset="0"/>
                        </a:rPr>
                        <a:t>N+2</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fr-FR" sz="600" b="0" i="0" u="none" strike="noStrike" dirty="0">
                          <a:effectLst/>
                          <a:latin typeface="Century Gothic" panose="020B0502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fr-FR" sz="600" b="0" i="0" u="none" strike="noStrike" dirty="0">
                          <a:effectLst/>
                          <a:latin typeface="Century Gothic" panose="020B0502020202020204" pitchFamily="34" charset="0"/>
                        </a:rPr>
                        <a:t>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fr-FR" sz="600" b="0" i="0" u="none" strike="noStrike" dirty="0">
                          <a:effectLst/>
                          <a:latin typeface="Arial" panose="020B0604020202020204" pitchFamily="34" charset="0"/>
                        </a:rPr>
                        <a:t>N</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fr-FR" sz="600" b="0" i="0" u="none" strike="noStrike" dirty="0">
                          <a:effectLst/>
                          <a:latin typeface="Arial" panose="020B0604020202020204" pitchFamily="34" charset="0"/>
                        </a:rPr>
                        <a:t>N+1</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fr-FR" sz="600" b="0" i="0" u="none" strike="noStrike" dirty="0">
                          <a:effectLst/>
                          <a:latin typeface="Arial" panose="020B0604020202020204" pitchFamily="34" charset="0"/>
                        </a:rPr>
                        <a:t>N+2</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38790954"/>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smtClean="0">
                          <a:effectLst/>
                          <a:latin typeface="Century Gothic" panose="020B0502020202020204" pitchFamily="34" charset="0"/>
                        </a:rPr>
                        <a:t>702 Provisions sur travaux</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11500 €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751387524"/>
                  </a:ext>
                </a:extLst>
              </a:tr>
              <a:tr h="161721">
                <a:tc>
                  <a:txBody>
                    <a:bodyPr/>
                    <a:lstStyle/>
                    <a:p>
                      <a:pPr algn="l" rtl="0"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fontAlgn="ctr"/>
                      <a:endParaRPr lang="fr-FR" sz="6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a:txBody>
                    <a:body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endParaRPr lang="fr-FR" sz="6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600" b="0" i="0" u="none" strike="noStrike" dirty="0" smtClean="0">
                          <a:effectLst/>
                          <a:latin typeface="Century Gothic" panose="020B0502020202020204" pitchFamily="34" charset="0"/>
                        </a:rPr>
                        <a:t>703 Avances versées par copropriétaires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endParaRPr lang="fr-FR" sz="3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endParaRPr lang="fr-FR" sz="3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fontAlgn="ctr"/>
                      <a:endParaRPr lang="fr-FR" sz="3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l" fontAlgn="ctr"/>
                      <a:endParaRPr lang="fr-FR" sz="3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r-FR"/>
                    </a:p>
                  </a:txBody>
                  <a:tcPr/>
                </a:tc>
                <a:tc>
                  <a:txBody>
                    <a:bodyPr/>
                    <a:lstStyle/>
                    <a:p>
                      <a:pPr algn="l" fontAlgn="ctr"/>
                      <a:endParaRPr lang="fr-FR" sz="3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1617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661 Remboursement d'annuités d'emprunts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704 Remboursement d'annuités d'emprunts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3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84810774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705 Affectation du fonds de travaux</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300" b="0" i="0" u="none" strike="noStrike">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320001646"/>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671 à 673 Travaux</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11500 €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Autres produits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3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49263925"/>
                  </a:ext>
                </a:extLst>
              </a:tr>
              <a:tr h="1131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677 Pertes sur créances irrécouvrables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711 Subventions sur travaux</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5750 €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799228475"/>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678 Charges exceptionnelles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a:effectLst/>
                          <a:latin typeface="Century Gothic" panose="020B0502020202020204" pitchFamily="34" charset="0"/>
                        </a:rPr>
                        <a:t>712 Emprunts à utiliser sur travaux</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3376039198"/>
                  </a:ext>
                </a:extLst>
              </a:tr>
              <a:tr h="1481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68 Dépréciation sur créances douteuses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713 Indemnités d'assurances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1085852976"/>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714 Produits divers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081140477"/>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716 Produits financiers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p>
                      <a:pPr algn="l" fontAlgn="ctr"/>
                      <a:r>
                        <a:rPr lang="fr-FR" sz="3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 xmlns:a16="http://schemas.microsoft.com/office/drawing/2014/main" val="2291908199"/>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718 Produits exceptionnels</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3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4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3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76152527"/>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dirty="0">
                          <a:effectLst/>
                          <a:latin typeface="Century Gothic" panose="020B0502020202020204" pitchFamily="34" charset="0"/>
                        </a:rPr>
                        <a:t>Sous-total</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11500 €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a:effectLst/>
                          <a:latin typeface="Century Gothic" panose="020B0502020202020204" pitchFamily="34" charset="0"/>
                        </a:rPr>
                        <a:t>Sous-total</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17250 €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26631931"/>
                  </a:ext>
                </a:extLst>
              </a:tr>
              <a:tr h="820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fr-FR" sz="600" b="0" i="0" u="none" strike="noStrike" dirty="0">
                          <a:effectLst/>
                          <a:latin typeface="Century Gothic" panose="020B0502020202020204" pitchFamily="34" charset="0"/>
                        </a:rPr>
                        <a:t>Solde (excédent)</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Century Gothic" panose="020B0502020202020204" pitchFamily="34" charset="0"/>
                        </a:rPr>
                        <a:t> </a:t>
                      </a:r>
                      <a:r>
                        <a:rPr lang="fr-FR" sz="600" b="0" i="0" u="none" strike="noStrike" dirty="0" smtClean="0">
                          <a:effectLst/>
                          <a:latin typeface="Century Gothic" panose="020B0502020202020204" pitchFamily="34" charset="0"/>
                        </a:rPr>
                        <a:t>5750 €</a:t>
                      </a:r>
                      <a:endParaRPr lang="fr-FR" sz="600" b="0" i="0" u="none" strike="noStrike" dirty="0">
                        <a:effectLst/>
                        <a:latin typeface="Century Gothic" panose="020B0502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r>
                        <a:rPr lang="fr-FR" sz="600" b="0" i="0" u="none" strike="noStrike">
                          <a:effectLst/>
                          <a:latin typeface="Century Gothic" panose="020B0502020202020204" pitchFamily="34" charset="0"/>
                        </a:rPr>
                        <a:t>Solde (insuffisance)</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Century Gothic" panose="020B0502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25174697"/>
                  </a:ext>
                </a:extLst>
              </a:tr>
              <a:tr h="892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1" i="0" u="none" strike="noStrike" dirty="0">
                          <a:effectLst/>
                          <a:latin typeface="Arial" panose="020B0604020202020204" pitchFamily="34" charset="0"/>
                        </a:rPr>
                        <a:t>TOTAL 2</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1"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1"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1" i="0" u="none" strike="noStrike" dirty="0">
                          <a:effectLst/>
                          <a:latin typeface="Arial" panose="020B0604020202020204" pitchFamily="34" charset="0"/>
                        </a:rPr>
                        <a:t> </a:t>
                      </a:r>
                      <a:r>
                        <a:rPr lang="fr-FR" sz="600" b="1" i="0" u="none" strike="noStrike" dirty="0" smtClean="0">
                          <a:effectLst/>
                          <a:latin typeface="Arial" panose="020B0604020202020204" pitchFamily="34" charset="0"/>
                        </a:rPr>
                        <a:t>17250 €</a:t>
                      </a:r>
                      <a:endParaRPr lang="fr-FR" sz="600" b="1"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1"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1"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1"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fontAlgn="ctr"/>
                      <a:r>
                        <a:rPr lang="fr-FR" sz="600" b="1" i="0" u="none" strike="noStrike" dirty="0">
                          <a:effectLst/>
                          <a:latin typeface="Arial" panose="020B0604020202020204" pitchFamily="34" charset="0"/>
                        </a:rPr>
                        <a:t>TOTAL 2</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0" i="0" u="none" strike="noStrike" dirty="0">
                          <a:effectLst/>
                          <a:latin typeface="Arial" panose="020B0604020202020204" pitchFamily="34" charset="0"/>
                        </a:rPr>
                        <a:t> </a:t>
                      </a:r>
                      <a:r>
                        <a:rPr lang="fr-FR" sz="600" b="0" i="0" u="none" strike="noStrike" dirty="0" smtClean="0">
                          <a:effectLst/>
                          <a:latin typeface="Arial" panose="020B0604020202020204" pitchFamily="34" charset="0"/>
                        </a:rPr>
                        <a:t>17250 €</a:t>
                      </a:r>
                      <a:endParaRPr lang="fr-FR" sz="600" b="0" i="0" u="none" strike="noStrike" dirty="0">
                        <a:effectLst/>
                        <a:latin typeface="Arial" panose="020B0604020202020204" pitchFamily="34" charset="0"/>
                      </a:endParaRP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l"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rtl="0" fontAlgn="ctr"/>
                      <a:endParaRPr lang="fr-FR" sz="800" b="0" i="0" u="none" strike="noStrike" dirty="0">
                        <a:effectLst/>
                        <a:latin typeface="Arial" panose="020B0604020202020204" pitchFamily="34" charset="0"/>
                      </a:endParaRPr>
                    </a:p>
                  </a:txBody>
                  <a:tcPr marL="3898" marR="3898" marT="3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rtl="0" fontAlgn="ctr"/>
                      <a:r>
                        <a:rPr lang="fr-FR" sz="600" b="0" i="0" u="none" strike="noStrike" dirty="0">
                          <a:effectLst/>
                          <a:latin typeface="Arial" panose="020B0604020202020204" pitchFamily="34" charset="0"/>
                        </a:rPr>
                        <a:t> </a:t>
                      </a:r>
                    </a:p>
                  </a:txBody>
                  <a:tcPr marL="2843" marR="2843" marT="2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115586333"/>
                  </a:ext>
                </a:extLst>
              </a:tr>
            </a:tbl>
          </a:graphicData>
        </a:graphic>
      </p:graphicFrame>
      <p:sp>
        <p:nvSpPr>
          <p:cNvPr id="16" name="ZoneTexte 15">
            <a:extLst>
              <a:ext uri="{FF2B5EF4-FFF2-40B4-BE49-F238E27FC236}">
                <a16:creationId xmlns:a16="http://schemas.microsoft.com/office/drawing/2014/main" xmlns="" id="{82B37DB1-8B7F-4E5D-A6B2-3B9E3F277211}"/>
              </a:ext>
            </a:extLst>
          </p:cNvPr>
          <p:cNvSpPr txBox="1"/>
          <p:nvPr/>
        </p:nvSpPr>
        <p:spPr>
          <a:xfrm>
            <a:off x="65008" y="2762760"/>
            <a:ext cx="925339" cy="600164"/>
          </a:xfrm>
          <a:prstGeom prst="rect">
            <a:avLst/>
          </a:prstGeom>
          <a:solidFill>
            <a:schemeClr val="bg1"/>
          </a:solidFill>
        </p:spPr>
        <p:txBody>
          <a:bodyPr wrap="square" rtlCol="0">
            <a:spAutoFit/>
          </a:bodyPr>
          <a:lstStyle/>
          <a:p>
            <a:r>
              <a:rPr lang="fr-FR" sz="1100" b="1" dirty="0">
                <a:solidFill>
                  <a:schemeClr val="accent6"/>
                </a:solidFill>
              </a:rPr>
              <a:t>Charges courantes</a:t>
            </a:r>
          </a:p>
          <a:p>
            <a:r>
              <a:rPr lang="fr-CA" sz="1100" b="1" dirty="0">
                <a:solidFill>
                  <a:schemeClr val="accent6"/>
                </a:solidFill>
              </a:rPr>
              <a:t>14.1 §1</a:t>
            </a:r>
            <a:endParaRPr lang="fr-FR" sz="1100" b="1" dirty="0">
              <a:solidFill>
                <a:schemeClr val="accent6"/>
              </a:solidFill>
            </a:endParaRPr>
          </a:p>
        </p:txBody>
      </p:sp>
      <p:sp>
        <p:nvSpPr>
          <p:cNvPr id="17" name="ZoneTexte 16">
            <a:extLst>
              <a:ext uri="{FF2B5EF4-FFF2-40B4-BE49-F238E27FC236}">
                <a16:creationId xmlns:a16="http://schemas.microsoft.com/office/drawing/2014/main" xmlns="" id="{82B37DB1-8B7F-4E5D-A6B2-3B9E3F277211}"/>
              </a:ext>
            </a:extLst>
          </p:cNvPr>
          <p:cNvSpPr txBox="1"/>
          <p:nvPr/>
        </p:nvSpPr>
        <p:spPr>
          <a:xfrm>
            <a:off x="0" y="5303310"/>
            <a:ext cx="1152579" cy="577081"/>
          </a:xfrm>
          <a:prstGeom prst="rect">
            <a:avLst/>
          </a:prstGeom>
          <a:solidFill>
            <a:schemeClr val="bg1"/>
          </a:solidFill>
        </p:spPr>
        <p:txBody>
          <a:bodyPr wrap="square" rtlCol="0">
            <a:spAutoFit/>
          </a:bodyPr>
          <a:lstStyle/>
          <a:p>
            <a:r>
              <a:rPr lang="fr-FR" sz="1050" b="1" dirty="0">
                <a:solidFill>
                  <a:srgbClr val="7030A0"/>
                </a:solidFill>
              </a:rPr>
              <a:t>Charges exceptionnelles</a:t>
            </a:r>
          </a:p>
          <a:p>
            <a:r>
              <a:rPr lang="fr-FR" sz="1050" b="1" dirty="0">
                <a:solidFill>
                  <a:srgbClr val="7030A0"/>
                </a:solidFill>
              </a:rPr>
              <a:t>14.1 §2</a:t>
            </a:r>
          </a:p>
        </p:txBody>
      </p:sp>
      <p:sp>
        <p:nvSpPr>
          <p:cNvPr id="18" name="ZoneTexte 17">
            <a:extLst>
              <a:ext uri="{FF2B5EF4-FFF2-40B4-BE49-F238E27FC236}">
                <a16:creationId xmlns:a16="http://schemas.microsoft.com/office/drawing/2014/main" xmlns="" id="{82B37DB1-8B7F-4E5D-A6B2-3B9E3F277211}"/>
              </a:ext>
            </a:extLst>
          </p:cNvPr>
          <p:cNvSpPr txBox="1"/>
          <p:nvPr/>
        </p:nvSpPr>
        <p:spPr>
          <a:xfrm>
            <a:off x="3082155" y="4211385"/>
            <a:ext cx="1080595" cy="261610"/>
          </a:xfrm>
          <a:prstGeom prst="rect">
            <a:avLst/>
          </a:prstGeom>
          <a:solidFill>
            <a:schemeClr val="bg1"/>
          </a:solidFill>
          <a:ln>
            <a:solidFill>
              <a:schemeClr val="accent6"/>
            </a:solidFill>
          </a:ln>
        </p:spPr>
        <p:txBody>
          <a:bodyPr wrap="square" rtlCol="0">
            <a:spAutoFit/>
          </a:bodyPr>
          <a:lstStyle/>
          <a:p>
            <a:r>
              <a:rPr lang="fr-FR" sz="1100" b="1" dirty="0">
                <a:solidFill>
                  <a:schemeClr val="accent6"/>
                </a:solidFill>
              </a:rPr>
              <a:t>Les dépenses</a:t>
            </a:r>
          </a:p>
        </p:txBody>
      </p:sp>
      <p:sp>
        <p:nvSpPr>
          <p:cNvPr id="19" name="ZoneTexte 18">
            <a:extLst>
              <a:ext uri="{FF2B5EF4-FFF2-40B4-BE49-F238E27FC236}">
                <a16:creationId xmlns:a16="http://schemas.microsoft.com/office/drawing/2014/main" xmlns="" id="{00BD656A-5C5D-4F75-B84F-99E04EB74D9F}"/>
              </a:ext>
            </a:extLst>
          </p:cNvPr>
          <p:cNvSpPr txBox="1"/>
          <p:nvPr/>
        </p:nvSpPr>
        <p:spPr>
          <a:xfrm>
            <a:off x="6077391" y="4211385"/>
            <a:ext cx="1180645" cy="261610"/>
          </a:xfrm>
          <a:prstGeom prst="rect">
            <a:avLst/>
          </a:prstGeom>
          <a:solidFill>
            <a:schemeClr val="bg1"/>
          </a:solidFill>
          <a:ln>
            <a:solidFill>
              <a:schemeClr val="accent6"/>
            </a:solidFill>
          </a:ln>
        </p:spPr>
        <p:txBody>
          <a:bodyPr wrap="square" rtlCol="0">
            <a:spAutoFit/>
          </a:bodyPr>
          <a:lstStyle/>
          <a:p>
            <a:pPr algn="ctr"/>
            <a:r>
              <a:rPr lang="fr-FR" sz="1100" b="1" dirty="0">
                <a:solidFill>
                  <a:schemeClr val="accent6"/>
                </a:solidFill>
              </a:rPr>
              <a:t>Les recettes</a:t>
            </a:r>
          </a:p>
        </p:txBody>
      </p:sp>
      <p:sp>
        <p:nvSpPr>
          <p:cNvPr id="20" name="ZoneTexte 19">
            <a:extLst>
              <a:ext uri="{FF2B5EF4-FFF2-40B4-BE49-F238E27FC236}">
                <a16:creationId xmlns:a16="http://schemas.microsoft.com/office/drawing/2014/main" xmlns="" id="{82B37DB1-8B7F-4E5D-A6B2-3B9E3F277211}"/>
              </a:ext>
            </a:extLst>
          </p:cNvPr>
          <p:cNvSpPr txBox="1"/>
          <p:nvPr/>
        </p:nvSpPr>
        <p:spPr>
          <a:xfrm>
            <a:off x="3074239" y="6106035"/>
            <a:ext cx="1080595" cy="261610"/>
          </a:xfrm>
          <a:prstGeom prst="rect">
            <a:avLst/>
          </a:prstGeom>
          <a:solidFill>
            <a:schemeClr val="bg1"/>
          </a:solidFill>
          <a:ln>
            <a:solidFill>
              <a:srgbClr val="7030A0"/>
            </a:solidFill>
          </a:ln>
        </p:spPr>
        <p:txBody>
          <a:bodyPr wrap="square" rtlCol="0">
            <a:spAutoFit/>
          </a:bodyPr>
          <a:lstStyle/>
          <a:p>
            <a:r>
              <a:rPr lang="fr-FR" sz="1100" b="1" dirty="0">
                <a:solidFill>
                  <a:srgbClr val="7030A0"/>
                </a:solidFill>
              </a:rPr>
              <a:t>Les dépenses</a:t>
            </a:r>
            <a:endParaRPr lang="fr-FR" sz="1600" b="1" dirty="0">
              <a:solidFill>
                <a:srgbClr val="7030A0"/>
              </a:solidFill>
            </a:endParaRPr>
          </a:p>
        </p:txBody>
      </p:sp>
      <p:sp>
        <p:nvSpPr>
          <p:cNvPr id="21" name="ZoneTexte 20">
            <a:extLst>
              <a:ext uri="{FF2B5EF4-FFF2-40B4-BE49-F238E27FC236}">
                <a16:creationId xmlns:a16="http://schemas.microsoft.com/office/drawing/2014/main" xmlns="" id="{00BD656A-5C5D-4F75-B84F-99E04EB74D9F}"/>
              </a:ext>
            </a:extLst>
          </p:cNvPr>
          <p:cNvSpPr txBox="1"/>
          <p:nvPr/>
        </p:nvSpPr>
        <p:spPr>
          <a:xfrm>
            <a:off x="6281091" y="6118556"/>
            <a:ext cx="992777" cy="261610"/>
          </a:xfrm>
          <a:prstGeom prst="rect">
            <a:avLst/>
          </a:prstGeom>
          <a:solidFill>
            <a:schemeClr val="bg1"/>
          </a:solidFill>
          <a:ln>
            <a:solidFill>
              <a:srgbClr val="7030A0"/>
            </a:solidFill>
          </a:ln>
        </p:spPr>
        <p:txBody>
          <a:bodyPr wrap="square" rtlCol="0">
            <a:spAutoFit/>
          </a:bodyPr>
          <a:lstStyle/>
          <a:p>
            <a:pPr algn="ctr"/>
            <a:r>
              <a:rPr lang="fr-FR" sz="1100" b="1" dirty="0">
                <a:solidFill>
                  <a:srgbClr val="7030A0"/>
                </a:solidFill>
              </a:rPr>
              <a:t>Les recettes</a:t>
            </a:r>
          </a:p>
        </p:txBody>
      </p:sp>
      <p:sp>
        <p:nvSpPr>
          <p:cNvPr id="23" name="Rectangle 22"/>
          <p:cNvSpPr/>
          <p:nvPr/>
        </p:nvSpPr>
        <p:spPr>
          <a:xfrm>
            <a:off x="1051632" y="2078781"/>
            <a:ext cx="6206404" cy="15792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051632" y="4802837"/>
            <a:ext cx="6206404" cy="14274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7525451" y="3787175"/>
            <a:ext cx="4423772" cy="2839239"/>
          </a:xfrm>
          <a:prstGeom prst="rect">
            <a:avLst/>
          </a:prstGeom>
        </p:spPr>
        <p:txBody>
          <a:bodyPr wrap="square">
            <a:spAutoFit/>
          </a:bodyPr>
          <a:lstStyle/>
          <a:p>
            <a:pPr>
              <a:defRPr/>
            </a:pPr>
            <a:r>
              <a:rPr lang="fr-FR" altLang="fr-FR" sz="1050" b="1" dirty="0" smtClean="0"/>
              <a:t>L’annexe 2 permet :</a:t>
            </a:r>
          </a:p>
          <a:p>
            <a:pPr>
              <a:defRPr/>
            </a:pPr>
            <a:r>
              <a:rPr lang="fr-FR" altLang="fr-FR" sz="1050" dirty="0" smtClean="0"/>
              <a:t>De visualiser l’évolution de l’ensemble des charges et des produits de la copropriété à travers plusieurs exercices (N-1, N, N+1 et N+2)</a:t>
            </a:r>
          </a:p>
          <a:p>
            <a:pPr>
              <a:defRPr/>
            </a:pPr>
            <a:r>
              <a:rPr lang="fr-FR" altLang="fr-FR" sz="1050" b="1" dirty="0" smtClean="0"/>
              <a:t>Points de contrôle : </a:t>
            </a:r>
          </a:p>
          <a:p>
            <a:pPr>
              <a:defRPr/>
            </a:pPr>
            <a:r>
              <a:rPr lang="fr-FR" altLang="fr-FR" sz="1050" dirty="0" smtClean="0"/>
              <a:t>Reprise </a:t>
            </a:r>
            <a:r>
              <a:rPr lang="fr-FR" altLang="fr-FR" sz="1050" dirty="0"/>
              <a:t>des soldes des comptes de charges et produits (classes 6 et 7) de la balance avant répartition</a:t>
            </a:r>
          </a:p>
          <a:p>
            <a:pPr lvl="1">
              <a:buFont typeface="Wingdings" panose="05000000000000000000" pitchFamily="2" charset="2"/>
              <a:buChar char="F"/>
              <a:defRPr/>
            </a:pPr>
            <a:r>
              <a:rPr lang="fr-FR" altLang="fr-FR" sz="1050" dirty="0">
                <a:solidFill>
                  <a:schemeClr val="accent5"/>
                </a:solidFill>
                <a:ea typeface="Batang" panose="02030600000101010101" pitchFamily="18" charset="-127"/>
                <a:cs typeface="Verdana" panose="020B0604030504040204" pitchFamily="34" charset="0"/>
              </a:rPr>
              <a:t>Colonnes de </a:t>
            </a:r>
            <a:r>
              <a:rPr lang="fr-FR" altLang="fr-FR" sz="1050" dirty="0">
                <a:solidFill>
                  <a:schemeClr val="accent5"/>
                </a:solidFill>
              </a:rPr>
              <a:t>gauche</a:t>
            </a:r>
            <a:r>
              <a:rPr lang="fr-FR" altLang="fr-FR" sz="1050" dirty="0">
                <a:solidFill>
                  <a:schemeClr val="accent5"/>
                </a:solidFill>
                <a:ea typeface="Batang" panose="02030600000101010101" pitchFamily="18" charset="-127"/>
                <a:cs typeface="Verdana" panose="020B0604030504040204" pitchFamily="34" charset="0"/>
              </a:rPr>
              <a:t> : comptes 6 (les charges/ dépenses)</a:t>
            </a:r>
          </a:p>
          <a:p>
            <a:pPr lvl="1">
              <a:buFont typeface="Wingdings" panose="05000000000000000000" pitchFamily="2" charset="2"/>
              <a:buChar char="F"/>
              <a:defRPr/>
            </a:pPr>
            <a:r>
              <a:rPr lang="fr-FR" altLang="fr-FR" sz="1050" dirty="0">
                <a:solidFill>
                  <a:schemeClr val="accent5"/>
                </a:solidFill>
                <a:ea typeface="Batang" panose="02030600000101010101" pitchFamily="18" charset="-127"/>
                <a:cs typeface="Verdana" panose="020B0604030504040204" pitchFamily="34" charset="0"/>
              </a:rPr>
              <a:t>Colonnes de droite : comptes 7 (les appels de fonds et produits)</a:t>
            </a:r>
            <a:endParaRPr lang="fr-FR" altLang="fr-FR" sz="1050" dirty="0">
              <a:solidFill>
                <a:srgbClr val="00B050"/>
              </a:solidFill>
            </a:endParaRPr>
          </a:p>
          <a:p>
            <a:pPr>
              <a:buFont typeface="Wingdings" panose="05000000000000000000" pitchFamily="2" charset="2"/>
              <a:buChar char="F"/>
              <a:defRPr/>
            </a:pPr>
            <a:r>
              <a:rPr lang="fr-FR" altLang="fr-FR" sz="1050" dirty="0"/>
              <a:t>Comparatif avec exercice précédent et budget voté</a:t>
            </a:r>
          </a:p>
          <a:p>
            <a:pPr>
              <a:buFont typeface="Wingdings" panose="05000000000000000000" pitchFamily="2" charset="2"/>
              <a:buChar char="F"/>
              <a:defRPr/>
            </a:pPr>
            <a:r>
              <a:rPr lang="fr-CA" altLang="fr-FR" sz="1050" dirty="0"/>
              <a:t>Classement par poste </a:t>
            </a:r>
          </a:p>
          <a:p>
            <a:pPr>
              <a:buFont typeface="Wingdings" panose="05000000000000000000" pitchFamily="2" charset="2"/>
              <a:buChar char="F"/>
              <a:defRPr/>
            </a:pPr>
            <a:r>
              <a:rPr lang="fr-FR" altLang="fr-FR" sz="1050" dirty="0"/>
              <a:t>Mise en évidence de deux résultats / soldes (op. courantes + travaux et charges  exceptionnelles)</a:t>
            </a:r>
            <a:endParaRPr lang="fr-CA" altLang="fr-FR" sz="1050" dirty="0">
              <a:solidFill>
                <a:srgbClr val="00B050"/>
              </a:solidFill>
            </a:endParaRPr>
          </a:p>
          <a:p>
            <a:pPr>
              <a:buFont typeface="Wingdings" panose="05000000000000000000" pitchFamily="2" charset="2"/>
              <a:buChar char="F"/>
              <a:defRPr/>
            </a:pPr>
            <a:r>
              <a:rPr lang="fr-CA" altLang="fr-FR" sz="1050" dirty="0"/>
              <a:t>Indentification de la régulation des charges courantes (partie haute )</a:t>
            </a:r>
          </a:p>
          <a:p>
            <a:pPr>
              <a:buFont typeface="Wingdings" panose="05000000000000000000" pitchFamily="2" charset="2"/>
              <a:buChar char="F"/>
              <a:defRPr/>
            </a:pPr>
            <a:r>
              <a:rPr lang="fr-CA" altLang="fr-FR" sz="1050" dirty="0"/>
              <a:t>Indentification de la régularisions des charges exceptionnelles (partie basse) (voir cohérence avec l’annexe 4)</a:t>
            </a:r>
            <a:endParaRPr lang="fr-CA" altLang="fr-FR" sz="1050" dirty="0">
              <a:solidFill>
                <a:srgbClr val="FF0000"/>
              </a:solidFill>
            </a:endParaRPr>
          </a:p>
          <a:p>
            <a:pPr>
              <a:buFont typeface="Wingdings" panose="05000000000000000000" pitchFamily="2" charset="2"/>
              <a:buChar char="F"/>
              <a:defRPr/>
            </a:pPr>
            <a:r>
              <a:rPr lang="fr-CA" altLang="fr-FR" sz="1050" b="1" dirty="0"/>
              <a:t>Les montants de la parties hautes doivent correspondre à ceux indiquer en annexe 3 (cohérence)</a:t>
            </a:r>
            <a:endParaRPr lang="fr-FR" altLang="fr-FR" sz="1050" b="1" dirty="0"/>
          </a:p>
        </p:txBody>
      </p:sp>
      <p:sp>
        <p:nvSpPr>
          <p:cNvPr id="31" name="ZoneTexte 30"/>
          <p:cNvSpPr txBox="1"/>
          <p:nvPr/>
        </p:nvSpPr>
        <p:spPr>
          <a:xfrm>
            <a:off x="7555455" y="1778488"/>
            <a:ext cx="4393768" cy="1277273"/>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sz="1100" b="1" dirty="0" smtClean="0"/>
              <a:t>L’annexe 2 : Les comptes de gestion de l’exercice clos réalisé et des budgets prévisionnels de l’exercice</a:t>
            </a:r>
          </a:p>
          <a:p>
            <a:endParaRPr lang="fr-CA" sz="1100" b="1" dirty="0" smtClean="0"/>
          </a:p>
          <a:p>
            <a:pPr marL="171450" indent="-171450">
              <a:buFont typeface="Arial" panose="020B0604020202020204" pitchFamily="34" charset="0"/>
              <a:buChar char="•"/>
            </a:pPr>
            <a:r>
              <a:rPr lang="fr-CA" sz="1100" u="sng" dirty="0" smtClean="0"/>
              <a:t>En partie haute</a:t>
            </a:r>
            <a:r>
              <a:rPr lang="fr-CA" sz="1100" dirty="0" smtClean="0"/>
              <a:t> : les charges et les produits pour opérations courantes</a:t>
            </a:r>
          </a:p>
          <a:p>
            <a:endParaRPr lang="fr-CA" sz="1100" dirty="0" smtClean="0"/>
          </a:p>
          <a:p>
            <a:pPr marL="171450" indent="-171450">
              <a:buFont typeface="Arial" panose="020B0604020202020204" pitchFamily="34" charset="0"/>
              <a:buChar char="•"/>
            </a:pPr>
            <a:r>
              <a:rPr lang="fr-CA" sz="1100" u="sng" dirty="0" smtClean="0"/>
              <a:t>En partie basse </a:t>
            </a:r>
            <a:r>
              <a:rPr lang="fr-CA" sz="1100" dirty="0" smtClean="0"/>
              <a:t>: les charges et les produits pour les travaux et opérations exceptionnelles </a:t>
            </a:r>
            <a:endParaRPr lang="fr-FR" sz="1100" dirty="0"/>
          </a:p>
        </p:txBody>
      </p:sp>
    </p:spTree>
    <p:extLst>
      <p:ext uri="{BB962C8B-B14F-4D97-AF65-F5344CB8AC3E}">
        <p14:creationId xmlns:p14="http://schemas.microsoft.com/office/powerpoint/2010/main" val="27567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3" grpId="0" animBg="1"/>
      <p:bldP spid="29" grpId="0" animBg="1"/>
      <p:bldP spid="30" grpId="0"/>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5) Exemple des documents à joindre obligatoirement à la convocation </a:t>
            </a: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28</a:t>
            </a:fld>
            <a:endParaRPr lang="fr-FR" dirty="0"/>
          </a:p>
        </p:txBody>
      </p:sp>
      <p:pic>
        <p:nvPicPr>
          <p:cNvPr id="6" name="Image 5"/>
          <p:cNvPicPr>
            <a:picLocks noChangeAspect="1"/>
          </p:cNvPicPr>
          <p:nvPr/>
        </p:nvPicPr>
        <p:blipFill>
          <a:blip r:embed="rId3"/>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3" name="Rectangle 2"/>
          <p:cNvSpPr/>
          <p:nvPr/>
        </p:nvSpPr>
        <p:spPr>
          <a:xfrm>
            <a:off x="2236608" y="902878"/>
            <a:ext cx="8042986" cy="523220"/>
          </a:xfrm>
          <a:prstGeom prst="rect">
            <a:avLst/>
          </a:prstGeom>
        </p:spPr>
        <p:txBody>
          <a:bodyPr wrap="square">
            <a:spAutoFit/>
          </a:bodyPr>
          <a:lstStyle/>
          <a:p>
            <a:pPr lvl="0" algn="ctr" eaLnBrk="0" fontAlgn="base" hangingPunct="0">
              <a:spcBef>
                <a:spcPct val="0"/>
              </a:spcBef>
              <a:spcAft>
                <a:spcPct val="0"/>
              </a:spcAft>
              <a:defRPr/>
            </a:pPr>
            <a:r>
              <a:rPr lang="fr-FR" sz="1400" b="1" dirty="0">
                <a:solidFill>
                  <a:prstClr val="black"/>
                </a:solidFill>
                <a:ea typeface="ヒラギノ角ゴ Pro W3" pitchFamily="-95" charset="-128"/>
              </a:rPr>
              <a:t>Annexe 3 : Compte de gestion pour opération courantes de l'exercice clos et réalisé ( N )  du 01/01/2020 au 31/12/2020 Et budget prévisionnel de l'exercice ( N+2 )  du 01/01/2022 au 31/12/2022</a:t>
            </a:r>
          </a:p>
        </p:txBody>
      </p:sp>
      <p:graphicFrame>
        <p:nvGraphicFramePr>
          <p:cNvPr id="15" name="Tableau 14"/>
          <p:cNvGraphicFramePr>
            <a:graphicFrameLocks noGrp="1"/>
          </p:cNvGraphicFramePr>
          <p:nvPr>
            <p:extLst>
              <p:ext uri="{D42A27DB-BD31-4B8C-83A1-F6EECF244321}">
                <p14:modId xmlns:p14="http://schemas.microsoft.com/office/powerpoint/2010/main" val="355451424"/>
              </p:ext>
            </p:extLst>
          </p:nvPr>
        </p:nvGraphicFramePr>
        <p:xfrm>
          <a:off x="196876" y="1644380"/>
          <a:ext cx="7415213" cy="5045101"/>
        </p:xfrm>
        <a:graphic>
          <a:graphicData uri="http://schemas.openxmlformats.org/drawingml/2006/table">
            <a:tbl>
              <a:tblPr/>
              <a:tblGrid>
                <a:gridCol w="3530108">
                  <a:extLst>
                    <a:ext uri="{9D8B030D-6E8A-4147-A177-3AD203B41FA5}">
                      <a16:colId xmlns:a16="http://schemas.microsoft.com/office/drawing/2014/main" xmlns="" val="20000"/>
                    </a:ext>
                  </a:extLst>
                </a:gridCol>
                <a:gridCol w="813772">
                  <a:extLst>
                    <a:ext uri="{9D8B030D-6E8A-4147-A177-3AD203B41FA5}">
                      <a16:colId xmlns:a16="http://schemas.microsoft.com/office/drawing/2014/main" xmlns="" val="20001"/>
                    </a:ext>
                  </a:extLst>
                </a:gridCol>
                <a:gridCol w="787522">
                  <a:extLst>
                    <a:ext uri="{9D8B030D-6E8A-4147-A177-3AD203B41FA5}">
                      <a16:colId xmlns:a16="http://schemas.microsoft.com/office/drawing/2014/main" xmlns="" val="20002"/>
                    </a:ext>
                  </a:extLst>
                </a:gridCol>
                <a:gridCol w="752520">
                  <a:extLst>
                    <a:ext uri="{9D8B030D-6E8A-4147-A177-3AD203B41FA5}">
                      <a16:colId xmlns:a16="http://schemas.microsoft.com/office/drawing/2014/main" xmlns="" val="20003"/>
                    </a:ext>
                  </a:extLst>
                </a:gridCol>
                <a:gridCol w="752520">
                  <a:extLst>
                    <a:ext uri="{9D8B030D-6E8A-4147-A177-3AD203B41FA5}">
                      <a16:colId xmlns:a16="http://schemas.microsoft.com/office/drawing/2014/main" xmlns="" val="20004"/>
                    </a:ext>
                  </a:extLst>
                </a:gridCol>
                <a:gridCol w="778771">
                  <a:extLst>
                    <a:ext uri="{9D8B030D-6E8A-4147-A177-3AD203B41FA5}">
                      <a16:colId xmlns:a16="http://schemas.microsoft.com/office/drawing/2014/main" xmlns="" val="20005"/>
                    </a:ext>
                  </a:extLst>
                </a:gridCol>
              </a:tblGrid>
              <a:tr h="212197">
                <a:tc gridSpan="6">
                  <a:txBody>
                    <a:bodyPr/>
                    <a:lstStyle/>
                    <a:p>
                      <a:pPr algn="ctr" rtl="0" fontAlgn="ctr"/>
                      <a:r>
                        <a:rPr lang="fr-CA" sz="1100" b="1" i="0" u="none" strike="noStrike" dirty="0">
                          <a:effectLst/>
                          <a:latin typeface="Arial" panose="020B0604020202020204" pitchFamily="34" charset="0"/>
                        </a:rPr>
                        <a:t>ANNEXE 3</a:t>
                      </a:r>
                      <a:endParaRPr lang="fr-FR" sz="1100" b="1" i="0" u="none" strike="noStrike" dirty="0">
                        <a:effectLst/>
                        <a:latin typeface="Arial" panose="020B0604020202020204" pitchFamily="34" charset="0"/>
                      </a:endParaRPr>
                    </a:p>
                  </a:txBody>
                  <a:tcPr marL="4014" marR="4014" marT="4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360059">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1" i="0" u="none" strike="noStrike" dirty="0">
                          <a:effectLst/>
                          <a:latin typeface="Arial" panose="020B0604020202020204" pitchFamily="34" charset="0"/>
                        </a:rPr>
                        <a:t>Compte de gestion pour opération courantes de l'exercice clos et réalisé ( N )  du 01/01/2020 au 31/12/2020</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Et budget prévisionnel de l'exercice ( N+2 )  du 01/01/2022 au 31/12/2022</a:t>
                      </a:r>
                    </a:p>
                  </a:txBody>
                  <a:tcPr marL="4014" marR="4014" marT="4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98847">
                <a:tc gridSpan="6">
                  <a:txBody>
                    <a:bodyPr/>
                    <a:lstStyle/>
                    <a:p>
                      <a:pPr algn="ctr" rtl="0" fontAlgn="ctr"/>
                      <a:r>
                        <a:rPr lang="fr-FR" sz="800" b="1" i="0" u="none" strike="noStrike" dirty="0">
                          <a:effectLst/>
                          <a:latin typeface="Arial" panose="020B0604020202020204" pitchFamily="34" charset="0"/>
                        </a:rPr>
                        <a:t>CHARGES POUR OPERATIONS COURANTES</a:t>
                      </a:r>
                    </a:p>
                  </a:txBody>
                  <a:tcPr marL="4014" marR="4014" marT="40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735528">
                <a:tc>
                  <a:txBody>
                    <a:bodyPr/>
                    <a:lstStyle/>
                    <a:p>
                      <a:pPr algn="l" fontAlgn="ctr"/>
                      <a:r>
                        <a:rPr lang="fr-FR" sz="800" b="0" i="0" u="none" strike="noStrike" dirty="0">
                          <a:effectLst/>
                          <a:latin typeface="Arial" panose="020B0604020202020204" pitchFamily="34" charset="0"/>
                        </a:rPr>
                        <a:t> </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fr-FR" sz="800" b="0" i="0" u="none" strike="noStrike" dirty="0">
                          <a:effectLst/>
                          <a:latin typeface="Arial" panose="020B0604020202020204" pitchFamily="34" charset="0"/>
                        </a:rPr>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Ex. précédent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approuvé</a:t>
                      </a:r>
                      <a:br>
                        <a:rPr lang="fr-FR" sz="800" b="0" i="0" u="none" strike="noStrike" dirty="0">
                          <a:effectLst/>
                          <a:latin typeface="Arial" panose="020B0604020202020204" pitchFamily="34" charset="0"/>
                        </a:rPr>
                      </a:b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Exercice clos budget voté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Ex. clos réalisé à </a:t>
                      </a:r>
                      <a:br>
                        <a:rPr lang="fr-FR" sz="800" b="0" i="0" u="none" strike="noStrike" dirty="0">
                          <a:effectLst/>
                          <a:latin typeface="Arial" panose="020B0604020202020204" pitchFamily="34" charset="0"/>
                        </a:rPr>
                      </a:br>
                      <a:r>
                        <a:rPr lang="fr-FR" sz="800" b="0" i="0" u="none" strike="noStrike" dirty="0">
                          <a:effectLst/>
                          <a:latin typeface="Arial" panose="020B0604020202020204" pitchFamily="34" charset="0"/>
                        </a:rPr>
                        <a:t>approuver</a:t>
                      </a:r>
                      <a:br>
                        <a:rPr lang="fr-FR" sz="800" b="0" i="0" u="none" strike="noStrike" dirty="0">
                          <a:effectLst/>
                          <a:latin typeface="Arial" panose="020B0604020202020204" pitchFamily="34" charset="0"/>
                        </a:rPr>
                      </a:b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
                      </a:r>
                      <a:br>
                        <a:rPr lang="fr-FR" sz="800" b="0" i="0" u="none" strike="noStrike">
                          <a:effectLst/>
                          <a:latin typeface="Arial" panose="020B0604020202020204" pitchFamily="34" charset="0"/>
                        </a:rPr>
                      </a:br>
                      <a:r>
                        <a:rPr lang="fr-FR" sz="800" b="0" i="0" u="none" strike="noStrike">
                          <a:effectLst/>
                          <a:latin typeface="Arial" panose="020B0604020202020204" pitchFamily="34" charset="0"/>
                        </a:rPr>
                        <a:t/>
                      </a:r>
                      <a:br>
                        <a:rPr lang="fr-FR" sz="800" b="0" i="0" u="none" strike="noStrike">
                          <a:effectLst/>
                          <a:latin typeface="Arial" panose="020B0604020202020204" pitchFamily="34" charset="0"/>
                        </a:rPr>
                      </a:br>
                      <a:r>
                        <a:rPr lang="fr-FR" sz="800" b="0" i="0" u="none" strike="noStrike">
                          <a:effectLst/>
                          <a:latin typeface="Arial" panose="020B0604020202020204" pitchFamily="34" charset="0"/>
                        </a:rPr>
                        <a:t>Buget en cours voté</a:t>
                      </a:r>
                      <a:br>
                        <a:rPr lang="fr-FR" sz="800" b="0" i="0" u="none" strike="noStrike">
                          <a:effectLst/>
                          <a:latin typeface="Arial" panose="020B0604020202020204" pitchFamily="34" charset="0"/>
                        </a:rPr>
                      </a:br>
                      <a:endParaRPr lang="fr-FR" sz="800" b="0" i="0" u="none" strike="noStrike">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Pour le vote du budget</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5933">
                <a:tc>
                  <a:txBody>
                    <a:bodyPr/>
                    <a:lstStyle/>
                    <a:p>
                      <a:pPr algn="l" fontAlgn="ctr"/>
                      <a:r>
                        <a:rPr lang="fr-FR" sz="800" b="0" i="0" u="none" strike="noStrike" dirty="0">
                          <a:effectLst/>
                          <a:latin typeface="Arial" panose="020B0604020202020204" pitchFamily="34" charset="0"/>
                        </a:rPr>
                        <a:t> </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a:effectLst/>
                          <a:latin typeface="Arial" panose="020B0604020202020204" pitchFamily="34" charset="0"/>
                        </a:rPr>
                        <a:t>N-1</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N</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N</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N+1</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N+2</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6404">
                <a:tc>
                  <a:txBody>
                    <a:bodyPr/>
                    <a:lstStyle/>
                    <a:p>
                      <a:pPr algn="l" rtl="0" fontAlgn="ctr"/>
                      <a:r>
                        <a:rPr lang="fr-FR" sz="800" b="1" i="0" u="none" strike="noStrike" dirty="0">
                          <a:effectLst/>
                          <a:latin typeface="Arial" panose="020B0604020202020204" pitchFamily="34" charset="0"/>
                        </a:rPr>
                        <a:t>1 GENERALES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125933">
                <a:tc>
                  <a:txBody>
                    <a:bodyPr/>
                    <a:lstStyle/>
                    <a:p>
                      <a:pPr algn="l" rtl="0" fontAlgn="ctr"/>
                      <a:r>
                        <a:rPr lang="fr-FR" sz="800" b="0" i="0" u="none" strike="noStrike">
                          <a:effectLst/>
                          <a:latin typeface="Arial" panose="020B0604020202020204" pitchFamily="34" charset="0"/>
                        </a:rPr>
                        <a:t>601000 EAU</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3370 €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3443 €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3500 €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25933">
                <a:tc>
                  <a:txBody>
                    <a:bodyPr/>
                    <a:lstStyle/>
                    <a:p>
                      <a:pPr algn="l" rtl="0" fontAlgn="ctr"/>
                      <a:r>
                        <a:rPr lang="fr-FR" sz="800" b="0" i="0" u="none" strike="noStrike">
                          <a:effectLst/>
                          <a:latin typeface="Arial" panose="020B0604020202020204" pitchFamily="34" charset="0"/>
                        </a:rPr>
                        <a:t>602000 ELECTRICITE</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587 €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650 €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612 €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650 €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650 €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25933">
                <a:tc>
                  <a:txBody>
                    <a:bodyPr/>
                    <a:lstStyle/>
                    <a:p>
                      <a:pPr algn="l" rtl="0" fontAlgn="ctr"/>
                      <a:r>
                        <a:rPr lang="fr-FR" sz="800" b="0" i="0" u="none" strike="noStrike" dirty="0">
                          <a:effectLst/>
                          <a:latin typeface="Arial" panose="020B0604020202020204" pitchFamily="34" charset="0"/>
                        </a:rPr>
                        <a:t>603000 CHAUFFAGE, ENERGIE ET COMBUSTIBLES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18361">
                <a:tc>
                  <a:txBody>
                    <a:bodyPr/>
                    <a:lstStyle/>
                    <a:p>
                      <a:pPr algn="l" rtl="0" fontAlgn="ctr"/>
                      <a:r>
                        <a:rPr lang="fr-FR" sz="800" b="0" i="0" u="none" strike="noStrike" dirty="0">
                          <a:effectLst/>
                          <a:latin typeface="Arial" panose="020B0604020202020204" pitchFamily="34" charset="0"/>
                        </a:rPr>
                        <a:t>604000 ACHATS PRODUITS D'ENTRETIEN ET PETITS EQUIPEMENTS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25933">
                <a:tc>
                  <a:txBody>
                    <a:bodyPr/>
                    <a:lstStyle/>
                    <a:p>
                      <a:pPr algn="l" rtl="0" fontAlgn="ctr"/>
                      <a:r>
                        <a:rPr lang="fr-FR" sz="800" b="0" i="0" u="none" strike="noStrike">
                          <a:effectLst/>
                          <a:latin typeface="Arial" panose="020B0604020202020204" pitchFamily="34" charset="0"/>
                        </a:rPr>
                        <a:t>605000 MATERIEL</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125933">
                <a:tc>
                  <a:txBody>
                    <a:bodyPr/>
                    <a:lstStyle/>
                    <a:p>
                      <a:pPr algn="l" rtl="0" fontAlgn="ctr"/>
                      <a:r>
                        <a:rPr lang="fr-FR" sz="800" b="0" i="0" u="none" strike="noStrike">
                          <a:effectLst/>
                          <a:latin typeface="Arial" panose="020B0604020202020204" pitchFamily="34" charset="0"/>
                        </a:rPr>
                        <a:t>606000 FOURNITURES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125933">
                <a:tc>
                  <a:txBody>
                    <a:bodyPr/>
                    <a:lstStyle/>
                    <a:p>
                      <a:pPr algn="l" rtl="0" fontAlgn="ctr"/>
                      <a:r>
                        <a:rPr lang="fr-FR" sz="800" b="0" i="0" u="none" strike="noStrike" dirty="0">
                          <a:effectLst/>
                          <a:latin typeface="Arial" panose="020B0604020202020204" pitchFamily="34" charset="0"/>
                        </a:rPr>
                        <a:t>611000 NETTOYAGE DES LOCAUX</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25933">
                <a:tc>
                  <a:txBody>
                    <a:bodyPr/>
                    <a:lstStyle/>
                    <a:p>
                      <a:pPr algn="l" rtl="0" fontAlgn="ctr"/>
                      <a:r>
                        <a:rPr lang="fr-FR" sz="800" b="0" i="0" u="none" strike="noStrike">
                          <a:effectLst/>
                          <a:latin typeface="Arial" panose="020B0604020202020204" pitchFamily="34" charset="0"/>
                        </a:rPr>
                        <a:t>614000 CONTRATS DE MAINTENANCE</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727 €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750 €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731 €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750 €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750 €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125933">
                <a:tc>
                  <a:txBody>
                    <a:bodyPr/>
                    <a:lstStyle/>
                    <a:p>
                      <a:pPr algn="l" rtl="0" fontAlgn="ctr"/>
                      <a:r>
                        <a:rPr lang="fr-FR" sz="800" b="0" i="0" u="none" strike="noStrike">
                          <a:effectLst/>
                          <a:latin typeface="Arial" panose="020B0604020202020204" pitchFamily="34" charset="0"/>
                        </a:rPr>
                        <a:t>614003 LIGNE ASCENSEUR</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125933">
                <a:tc>
                  <a:txBody>
                    <a:bodyPr/>
                    <a:lstStyle/>
                    <a:p>
                      <a:pPr algn="l" rtl="0" fontAlgn="ctr"/>
                      <a:r>
                        <a:rPr lang="fr-FR" sz="800" b="0" i="0" u="none" strike="noStrike">
                          <a:effectLst/>
                          <a:latin typeface="Arial" panose="020B0604020202020204" pitchFamily="34" charset="0"/>
                        </a:rPr>
                        <a:t>615000 ENTRETIEN ET PETITES REPARATIONS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315 €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324 €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500 €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25933">
                <a:tc>
                  <a:txBody>
                    <a:bodyPr/>
                    <a:lstStyle/>
                    <a:p>
                      <a:pPr algn="l" rtl="0" fontAlgn="ctr"/>
                      <a:r>
                        <a:rPr lang="fr-FR" sz="800" b="0" i="0" u="none" strike="noStrike">
                          <a:effectLst/>
                          <a:latin typeface="Arial" panose="020B0604020202020204" pitchFamily="34" charset="0"/>
                        </a:rPr>
                        <a:t>616000 PRIMES D'ASSURANCES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1178 €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1300 €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1282 €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1300 €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1300 €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25933">
                <a:tc>
                  <a:txBody>
                    <a:bodyPr/>
                    <a:lstStyle/>
                    <a:p>
                      <a:pPr algn="l" rtl="0" fontAlgn="ctr"/>
                      <a:r>
                        <a:rPr lang="fr-FR" sz="800" b="0" i="0" u="none" strike="noStrike">
                          <a:effectLst/>
                          <a:latin typeface="Arial" panose="020B0604020202020204" pitchFamily="34" charset="0"/>
                        </a:rPr>
                        <a:t>621100 REMUNERATION DU SYNDIC</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25933">
                <a:tc>
                  <a:txBody>
                    <a:bodyPr/>
                    <a:lstStyle/>
                    <a:p>
                      <a:pPr algn="l" rtl="0" fontAlgn="ctr"/>
                      <a:r>
                        <a:rPr lang="fr-FR" sz="800" b="0" i="0" u="none" strike="noStrike" dirty="0">
                          <a:effectLst/>
                          <a:latin typeface="Arial" panose="020B0604020202020204" pitchFamily="34" charset="0"/>
                        </a:rPr>
                        <a:t>621200 DEBOURS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25933">
                <a:tc>
                  <a:txBody>
                    <a:bodyPr/>
                    <a:lstStyle/>
                    <a:p>
                      <a:pPr algn="l" rtl="0" fontAlgn="ctr"/>
                      <a:r>
                        <a:rPr lang="fr-FR" sz="800" b="0" i="0" u="none" strike="noStrike" dirty="0">
                          <a:effectLst/>
                          <a:latin typeface="Arial" panose="020B0604020202020204" pitchFamily="34" charset="0"/>
                        </a:rPr>
                        <a:t>621300 FRAIS POSTAUX</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295 €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300 €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258 €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300 €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300 €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25933">
                <a:tc>
                  <a:txBody>
                    <a:bodyPr/>
                    <a:lstStyle/>
                    <a:p>
                      <a:pPr algn="l" rtl="0" fontAlgn="ctr"/>
                      <a:r>
                        <a:rPr lang="fr-FR" sz="800" b="0" i="0" u="none" strike="noStrike" dirty="0">
                          <a:effectLst/>
                          <a:latin typeface="Arial" panose="020B0604020202020204" pitchFamily="34" charset="0"/>
                        </a:rPr>
                        <a:t>623000 REMUNERATIONS DE TIERS INTERVENANTS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25933">
                <a:tc>
                  <a:txBody>
                    <a:bodyPr/>
                    <a:lstStyle/>
                    <a:p>
                      <a:pPr algn="l" rtl="0" fontAlgn="ctr"/>
                      <a:r>
                        <a:rPr lang="fr-CA" sz="800" b="0" i="0" u="none" strike="noStrike" dirty="0">
                          <a:effectLst/>
                          <a:latin typeface="Arial" panose="020B0604020202020204" pitchFamily="34" charset="0"/>
                        </a:rPr>
                        <a:t>63         IMPOT ET TAXES</a:t>
                      </a:r>
                      <a:endParaRPr lang="fr-FR" sz="800" b="0" i="0" u="none" strike="noStrike" dirty="0">
                        <a:effectLst/>
                        <a:latin typeface="Arial" panose="020B0604020202020204" pitchFamily="34" charset="0"/>
                      </a:endParaRP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rtl="0" fontAlgn="ctr"/>
                      <a:r>
                        <a:rPr lang="fr-CA" sz="800" b="0" i="0" u="none" strike="noStrike" dirty="0">
                          <a:effectLst/>
                          <a:latin typeface="Arial" panose="020B0604020202020204" pitchFamily="34" charset="0"/>
                        </a:rPr>
                        <a:t>452 €</a:t>
                      </a: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ctr"/>
                      <a:r>
                        <a:rPr lang="fr-CA" sz="800" b="0" i="0" u="none" strike="noStrike" dirty="0">
                          <a:effectLst/>
                          <a:latin typeface="Arial" panose="020B0604020202020204" pitchFamily="34" charset="0"/>
                        </a:rPr>
                        <a:t>500 €</a:t>
                      </a: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rtl="0" fontAlgn="ctr"/>
                      <a:r>
                        <a:rPr lang="fr-CA" sz="800" b="0" i="0" u="none" strike="noStrike" dirty="0">
                          <a:effectLst/>
                          <a:latin typeface="Arial" panose="020B0604020202020204" pitchFamily="34" charset="0"/>
                        </a:rPr>
                        <a:t>437 €</a:t>
                      </a: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ctr"/>
                      <a:r>
                        <a:rPr lang="fr-CA" sz="800" b="0" i="0" u="none" strike="noStrike" dirty="0">
                          <a:effectLst/>
                          <a:latin typeface="Arial" panose="020B0604020202020204" pitchFamily="34" charset="0"/>
                        </a:rPr>
                        <a:t>500 €</a:t>
                      </a: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algn="ctr" fontAlgn="ctr"/>
                      <a:r>
                        <a:rPr lang="fr-CA" sz="800" b="0" i="0" u="none" strike="noStrike" dirty="0">
                          <a:effectLst/>
                          <a:latin typeface="Arial" panose="020B0604020202020204" pitchFamily="34" charset="0"/>
                        </a:rPr>
                        <a:t>500 €</a:t>
                      </a:r>
                      <a:endParaRPr lang="fr-FR" sz="800" b="0" i="0" u="none" strike="noStrike" dirty="0">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xmlns="" val="10021"/>
                  </a:ext>
                </a:extLst>
              </a:tr>
              <a:tr h="369771">
                <a:tc>
                  <a:txBody>
                    <a:bodyPr/>
                    <a:lstStyle/>
                    <a:p>
                      <a:pPr algn="l" rtl="0" fontAlgn="ctr"/>
                      <a:r>
                        <a:rPr lang="fr-FR" sz="800" b="1" i="0" u="none" strike="noStrike" dirty="0">
                          <a:solidFill>
                            <a:srgbClr val="FFFF00"/>
                          </a:solidFill>
                          <a:effectLst/>
                          <a:latin typeface="Arial" panose="020B0604020202020204" pitchFamily="34" charset="0"/>
                        </a:rPr>
                        <a:t>PRODUITS AFFECTES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r" rtl="0" fontAlgn="ctr"/>
                      <a:r>
                        <a:rPr lang="fr-FR" sz="800" b="0" i="0" u="none" strike="noStrike" dirty="0">
                          <a:solidFill>
                            <a:srgbClr val="FFFF00"/>
                          </a:solidFill>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800" b="0" i="0" u="none" strike="noStrike" dirty="0">
                          <a:solidFill>
                            <a:srgbClr val="FFFF00"/>
                          </a:solidFill>
                          <a:effectLst/>
                          <a:latin typeface="Arial" panose="020B0604020202020204" pitchFamily="34" charset="0"/>
                        </a:rPr>
                        <a:t> IL</a:t>
                      </a:r>
                      <a:r>
                        <a:rPr lang="fr-FR" sz="800" b="0" i="0" u="none" strike="noStrike" baseline="0" dirty="0">
                          <a:solidFill>
                            <a:srgbClr val="FFFF00"/>
                          </a:solidFill>
                          <a:effectLst/>
                          <a:latin typeface="Arial" panose="020B0604020202020204" pitchFamily="34" charset="0"/>
                        </a:rPr>
                        <a:t> FAUT DEDUIRE LES PRODUITS </a:t>
                      </a:r>
                      <a:endParaRPr lang="fr-FR" sz="800" b="0" i="0" u="none" strike="noStrike" dirty="0">
                        <a:solidFill>
                          <a:srgbClr val="FFFF00"/>
                        </a:solidFill>
                        <a:effectLst/>
                        <a:latin typeface="Arial" panose="020B0604020202020204" pitchFamily="34" charset="0"/>
                      </a:endParaRP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ctr"/>
                      <a:r>
                        <a:rPr lang="fr-FR" sz="800" b="0" i="0" u="none" strike="noStrike" dirty="0">
                          <a:solidFill>
                            <a:srgbClr val="FFFF00"/>
                          </a:solidFill>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800" b="0" i="0" u="none" strike="noStrike" dirty="0">
                          <a:solidFill>
                            <a:srgbClr val="FFFF00"/>
                          </a:solidFill>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fr-FR" sz="800" b="0" i="0" u="none" strike="noStrike" dirty="0">
                          <a:solidFill>
                            <a:srgbClr val="FFFF00"/>
                          </a:solidFill>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22"/>
                  </a:ext>
                </a:extLst>
              </a:tr>
              <a:tr h="130393">
                <a:tc>
                  <a:txBody>
                    <a:bodyPr/>
                    <a:lstStyle/>
                    <a:p>
                      <a:pPr algn="r" rtl="0" fontAlgn="ctr"/>
                      <a:r>
                        <a:rPr lang="fr-FR" sz="800" b="1" i="0" u="none" strike="noStrike" dirty="0">
                          <a:effectLst/>
                          <a:latin typeface="Arial" panose="020B0604020202020204" pitchFamily="34" charset="0"/>
                        </a:rPr>
                        <a:t>Total net pour la clé : 1 GENERALES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 6924 €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7500 €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 7087 €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7500 €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7500 €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30393">
                <a:tc>
                  <a:txBody>
                    <a:bodyPr/>
                    <a:lstStyle/>
                    <a:p>
                      <a:pPr algn="r" rtl="0" fontAlgn="ctr"/>
                      <a:r>
                        <a:rPr lang="fr-FR" sz="800" b="1" i="0" u="none" strike="noStrike" dirty="0">
                          <a:effectLst/>
                          <a:latin typeface="Arial" panose="020B0604020202020204" pitchFamily="34" charset="0"/>
                        </a:rPr>
                        <a:t>TOTAL CHARGES NETTES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6924 €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800" b="0" i="0" u="none" strike="noStrike" dirty="0">
                          <a:effectLst/>
                          <a:latin typeface="Arial" panose="020B0604020202020204" pitchFamily="34" charset="0"/>
                        </a:rPr>
                        <a:t> 7087 €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30393">
                <a:tc>
                  <a:txBody>
                    <a:bodyPr/>
                    <a:lstStyle/>
                    <a:p>
                      <a:pPr algn="r" rtl="0" fontAlgn="ctr"/>
                      <a:r>
                        <a:rPr lang="fr-FR" sz="800" b="1" i="0" u="none" strike="noStrike" dirty="0">
                          <a:effectLst/>
                          <a:latin typeface="Arial" panose="020B0604020202020204" pitchFamily="34" charset="0"/>
                        </a:rPr>
                        <a:t>PROVISIONS COPROPRIETAIRES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7500 €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dirty="0">
                          <a:effectLst/>
                          <a:latin typeface="Arial" panose="020B0604020202020204" pitchFamily="34" charset="0"/>
                        </a:rPr>
                        <a:t>7500 €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25933">
                <a:tc rowSpan="3">
                  <a:txBody>
                    <a:bodyPr/>
                    <a:lstStyle/>
                    <a:p>
                      <a:pPr algn="ctr" rtl="0" fontAlgn="ctr"/>
                      <a:r>
                        <a:rPr lang="fr-FR" sz="800" b="1" i="0" u="none" strike="noStrike" dirty="0">
                          <a:effectLst/>
                          <a:latin typeface="Arial" panose="020B0604020202020204" pitchFamily="34" charset="0"/>
                        </a:rPr>
                        <a:t>SOLDE excédent ou insuffisance sur opérations courantes affecté aux copropriétaires</a:t>
                      </a:r>
                    </a:p>
                  </a:txBody>
                  <a:tcPr marL="4014" marR="4014" marT="40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6"/>
                  </a:ext>
                </a:extLst>
              </a:tr>
              <a:tr h="125933">
                <a:tc vMerge="1">
                  <a:txBody>
                    <a:bodyPr/>
                    <a:lstStyle/>
                    <a:p>
                      <a:endParaRPr lang="fr-FR"/>
                    </a:p>
                  </a:txBody>
                  <a:tcPr/>
                </a:tc>
                <a:tc>
                  <a:txBody>
                    <a:bodyPr/>
                    <a:lstStyle/>
                    <a:p>
                      <a:pPr algn="ctr" fontAlgn="ctr"/>
                      <a:r>
                        <a:rPr lang="fr-FR" sz="800" b="0" i="0" u="none" strike="noStrike" dirty="0">
                          <a:effectLst/>
                          <a:latin typeface="Arial" panose="020B0604020202020204" pitchFamily="34" charset="0"/>
                        </a:rPr>
                        <a:t> + 576 €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+ 413 €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dirty="0">
                          <a:effectLst/>
                          <a:latin typeface="Arial" panose="020B0604020202020204" pitchFamily="34" charset="0"/>
                        </a:rPr>
                        <a:t> </a:t>
                      </a:r>
                    </a:p>
                  </a:txBody>
                  <a:tcPr marL="4014" marR="4014" marT="40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7"/>
                  </a:ext>
                </a:extLst>
              </a:tr>
              <a:tr h="125933">
                <a:tc vMerge="1">
                  <a:txBody>
                    <a:bodyPr/>
                    <a:lstStyle/>
                    <a:p>
                      <a:endParaRPr lang="fr-FR"/>
                    </a:p>
                  </a:txBody>
                  <a:tcPr/>
                </a:tc>
                <a:tc>
                  <a:txBody>
                    <a:bodyPr/>
                    <a:lstStyle/>
                    <a:p>
                      <a:pPr algn="l" fontAlgn="b"/>
                      <a:r>
                        <a:rPr lang="fr-FR" sz="800" b="0" i="0" u="none" strike="noStrike" dirty="0">
                          <a:effectLst/>
                          <a:latin typeface="Arial" panose="020B0604020202020204" pitchFamily="34" charset="0"/>
                        </a:rPr>
                        <a:t> </a:t>
                      </a:r>
                    </a:p>
                  </a:txBody>
                  <a:tcPr marL="4014" marR="4014" marT="4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4014" marR="4014" marT="4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4014" marR="4014" marT="4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a:effectLst/>
                          <a:latin typeface="Arial" panose="020B0604020202020204" pitchFamily="34" charset="0"/>
                        </a:rPr>
                        <a:t> </a:t>
                      </a:r>
                    </a:p>
                  </a:txBody>
                  <a:tcPr marL="4014" marR="4014" marT="40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800" b="0" i="0" u="none" strike="noStrike" dirty="0">
                          <a:effectLst/>
                          <a:latin typeface="Arial" panose="020B0604020202020204" pitchFamily="34" charset="0"/>
                        </a:rPr>
                        <a:t> </a:t>
                      </a:r>
                    </a:p>
                  </a:txBody>
                  <a:tcPr marL="4014" marR="4014" marT="40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bl>
          </a:graphicData>
        </a:graphic>
      </p:graphicFrame>
      <p:sp>
        <p:nvSpPr>
          <p:cNvPr id="10" name="ZoneTexte 9"/>
          <p:cNvSpPr txBox="1"/>
          <p:nvPr/>
        </p:nvSpPr>
        <p:spPr>
          <a:xfrm>
            <a:off x="8142778" y="1637095"/>
            <a:ext cx="3408985" cy="769441"/>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sz="1100" b="1" dirty="0" smtClean="0"/>
              <a:t>L’annexe 3 : les comptes de gestion pour opérations courantes de l’exercice clos réalisé</a:t>
            </a:r>
          </a:p>
          <a:p>
            <a:endParaRPr lang="fr-CA" sz="1100" b="1" dirty="0" smtClean="0"/>
          </a:p>
          <a:p>
            <a:pPr marL="171450" indent="-171450">
              <a:buFont typeface="Arial" panose="020B0604020202020204" pitchFamily="34" charset="0"/>
              <a:buChar char="•"/>
            </a:pPr>
            <a:r>
              <a:rPr lang="fr-CA" sz="1100" dirty="0" smtClean="0"/>
              <a:t>Comptes classés par clés de répartition</a:t>
            </a:r>
          </a:p>
        </p:txBody>
      </p:sp>
      <p:sp>
        <p:nvSpPr>
          <p:cNvPr id="12" name="Espace réservé du contenu 2"/>
          <p:cNvSpPr>
            <a:spLocks noGrp="1"/>
          </p:cNvSpPr>
          <p:nvPr>
            <p:ph idx="1"/>
          </p:nvPr>
        </p:nvSpPr>
        <p:spPr>
          <a:xfrm>
            <a:off x="7765576" y="2688657"/>
            <a:ext cx="4311563" cy="4039906"/>
          </a:xfrm>
        </p:spPr>
        <p:txBody>
          <a:bodyPr>
            <a:normAutofit fontScale="92500" lnSpcReduction="10000"/>
          </a:bodyPr>
          <a:lstStyle/>
          <a:p>
            <a:pPr marL="0" indent="0">
              <a:buNone/>
              <a:defRPr/>
            </a:pPr>
            <a:r>
              <a:rPr lang="fr-FR" altLang="fr-FR" sz="1600" b="1" dirty="0">
                <a:latin typeface="Century Gothic" panose="020B0502020202020204" pitchFamily="34" charset="0"/>
              </a:rPr>
              <a:t>Annexe voisine de l’Annexe 2, mais :</a:t>
            </a:r>
          </a:p>
          <a:p>
            <a:pPr lvl="1">
              <a:defRPr/>
            </a:pPr>
            <a:r>
              <a:rPr lang="fr-CA"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Uniquement les comptes de charges courantes</a:t>
            </a:r>
            <a:endPar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endParaRPr>
          </a:p>
          <a:p>
            <a:pPr lvl="1">
              <a:defRPr/>
            </a:pPr>
            <a:r>
              <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Approche par clé de répartition</a:t>
            </a:r>
          </a:p>
          <a:p>
            <a:pPr lvl="1">
              <a:defRPr/>
            </a:pPr>
            <a:r>
              <a:rPr lang="fr-FR" altLang="fr-FR" sz="1400" dirty="0" smtClean="0">
                <a:solidFill>
                  <a:srgbClr val="0070C0"/>
                </a:solidFill>
                <a:latin typeface="Century Gothic" panose="020B0502020202020204" pitchFamily="34" charset="0"/>
                <a:ea typeface="Batang" panose="02030600000101010101" pitchFamily="18" charset="-127"/>
                <a:cs typeface="Verdana" panose="020B0604030504040204" pitchFamily="34" charset="0"/>
              </a:rPr>
              <a:t>Produits </a:t>
            </a:r>
            <a:r>
              <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sur charges affectés déduits des charges pour chaque clé</a:t>
            </a:r>
          </a:p>
          <a:p>
            <a:pPr lvl="1">
              <a:defRPr/>
            </a:pPr>
            <a:r>
              <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Solde </a:t>
            </a:r>
            <a:r>
              <a:rPr lang="fr-FR" altLang="fr-FR" sz="1400" dirty="0" smtClean="0">
                <a:solidFill>
                  <a:srgbClr val="0070C0"/>
                </a:solidFill>
                <a:latin typeface="Century Gothic" panose="020B0502020202020204" pitchFamily="34" charset="0"/>
                <a:ea typeface="Batang" panose="02030600000101010101" pitchFamily="18" charset="-127"/>
                <a:cs typeface="Verdana" panose="020B0604030504040204" pitchFamily="34" charset="0"/>
              </a:rPr>
              <a:t>égal </a:t>
            </a:r>
            <a:r>
              <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à celui de l’annexe 2 (déduction des AF du BP)</a:t>
            </a:r>
          </a:p>
          <a:p>
            <a:pPr lvl="1">
              <a:defRPr/>
            </a:pPr>
            <a:r>
              <a:rPr lang="fr-CA"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Comparaison avec dépenses réalisées N-1 et budget voté</a:t>
            </a:r>
            <a:endPar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endParaRPr>
          </a:p>
          <a:p>
            <a:pPr lvl="1">
              <a:defRPr/>
            </a:pPr>
            <a:r>
              <a:rPr lang="fr-FR" altLang="fr-FR" sz="1400" dirty="0">
                <a:solidFill>
                  <a:srgbClr val="0070C0"/>
                </a:solidFill>
                <a:latin typeface="Century Gothic" panose="020B0502020202020204" pitchFamily="34" charset="0"/>
                <a:ea typeface="Batang" panose="02030600000101010101" pitchFamily="18" charset="-127"/>
                <a:cs typeface="Verdana" panose="020B0604030504040204" pitchFamily="34" charset="0"/>
              </a:rPr>
              <a:t>Support au vote du budget N+1 et N+2</a:t>
            </a:r>
          </a:p>
          <a:p>
            <a:pPr algn="just">
              <a:defRPr/>
            </a:pPr>
            <a:r>
              <a:rPr lang="fr-FR" altLang="fr-FR" sz="1600" dirty="0" smtClean="0">
                <a:latin typeface="Century Gothic" panose="020B0502020202020204" pitchFamily="34" charset="0"/>
              </a:rPr>
              <a:t>Le </a:t>
            </a:r>
            <a:r>
              <a:rPr lang="fr-FR" altLang="fr-FR" sz="1600" dirty="0">
                <a:latin typeface="Century Gothic" panose="020B0502020202020204" pitchFamily="34" charset="0"/>
              </a:rPr>
              <a:t>montant à la fin de l’annexe correspond au résultat de l’exercice : à inscrire dans le PV d’AG au moment du vote de l’approbation des </a:t>
            </a:r>
            <a:r>
              <a:rPr lang="fr-FR" altLang="fr-FR" sz="1600" dirty="0" smtClean="0">
                <a:latin typeface="Century Gothic" panose="020B0502020202020204" pitchFamily="34" charset="0"/>
              </a:rPr>
              <a:t>comptes</a:t>
            </a:r>
          </a:p>
          <a:p>
            <a:pPr algn="just">
              <a:defRPr/>
            </a:pPr>
            <a:r>
              <a:rPr lang="fr-FR" altLang="fr-FR" sz="1600" dirty="0" smtClean="0">
                <a:latin typeface="Century Gothic" panose="020B0502020202020204" pitchFamily="34" charset="0"/>
              </a:rPr>
              <a:t>Présentation </a:t>
            </a:r>
            <a:r>
              <a:rPr lang="fr-FR" altLang="fr-FR" sz="1600" dirty="0">
                <a:latin typeface="Century Gothic" panose="020B0502020202020204" pitchFamily="34" charset="0"/>
              </a:rPr>
              <a:t>similaire mais moins détaillée à celle figurant sur le « relevé des dépenses »  (non obligatoire)</a:t>
            </a:r>
          </a:p>
          <a:p>
            <a:pPr algn="just">
              <a:defRPr/>
            </a:pPr>
            <a:endParaRPr lang="fr-FR" altLang="fr-FR" sz="1600" dirty="0">
              <a:latin typeface="Century Gothic" panose="020B0502020202020204" pitchFamily="34" charset="0"/>
            </a:endParaRPr>
          </a:p>
        </p:txBody>
      </p:sp>
    </p:spTree>
    <p:extLst>
      <p:ext uri="{BB962C8B-B14F-4D97-AF65-F5344CB8AC3E}">
        <p14:creationId xmlns:p14="http://schemas.microsoft.com/office/powerpoint/2010/main" val="42497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5) Exemple des documents à joindre obligatoirement à la convocation </a:t>
            </a: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29</a:t>
            </a:fld>
            <a:endParaRPr lang="fr-FR" dirty="0"/>
          </a:p>
        </p:txBody>
      </p:sp>
      <p:pic>
        <p:nvPicPr>
          <p:cNvPr id="6" name="Image 5"/>
          <p:cNvPicPr>
            <a:picLocks noChangeAspect="1"/>
          </p:cNvPicPr>
          <p:nvPr/>
        </p:nvPicPr>
        <p:blipFill>
          <a:blip r:embed="rId3"/>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10" name="Rectangle 9"/>
          <p:cNvSpPr/>
          <p:nvPr/>
        </p:nvSpPr>
        <p:spPr>
          <a:xfrm>
            <a:off x="2308938" y="901784"/>
            <a:ext cx="7416800" cy="523220"/>
          </a:xfrm>
          <a:prstGeom prst="rect">
            <a:avLst/>
          </a:prstGeom>
        </p:spPr>
        <p:txBody>
          <a:bodyPr>
            <a:spAutoFit/>
          </a:bodyPr>
          <a:lstStyle/>
          <a:p>
            <a:pPr algn="ctr" eaLnBrk="0" fontAlgn="base" hangingPunct="0">
              <a:spcBef>
                <a:spcPct val="0"/>
              </a:spcBef>
              <a:spcAft>
                <a:spcPct val="0"/>
              </a:spcAft>
              <a:defRPr/>
            </a:pPr>
            <a:r>
              <a:rPr lang="fr-FR" sz="1400" b="1" dirty="0">
                <a:solidFill>
                  <a:prstClr val="black"/>
                </a:solidFill>
                <a:ea typeface="ヒラギノ角ゴ Pro W3" pitchFamily="-95" charset="-128"/>
              </a:rPr>
              <a:t>Annexe 4 : Compte de gestion pour travaux de l'article 14-2 et opérations exceptionnelles hors budget prévisionnel de l'exercice clos réalisé</a:t>
            </a:r>
          </a:p>
        </p:txBody>
      </p:sp>
      <p:graphicFrame>
        <p:nvGraphicFramePr>
          <p:cNvPr id="12" name="Tableau 11"/>
          <p:cNvGraphicFramePr>
            <a:graphicFrameLocks noGrp="1"/>
          </p:cNvGraphicFramePr>
          <p:nvPr>
            <p:extLst>
              <p:ext uri="{D42A27DB-BD31-4B8C-83A1-F6EECF244321}">
                <p14:modId xmlns:p14="http://schemas.microsoft.com/office/powerpoint/2010/main" val="3103688896"/>
              </p:ext>
            </p:extLst>
          </p:nvPr>
        </p:nvGraphicFramePr>
        <p:xfrm>
          <a:off x="772998" y="1642894"/>
          <a:ext cx="6913563" cy="4741889"/>
        </p:xfrm>
        <a:graphic>
          <a:graphicData uri="http://schemas.openxmlformats.org/drawingml/2006/table">
            <a:tbl>
              <a:tblPr/>
              <a:tblGrid>
                <a:gridCol w="2526746">
                  <a:extLst>
                    <a:ext uri="{9D8B030D-6E8A-4147-A177-3AD203B41FA5}">
                      <a16:colId xmlns:a16="http://schemas.microsoft.com/office/drawing/2014/main" xmlns="" val="20000"/>
                    </a:ext>
                  </a:extLst>
                </a:gridCol>
                <a:gridCol w="804080">
                  <a:extLst>
                    <a:ext uri="{9D8B030D-6E8A-4147-A177-3AD203B41FA5}">
                      <a16:colId xmlns:a16="http://schemas.microsoft.com/office/drawing/2014/main" xmlns="" val="20001"/>
                    </a:ext>
                  </a:extLst>
                </a:gridCol>
                <a:gridCol w="1302814">
                  <a:extLst>
                    <a:ext uri="{9D8B030D-6E8A-4147-A177-3AD203B41FA5}">
                      <a16:colId xmlns:a16="http://schemas.microsoft.com/office/drawing/2014/main" xmlns="" val="20002"/>
                    </a:ext>
                  </a:extLst>
                </a:gridCol>
                <a:gridCol w="1119605">
                  <a:extLst>
                    <a:ext uri="{9D8B030D-6E8A-4147-A177-3AD203B41FA5}">
                      <a16:colId xmlns:a16="http://schemas.microsoft.com/office/drawing/2014/main" xmlns="" val="20003"/>
                    </a:ext>
                  </a:extLst>
                </a:gridCol>
                <a:gridCol w="1160318">
                  <a:extLst>
                    <a:ext uri="{9D8B030D-6E8A-4147-A177-3AD203B41FA5}">
                      <a16:colId xmlns:a16="http://schemas.microsoft.com/office/drawing/2014/main" xmlns="" val="20004"/>
                    </a:ext>
                  </a:extLst>
                </a:gridCol>
              </a:tblGrid>
              <a:tr h="268613">
                <a:tc gridSpan="5">
                  <a:txBody>
                    <a:bodyPr/>
                    <a:lstStyle/>
                    <a:p>
                      <a:pPr algn="ctr" rtl="0" fontAlgn="ctr"/>
                      <a:r>
                        <a:rPr lang="fr-CA" sz="1100" b="1" i="0" u="none" strike="noStrike" dirty="0">
                          <a:effectLst/>
                          <a:latin typeface="Arial" panose="020B0604020202020204" pitchFamily="34" charset="0"/>
                        </a:rPr>
                        <a:t>ANNEXE 4</a:t>
                      </a:r>
                      <a:endParaRPr lang="fr-FR" sz="11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268613">
                <a:tc gridSpan="5">
                  <a:txBody>
                    <a:bodyPr/>
                    <a:lstStyle/>
                    <a:p>
                      <a:pPr algn="ctr" rtl="0" fontAlgn="ctr"/>
                      <a:r>
                        <a:rPr lang="fr-FR" sz="800" b="0" i="0" u="none" strike="noStrike" dirty="0">
                          <a:effectLst/>
                          <a:latin typeface="Arial" panose="020B0604020202020204" pitchFamily="34" charset="0"/>
                        </a:rPr>
                        <a:t>Compte de gestion pour travaux de l'article 14-2 et opérations exceptionnelles </a:t>
                      </a:r>
                      <a:r>
                        <a:rPr lang="fr-FR" sz="1200" b="1" i="0" u="sng" strike="noStrike" dirty="0">
                          <a:solidFill>
                            <a:schemeClr val="tx1"/>
                          </a:solidFill>
                          <a:effectLst/>
                          <a:latin typeface="+mn-lt"/>
                        </a:rPr>
                        <a:t>hors budget prévisionnel de l'exercice clos réalisé</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284763">
                <a:tc gridSpan="5">
                  <a:txBody>
                    <a:bodyPr/>
                    <a:lstStyle/>
                    <a:p>
                      <a:pPr algn="ctr" rtl="0" fontAlgn="ctr"/>
                      <a:r>
                        <a:rPr lang="fr-FR" sz="800" b="1" i="0" u="none" strike="noStrike" dirty="0">
                          <a:effectLst/>
                          <a:latin typeface="Arial" panose="020B0604020202020204" pitchFamily="34" charset="0"/>
                        </a:rPr>
                        <a:t>Exercice clos réalisé à approuver ( N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2"/>
                  </a:ext>
                </a:extLst>
              </a:tr>
              <a:tr h="737068">
                <a:tc>
                  <a:txBody>
                    <a:bodyPr/>
                    <a:lstStyle/>
                    <a:p>
                      <a:pPr algn="l" fontAlgn="ctr"/>
                      <a:r>
                        <a:rPr lang="fr-FR" sz="800" b="1" i="0" u="none" strike="noStrike" dirty="0">
                          <a:effectLst/>
                          <a:latin typeface="Arial" panose="020B0604020202020204" pitchFamily="34" charset="0"/>
                        </a:rPr>
                        <a:t>TRAVAUX DE L'ARTICLE 14-2</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Ex. clos dépenses votées</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Dépenses</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Provisions appelées, emprunts et subventions reçus, affectation du fonds de travaux</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Solde ( excédent ou insuffisance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N+1</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03"/>
                  </a:ext>
                </a:extLst>
              </a:tr>
              <a:tr h="201418">
                <a:tc>
                  <a:txBody>
                    <a:bodyPr/>
                    <a:lstStyle/>
                    <a:p>
                      <a:pPr algn="l" rtl="0" fontAlgn="ctr"/>
                      <a:r>
                        <a:rPr lang="fr-FR" sz="800" b="1" i="0" u="none" strike="noStrike">
                          <a:effectLst/>
                          <a:latin typeface="Arial" panose="020B0604020202020204" pitchFamily="34" charset="0"/>
                        </a:rPr>
                        <a:t>CHARGES COMMUNES GENERALES</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27473">
                <a:tc>
                  <a:txBody>
                    <a:bodyPr/>
                    <a:lstStyle/>
                    <a:p>
                      <a:pPr algn="l" rtl="0" fontAlgn="ctr"/>
                      <a:r>
                        <a:rPr lang="fr-FR" sz="800" b="1"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dirty="0">
                          <a:effectLst/>
                          <a:latin typeface="Arial" panose="020B0604020202020204" pitchFamily="34" charset="0"/>
                        </a:rPr>
                        <a:t> 2875 € - AF 01/10/2019</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127473">
                <a:tc>
                  <a:txBody>
                    <a:bodyPr/>
                    <a:lstStyle/>
                    <a:p>
                      <a:pPr algn="l" rtl="0" fontAlgn="ctr"/>
                      <a:r>
                        <a:rPr lang="fr-FR" sz="800" b="0" i="0" u="none" strike="noStrike" dirty="0">
                          <a:effectLst/>
                          <a:latin typeface="Arial" panose="020B0604020202020204" pitchFamily="34" charset="0"/>
                        </a:rPr>
                        <a:t>671002 --- Audit </a:t>
                      </a:r>
                      <a:r>
                        <a:rPr lang="fr-FR" sz="800" b="0" i="0" u="none" strike="noStrike" dirty="0" err="1">
                          <a:effectLst/>
                          <a:latin typeface="Arial" panose="020B0604020202020204" pitchFamily="34" charset="0"/>
                        </a:rPr>
                        <a:t>Effilogis</a:t>
                      </a:r>
                      <a:r>
                        <a:rPr lang="fr-FR" sz="800" b="0" i="0" u="none" strike="noStrike" dirty="0">
                          <a:effectLst/>
                          <a:latin typeface="Arial" panose="020B0604020202020204" pitchFamily="34" charset="0"/>
                        </a:rPr>
                        <a:t> vote AG 2019</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2875 € - AF 01/01/2020</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27473">
                <a:tc>
                  <a:txBody>
                    <a:bodyPr/>
                    <a:lstStyle/>
                    <a:p>
                      <a:pPr algn="l" rtl="0" fontAlgn="ctr"/>
                      <a:r>
                        <a:rPr lang="fr-FR" sz="800" b="0" i="0" u="none" strike="noStrike" dirty="0">
                          <a:effectLst/>
                          <a:latin typeface="Arial" panose="020B0604020202020204" pitchFamily="34" charset="0"/>
                        </a:rPr>
                        <a:t>Total net pour la clé : GENERALE</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effectLst/>
                          <a:latin typeface="Arial" panose="020B0604020202020204" pitchFamily="34" charset="0"/>
                        </a:rPr>
                        <a:t>11500€</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800" b="1" i="0" u="none" strike="noStrike" dirty="0">
                          <a:effectLst/>
                          <a:latin typeface="Arial" panose="020B0604020202020204" pitchFamily="34" charset="0"/>
                        </a:rPr>
                        <a:t>11500,00 €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2875 € - AF 01/04/2020</a:t>
                      </a: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1" i="0" u="none" strike="noStrike" dirty="0">
                          <a:effectLst/>
                          <a:latin typeface="Arial" panose="020B0604020202020204" pitchFamily="34" charset="0"/>
                        </a:rPr>
                        <a:t>5750 €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27473">
                <a:tc>
                  <a:txBody>
                    <a:bodyPr/>
                    <a:lstStyle/>
                    <a:p>
                      <a:pPr algn="l"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2875 € - AF 01/07/2020</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49392">
                <a:tc>
                  <a:txBody>
                    <a:bodyPr/>
                    <a:lstStyle/>
                    <a:p>
                      <a:pPr algn="l"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dirty="0">
                          <a:effectLst/>
                          <a:latin typeface="Arial" panose="020B0604020202020204" pitchFamily="34" charset="0"/>
                        </a:rPr>
                        <a:t> 5750</a:t>
                      </a:r>
                      <a:r>
                        <a:rPr lang="fr-FR" sz="800" b="0" i="0" u="none" strike="noStrike" baseline="0" dirty="0">
                          <a:effectLst/>
                          <a:latin typeface="Arial" panose="020B0604020202020204" pitchFamily="34" charset="0"/>
                        </a:rPr>
                        <a:t> € - </a:t>
                      </a:r>
                      <a:r>
                        <a:rPr lang="fr-FR" sz="800" b="0" i="0" u="none" strike="noStrike" baseline="0" dirty="0" err="1">
                          <a:effectLst/>
                          <a:latin typeface="Arial" panose="020B0604020202020204" pitchFamily="34" charset="0"/>
                        </a:rPr>
                        <a:t>subv</a:t>
                      </a:r>
                      <a:r>
                        <a:rPr lang="fr-FR" sz="800" b="0" i="0" u="none" strike="noStrike" baseline="0" dirty="0">
                          <a:effectLst/>
                          <a:latin typeface="Arial" panose="020B0604020202020204" pitchFamily="34" charset="0"/>
                        </a:rPr>
                        <a:t> 12/12/2020 </a:t>
                      </a: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127473">
                <a:tc>
                  <a:txBody>
                    <a:bodyPr/>
                    <a:lstStyle/>
                    <a:p>
                      <a:pPr algn="r"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27473">
                <a:tc>
                  <a:txBody>
                    <a:bodyPr/>
                    <a:lstStyle/>
                    <a:p>
                      <a:pPr algn="ctr" rtl="0" fontAlgn="ctr"/>
                      <a:r>
                        <a:rPr lang="fr-FR" sz="800" b="1" i="0" u="none" strike="noStrike" dirty="0">
                          <a:effectLst/>
                          <a:latin typeface="Arial" panose="020B0604020202020204" pitchFamily="34" charset="0"/>
                        </a:rPr>
                        <a:t>Total travaux article 14-2</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effectLst/>
                          <a:latin typeface="Arial" panose="020B0604020202020204" pitchFamily="34" charset="0"/>
                        </a:rPr>
                        <a:t>11500 €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800" b="1" i="0" u="none" strike="noStrike" dirty="0">
                          <a:effectLst/>
                          <a:latin typeface="Arial" panose="020B0604020202020204" pitchFamily="34" charset="0"/>
                        </a:rPr>
                        <a:t>11500 €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effectLst/>
                          <a:latin typeface="Arial" panose="020B0604020202020204" pitchFamily="34" charset="0"/>
                        </a:rPr>
                        <a:t>17250 €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effectLst/>
                          <a:latin typeface="Arial" panose="020B0604020202020204" pitchFamily="34" charset="0"/>
                        </a:rPr>
                        <a:t>5750 €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737068">
                <a:tc>
                  <a:txBody>
                    <a:bodyPr/>
                    <a:lstStyle/>
                    <a:p>
                      <a:pPr algn="l" fontAlgn="ctr"/>
                      <a:r>
                        <a:rPr lang="fr-FR" sz="800" b="1" i="0" u="none" strike="noStrike" dirty="0">
                          <a:effectLst/>
                          <a:latin typeface="Arial" panose="020B0604020202020204" pitchFamily="34" charset="0"/>
                        </a:rPr>
                        <a:t>OPERATIONS EXCEPTIONNELLES</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Ex. clos dépenses votées</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Dépenses</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a:effectLst/>
                          <a:latin typeface="Arial" panose="020B0604020202020204" pitchFamily="34" charset="0"/>
                        </a:rPr>
                        <a:t>Provisions appelées, emprunts et subventions reçus, affectation du fonds de travaux</a:t>
                      </a:r>
                      <a:br>
                        <a:rPr lang="fr-FR" sz="800" b="1" i="0" u="none" strike="noStrike">
                          <a:effectLst/>
                          <a:latin typeface="Arial" panose="020B0604020202020204" pitchFamily="34" charset="0"/>
                        </a:rPr>
                      </a:br>
                      <a:r>
                        <a:rPr lang="fr-FR" sz="800" b="1" i="0" u="none" strike="noStrike">
                          <a:effectLst/>
                          <a:latin typeface="Arial" panose="020B0604020202020204" pitchFamily="34" charset="0"/>
                        </a:rPr>
                        <a:t>N</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Solde ( excédent ou insuffisance )</a:t>
                      </a:r>
                      <a:br>
                        <a:rPr lang="fr-FR" sz="800" b="1" i="0" u="none" strike="noStrike" dirty="0">
                          <a:effectLst/>
                          <a:latin typeface="Arial" panose="020B0604020202020204" pitchFamily="34" charset="0"/>
                        </a:rPr>
                      </a:br>
                      <a:r>
                        <a:rPr lang="fr-FR" sz="800" b="1" i="0" u="none" strike="noStrike" dirty="0">
                          <a:effectLst/>
                          <a:latin typeface="Arial" panose="020B0604020202020204" pitchFamily="34" charset="0"/>
                        </a:rPr>
                        <a:t>N+1</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10012"/>
                  </a:ext>
                </a:extLst>
              </a:tr>
              <a:tr h="127473">
                <a:tc>
                  <a:txBody>
                    <a:bodyPr/>
                    <a:lstStyle/>
                    <a:p>
                      <a:pPr algn="l" rtl="0" fontAlgn="ctr"/>
                      <a:r>
                        <a:rPr lang="fr-FR" sz="800" b="1" i="0" u="none" strike="noStrike" dirty="0">
                          <a:effectLst/>
                          <a:latin typeface="Arial" panose="020B0604020202020204" pitchFamily="34" charset="0"/>
                        </a:rPr>
                        <a:t>CHARGES COMMUNES GENERALES</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27473">
                <a:tc>
                  <a:txBody>
                    <a:bodyPr/>
                    <a:lstStyle/>
                    <a:p>
                      <a:pPr algn="l"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4"/>
                  </a:ext>
                </a:extLst>
              </a:tr>
              <a:tr h="127473">
                <a:tc>
                  <a:txBody>
                    <a:bodyPr/>
                    <a:lstStyle/>
                    <a:p>
                      <a:pPr algn="l"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800" b="1" i="0" u="none" strike="noStrike">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27473">
                <a:tc>
                  <a:txBody>
                    <a:bodyPr/>
                    <a:lstStyle/>
                    <a:p>
                      <a:pPr algn="l" fontAlgn="b"/>
                      <a:endParaRPr lang="fr-FR" sz="800" b="0" i="0" u="none" strike="noStrike" dirty="0">
                        <a:effectLst/>
                        <a:latin typeface="Arial" panose="020B0604020202020204" pitchFamily="34" charset="0"/>
                      </a:endParaRP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800" b="0" i="0" u="none" strike="noStrike" dirty="0">
                        <a:effectLst/>
                        <a:latin typeface="Arial" panose="020B0604020202020204" pitchFamily="34" charset="0"/>
                      </a:endParaRP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800" b="0" i="0" u="none" strike="noStrike" dirty="0">
                        <a:effectLst/>
                        <a:latin typeface="Arial" panose="020B0604020202020204" pitchFamily="34" charset="0"/>
                      </a:endParaRP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800" b="0" i="0" u="none" strike="noStrike" dirty="0">
                        <a:effectLst/>
                        <a:latin typeface="Arial" panose="020B0604020202020204" pitchFamily="34" charset="0"/>
                      </a:endParaRP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800" b="0" i="0" u="none" strike="noStrike" dirty="0">
                        <a:effectLst/>
                        <a:latin typeface="Arial" panose="020B0604020202020204" pitchFamily="34" charset="0"/>
                      </a:endParaRP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27473">
                <a:tc>
                  <a:txBody>
                    <a:bodyPr/>
                    <a:lstStyle/>
                    <a:p>
                      <a:pPr algn="l"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27473">
                <a:tc>
                  <a:txBody>
                    <a:bodyPr/>
                    <a:lstStyle/>
                    <a:p>
                      <a:pPr algn="r" rtl="0" fontAlgn="ctr"/>
                      <a:r>
                        <a:rPr lang="fr-FR" sz="800" b="0" i="0" u="none" strike="noStrike" dirty="0">
                          <a:effectLst/>
                          <a:latin typeface="Arial" panose="020B0604020202020204" pitchFamily="34" charset="0"/>
                        </a:rPr>
                        <a:t> </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rtl="0" fontAlgn="ctr"/>
                      <a:endParaRPr lang="fr-FR" sz="800" b="0"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94423">
                <a:tc>
                  <a:txBody>
                    <a:bodyPr/>
                    <a:lstStyle/>
                    <a:p>
                      <a:pPr algn="ctr" rtl="0" fontAlgn="ctr"/>
                      <a:r>
                        <a:rPr lang="fr-FR" sz="800" b="1" i="0" u="none" strike="noStrike" dirty="0">
                          <a:effectLst/>
                          <a:latin typeface="Arial" panose="020B0604020202020204" pitchFamily="34" charset="0"/>
                        </a:rPr>
                        <a:t>Total opérations exceptionnelles</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fr-FR" sz="800" b="1" i="0" u="none" strike="noStrike" dirty="0">
                        <a:effectLst/>
                        <a:latin typeface="Arial" panose="020B0604020202020204" pitchFamily="34" charset="0"/>
                      </a:endParaRP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70829">
                <a:tc>
                  <a:txBody>
                    <a:bodyPr/>
                    <a:lstStyle/>
                    <a:p>
                      <a:pPr algn="ctr" fontAlgn="ctr"/>
                      <a:r>
                        <a:rPr lang="fr-FR" sz="800" b="0" i="0" u="none" strike="noStrike" dirty="0">
                          <a:effectLst/>
                          <a:latin typeface="Arial" panose="020B0604020202020204" pitchFamily="34" charset="0"/>
                        </a:rPr>
                        <a:t>TOTAL</a:t>
                      </a:r>
                    </a:p>
                  </a:txBody>
                  <a:tcPr marL="5554" marR="5554" marT="55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effectLst/>
                          <a:latin typeface="Arial" panose="020B0604020202020204" pitchFamily="34" charset="0"/>
                        </a:rPr>
                        <a:t>11500 €</a:t>
                      </a: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effectLst/>
                          <a:latin typeface="Arial" panose="020B0604020202020204" pitchFamily="34" charset="0"/>
                        </a:rPr>
                        <a:t>11500 €</a:t>
                      </a: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effectLst/>
                          <a:latin typeface="Arial" panose="020B0604020202020204" pitchFamily="34" charset="0"/>
                        </a:rPr>
                        <a:t>17250 €</a:t>
                      </a: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1" i="0" u="none" strike="noStrike" dirty="0">
                          <a:effectLst/>
                          <a:latin typeface="Arial" panose="020B0604020202020204" pitchFamily="34" charset="0"/>
                        </a:rPr>
                        <a:t>+ 5750 €</a:t>
                      </a:r>
                    </a:p>
                  </a:txBody>
                  <a:tcPr marL="5554" marR="5554" marT="555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20"/>
                  </a:ext>
                </a:extLst>
              </a:tr>
            </a:tbl>
          </a:graphicData>
        </a:graphic>
      </p:graphicFrame>
      <p:sp>
        <p:nvSpPr>
          <p:cNvPr id="14" name="ZoneTexte 13"/>
          <p:cNvSpPr txBox="1"/>
          <p:nvPr/>
        </p:nvSpPr>
        <p:spPr>
          <a:xfrm>
            <a:off x="7900371" y="1642894"/>
            <a:ext cx="4048852" cy="938719"/>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sz="1100" b="1" dirty="0" smtClean="0"/>
              <a:t>L’annexe 4 : Les comptes de gestion pour les travaux de l’article 14-2 et les opérations exceptionnelles hors budget prévisionnel de l’exercice </a:t>
            </a:r>
          </a:p>
          <a:p>
            <a:endParaRPr lang="fr-CA" sz="1100" b="1" dirty="0" smtClean="0"/>
          </a:p>
          <a:p>
            <a:pPr marL="171450" indent="-171450">
              <a:buFont typeface="Arial" panose="020B0604020202020204" pitchFamily="34" charset="0"/>
              <a:buChar char="•"/>
            </a:pPr>
            <a:r>
              <a:rPr lang="fr-CA" sz="1100" dirty="0" smtClean="0"/>
              <a:t>Classés par clés de répartition</a:t>
            </a:r>
          </a:p>
        </p:txBody>
      </p:sp>
      <p:sp>
        <p:nvSpPr>
          <p:cNvPr id="15" name="Espace réservé du contenu 2"/>
          <p:cNvSpPr>
            <a:spLocks noGrp="1"/>
          </p:cNvSpPr>
          <p:nvPr>
            <p:ph idx="1"/>
          </p:nvPr>
        </p:nvSpPr>
        <p:spPr>
          <a:xfrm>
            <a:off x="7900371" y="2950117"/>
            <a:ext cx="3758229" cy="3537886"/>
          </a:xfrm>
        </p:spPr>
        <p:txBody>
          <a:bodyPr>
            <a:normAutofit/>
          </a:bodyPr>
          <a:lstStyle/>
          <a:p>
            <a:pPr marL="0" indent="0">
              <a:buNone/>
              <a:defRPr/>
            </a:pPr>
            <a:r>
              <a:rPr lang="fr-FR" altLang="fr-FR" sz="1200" b="1" dirty="0" smtClean="0">
                <a:latin typeface="Century Gothic" panose="020B0502020202020204" pitchFamily="34" charset="0"/>
              </a:rPr>
              <a:t>Les points à contrôler  :</a:t>
            </a:r>
          </a:p>
          <a:p>
            <a:pPr marL="0" indent="0">
              <a:buNone/>
              <a:defRPr/>
            </a:pPr>
            <a:r>
              <a:rPr lang="fr-FR" altLang="fr-FR" sz="1200" dirty="0" smtClean="0">
                <a:latin typeface="Century Gothic" panose="020B0502020202020204" pitchFamily="34" charset="0"/>
              </a:rPr>
              <a:t>Cette </a:t>
            </a:r>
            <a:r>
              <a:rPr lang="fr-FR" altLang="fr-FR" sz="1200" dirty="0">
                <a:latin typeface="Century Gothic" panose="020B0502020202020204" pitchFamily="34" charset="0"/>
              </a:rPr>
              <a:t>annexe détaille les </a:t>
            </a:r>
            <a:r>
              <a:rPr lang="fr-FR" altLang="fr-FR" sz="1200" dirty="0" smtClean="0">
                <a:latin typeface="Century Gothic" panose="020B0502020202020204" pitchFamily="34" charset="0"/>
              </a:rPr>
              <a:t>travaux et opérations exceptionnelles terminés en fin d’exercice :</a:t>
            </a:r>
            <a:endParaRPr lang="fr-FR" altLang="fr-FR" sz="1200" dirty="0">
              <a:latin typeface="Century Gothic" panose="020B0502020202020204" pitchFamily="34" charset="0"/>
            </a:endParaRPr>
          </a:p>
          <a:p>
            <a:pPr lvl="1">
              <a:defRPr/>
            </a:pPr>
            <a:r>
              <a:rPr lang="fr-FR" altLang="fr-FR" sz="1200" dirty="0">
                <a:solidFill>
                  <a:srgbClr val="31849B"/>
                </a:solidFill>
                <a:latin typeface="Century Gothic" panose="020B0502020202020204" pitchFamily="34" charset="0"/>
                <a:ea typeface="Batang" panose="02030600000101010101" pitchFamily="18" charset="-127"/>
                <a:cs typeface="Verdana" panose="020B0604030504040204" pitchFamily="34" charset="0"/>
              </a:rPr>
              <a:t>Détail par clés de répartition</a:t>
            </a:r>
          </a:p>
          <a:p>
            <a:pPr lvl="1">
              <a:defRPr/>
            </a:pPr>
            <a:r>
              <a:rPr lang="fr-FR" altLang="fr-FR" sz="1200" dirty="0">
                <a:solidFill>
                  <a:srgbClr val="31849B"/>
                </a:solidFill>
                <a:latin typeface="Century Gothic" panose="020B0502020202020204" pitchFamily="34" charset="0"/>
                <a:ea typeface="Batang" panose="02030600000101010101" pitchFamily="18" charset="-127"/>
                <a:cs typeface="Verdana" panose="020B0604030504040204" pitchFamily="34" charset="0"/>
              </a:rPr>
              <a:t>Détail par travaux / natures de charges (et éventuellement produits affectés)</a:t>
            </a:r>
          </a:p>
          <a:p>
            <a:pPr lvl="1">
              <a:defRPr/>
            </a:pPr>
            <a:r>
              <a:rPr lang="fr-FR" altLang="fr-FR" sz="1200" dirty="0">
                <a:solidFill>
                  <a:srgbClr val="31849B"/>
                </a:solidFill>
                <a:latin typeface="Century Gothic" panose="020B0502020202020204" pitchFamily="34" charset="0"/>
                <a:ea typeface="Batang" panose="02030600000101010101" pitchFamily="18" charset="-127"/>
                <a:cs typeface="Verdana" panose="020B0604030504040204" pitchFamily="34" charset="0"/>
              </a:rPr>
              <a:t>Mise en comparaison des montants votés, appelés et engagés</a:t>
            </a:r>
          </a:p>
          <a:p>
            <a:pPr>
              <a:defRPr/>
            </a:pPr>
            <a:r>
              <a:rPr lang="fr-FR" altLang="fr-FR" sz="1200" b="1" dirty="0">
                <a:solidFill>
                  <a:srgbClr val="E36C0A"/>
                </a:solidFill>
                <a:latin typeface="Century Gothic" panose="020B0502020202020204" pitchFamily="34" charset="0"/>
              </a:rPr>
              <a:t>Inclure les charges annexes aux travaux votés (assurance, honoraires architecte et syndic, …)</a:t>
            </a:r>
          </a:p>
          <a:p>
            <a:pPr>
              <a:defRPr/>
            </a:pPr>
            <a:r>
              <a:rPr lang="fr-CA" altLang="fr-FR" sz="1200" b="1" dirty="0">
                <a:solidFill>
                  <a:srgbClr val="E36C0A"/>
                </a:solidFill>
                <a:latin typeface="Century Gothic" panose="020B0502020202020204" pitchFamily="34" charset="0"/>
              </a:rPr>
              <a:t>Vérifier la raison du dépassement des travaux ou  les opérations exceptionnelles voté en AG ( régularisation) </a:t>
            </a:r>
            <a:endParaRPr lang="fr-FR" altLang="fr-FR" sz="1500" b="1" dirty="0">
              <a:solidFill>
                <a:srgbClr val="E36C0A"/>
              </a:solidFill>
              <a:latin typeface="Century Gothic" panose="020B0502020202020204" pitchFamily="34" charset="0"/>
            </a:endParaRPr>
          </a:p>
        </p:txBody>
      </p:sp>
    </p:spTree>
    <p:extLst>
      <p:ext uri="{BB962C8B-B14F-4D97-AF65-F5344CB8AC3E}">
        <p14:creationId xmlns:p14="http://schemas.microsoft.com/office/powerpoint/2010/main" val="10792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endParaRPr lang="fr-FR" sz="2800" b="1" kern="0" dirty="0">
              <a:solidFill>
                <a:schemeClr val="bg1"/>
              </a:solidFill>
              <a:latin typeface="Century Gothic" panose="020B0502020202020204" pitchFamily="34" charset="0"/>
            </a:endParaRPr>
          </a:p>
        </p:txBody>
      </p:sp>
      <p:pic>
        <p:nvPicPr>
          <p:cNvPr id="12" name="Image 11"/>
          <p:cNvPicPr>
            <a:picLocks noChangeAspect="1"/>
          </p:cNvPicPr>
          <p:nvPr/>
        </p:nvPicPr>
        <p:blipFill>
          <a:blip r:embed="rId3"/>
          <a:stretch>
            <a:fillRect/>
          </a:stretch>
        </p:blipFill>
        <p:spPr>
          <a:xfrm>
            <a:off x="0" y="0"/>
            <a:ext cx="772998" cy="462925"/>
          </a:xfrm>
          <a:prstGeom prst="rect">
            <a:avLst/>
          </a:prstGeom>
        </p:spPr>
      </p:pic>
      <p:sp>
        <p:nvSpPr>
          <p:cNvPr id="14" name="Rectangle 13"/>
          <p:cNvSpPr/>
          <p:nvPr/>
        </p:nvSpPr>
        <p:spPr>
          <a:xfrm>
            <a:off x="3077237" y="704300"/>
            <a:ext cx="6638888" cy="400110"/>
          </a:xfrm>
          <a:prstGeom prst="rect">
            <a:avLst/>
          </a:prstGeom>
        </p:spPr>
        <p:txBody>
          <a:bodyPr wrap="square">
            <a:spAutoFit/>
          </a:bodyPr>
          <a:lstStyle/>
          <a:p>
            <a:pPr algn="ctr"/>
            <a:r>
              <a:rPr lang="fr-CA" sz="2000" b="1" kern="0" dirty="0">
                <a:latin typeface="Century Gothic" panose="020B0502020202020204" pitchFamily="34" charset="0"/>
              </a:rPr>
              <a:t>Comment préparer son assemblée générale ?</a:t>
            </a:r>
          </a:p>
        </p:txBody>
      </p:sp>
      <p:sp>
        <p:nvSpPr>
          <p:cNvPr id="17" name="Rectangle 16"/>
          <p:cNvSpPr/>
          <p:nvPr/>
        </p:nvSpPr>
        <p:spPr>
          <a:xfrm>
            <a:off x="3809998" y="3696436"/>
            <a:ext cx="4572000" cy="1200329"/>
          </a:xfrm>
          <a:prstGeom prst="rect">
            <a:avLst/>
          </a:prstGeom>
        </p:spPr>
        <p:txBody>
          <a:bodyPr>
            <a:spAutoFit/>
          </a:bodyPr>
          <a:lstStyle/>
          <a:p>
            <a:pPr lvl="0" algn="ctr"/>
            <a:r>
              <a:rPr lang="fr-CA" b="1" kern="0" dirty="0">
                <a:latin typeface="Century Gothic" panose="020B0502020202020204" pitchFamily="34" charset="0"/>
              </a:rPr>
              <a:t>3</a:t>
            </a:r>
            <a:r>
              <a:rPr lang="fr-CA" b="1" kern="0" baseline="30000" dirty="0">
                <a:latin typeface="Century Gothic" panose="020B0502020202020204" pitchFamily="34" charset="0"/>
              </a:rPr>
              <a:t>eme</a:t>
            </a:r>
            <a:r>
              <a:rPr lang="fr-CA" b="1" kern="0" dirty="0">
                <a:latin typeface="Century Gothic" panose="020B0502020202020204" pitchFamily="34" charset="0"/>
              </a:rPr>
              <a:t> Atelier - Formation </a:t>
            </a:r>
          </a:p>
          <a:p>
            <a:pPr lvl="0" algn="ctr"/>
            <a:endParaRPr lang="fr-CA" b="1" kern="0" dirty="0">
              <a:latin typeface="Century Gothic" panose="020B0502020202020204" pitchFamily="34" charset="0"/>
            </a:endParaRPr>
          </a:p>
          <a:p>
            <a:pPr lvl="0" algn="ctr"/>
            <a:r>
              <a:rPr lang="fr-CA" b="1" kern="0" dirty="0">
                <a:latin typeface="Century Gothic" panose="020B0502020202020204" pitchFamily="34" charset="0"/>
              </a:rPr>
              <a:t>Animation le 14 mars 2024</a:t>
            </a:r>
          </a:p>
          <a:p>
            <a:pPr lvl="0" algn="ctr"/>
            <a:r>
              <a:rPr lang="fr-CA" b="1" kern="0" dirty="0">
                <a:latin typeface="Century Gothic" panose="020B0502020202020204" pitchFamily="34" charset="0"/>
              </a:rPr>
              <a:t>assurée par Assitan NIAKATE</a:t>
            </a:r>
            <a:endParaRPr lang="fr-FR" b="1" kern="0" dirty="0">
              <a:latin typeface="Century Gothic" panose="020B0502020202020204" pitchFamily="34" charset="0"/>
            </a:endParaRPr>
          </a:p>
        </p:txBody>
      </p:sp>
      <p:sp>
        <p:nvSpPr>
          <p:cNvPr id="2" name="Rectangle 1"/>
          <p:cNvSpPr/>
          <p:nvPr/>
        </p:nvSpPr>
        <p:spPr>
          <a:xfrm>
            <a:off x="1549430" y="5048198"/>
            <a:ext cx="9694505" cy="646331"/>
          </a:xfrm>
          <a:prstGeom prst="rect">
            <a:avLst/>
          </a:prstGeom>
        </p:spPr>
        <p:txBody>
          <a:bodyPr wrap="square">
            <a:spAutoFit/>
          </a:bodyPr>
          <a:lstStyle/>
          <a:p>
            <a:pPr algn="ctr"/>
            <a:r>
              <a:rPr lang="fr-CA" b="1" kern="0" dirty="0">
                <a:latin typeface="Century Gothic" panose="020B0502020202020204" pitchFamily="34" charset="0"/>
              </a:rPr>
              <a:t>Cet atelier - formation est mis en place par la ville de Sarcelles en partenariat avec l’ARC </a:t>
            </a:r>
            <a:endParaRPr lang="fr-FR" b="1" kern="0" dirty="0">
              <a:latin typeface="Century Gothic" panose="020B0502020202020204" pitchFamily="34" charset="0"/>
            </a:endParaRPr>
          </a:p>
        </p:txBody>
      </p:sp>
      <p:sp>
        <p:nvSpPr>
          <p:cNvPr id="19" name="Rectangle 18"/>
          <p:cNvSpPr/>
          <p:nvPr/>
        </p:nvSpPr>
        <p:spPr>
          <a:xfrm>
            <a:off x="2025838" y="5705031"/>
            <a:ext cx="8741687" cy="784830"/>
          </a:xfrm>
          <a:prstGeom prst="rect">
            <a:avLst/>
          </a:prstGeom>
        </p:spPr>
        <p:txBody>
          <a:bodyPr wrap="square">
            <a:spAutoFit/>
          </a:bodyPr>
          <a:lstStyle/>
          <a:p>
            <a:pPr algn="just"/>
            <a:r>
              <a:rPr lang="fr-FR" sz="1500" i="1" dirty="0">
                <a:latin typeface="Century Gothic" panose="020B0502020202020204" pitchFamily="34" charset="0"/>
              </a:rPr>
              <a:t>« </a:t>
            </a:r>
            <a:r>
              <a:rPr lang="fr-FR" sz="1500" b="1" i="1" kern="0" dirty="0">
                <a:latin typeface="Century Gothic" panose="020B0502020202020204" pitchFamily="34" charset="0"/>
              </a:rPr>
              <a:t>Le conseil syndical  de la copropriété est un rouage indispensable à la bonne gestion de l’immeuble et au contrôle efficace de la mission du syndic, ce qui génère des économies substantielles pour tous les copropriétaires. »</a:t>
            </a:r>
          </a:p>
        </p:txBody>
      </p:sp>
      <p:pic>
        <p:nvPicPr>
          <p:cNvPr id="20" name="Image 19"/>
          <p:cNvPicPr>
            <a:picLocks noChangeAspect="1"/>
          </p:cNvPicPr>
          <p:nvPr/>
        </p:nvPicPr>
        <p:blipFill>
          <a:blip r:embed="rId4"/>
          <a:stretch>
            <a:fillRect/>
          </a:stretch>
        </p:blipFill>
        <p:spPr>
          <a:xfrm>
            <a:off x="915266" y="5417530"/>
            <a:ext cx="744029" cy="986271"/>
          </a:xfrm>
          <a:prstGeom prst="rect">
            <a:avLst/>
          </a:prstGeom>
        </p:spPr>
      </p:pic>
      <p:sp>
        <p:nvSpPr>
          <p:cNvPr id="3" name="Espace réservé du numéro de diapositive 2"/>
          <p:cNvSpPr>
            <a:spLocks noGrp="1"/>
          </p:cNvSpPr>
          <p:nvPr>
            <p:ph type="sldNum" sz="quarter" idx="12"/>
          </p:nvPr>
        </p:nvSpPr>
        <p:spPr/>
        <p:txBody>
          <a:bodyPr/>
          <a:lstStyle/>
          <a:p>
            <a:fld id="{524F4E30-4F36-4098-97E2-E1F6D838FDE3}" type="slidenum">
              <a:rPr lang="fr-FR" smtClean="0"/>
              <a:t>3</a:t>
            </a:fld>
            <a:endParaRPr lang="fr-FR"/>
          </a:p>
        </p:txBody>
      </p:sp>
      <p:sp>
        <p:nvSpPr>
          <p:cNvPr id="16" name="ZoneTexte 15"/>
          <p:cNvSpPr txBox="1"/>
          <p:nvPr/>
        </p:nvSpPr>
        <p:spPr>
          <a:xfrm>
            <a:off x="3497668" y="-70129"/>
            <a:ext cx="5196663" cy="523220"/>
          </a:xfrm>
          <a:prstGeom prst="rect">
            <a:avLst/>
          </a:prstGeom>
          <a:noFill/>
        </p:spPr>
        <p:txBody>
          <a:bodyPr wrap="square" rtlCol="0">
            <a:spAutoFit/>
          </a:bodyPr>
          <a:lstStyle/>
          <a:p>
            <a:pPr algn="ctr"/>
            <a:r>
              <a:rPr lang="fr-CA" sz="2800" b="1" kern="0" dirty="0">
                <a:solidFill>
                  <a:schemeClr val="bg1"/>
                </a:solidFill>
                <a:latin typeface="Century Gothic" panose="020B0502020202020204" pitchFamily="34" charset="0"/>
              </a:rPr>
              <a:t>Bienvenue au « club </a:t>
            </a:r>
            <a:r>
              <a:rPr lang="fr-CA" sz="2800" b="1" kern="0" dirty="0" err="1">
                <a:solidFill>
                  <a:schemeClr val="bg1"/>
                </a:solidFill>
                <a:latin typeface="Century Gothic" panose="020B0502020202020204" pitchFamily="34" charset="0"/>
              </a:rPr>
              <a:t>Orcod</a:t>
            </a:r>
            <a:r>
              <a:rPr lang="fr-CA" sz="2800" b="1" kern="0" dirty="0">
                <a:solidFill>
                  <a:schemeClr val="bg1"/>
                </a:solidFill>
                <a:latin typeface="Century Gothic" panose="020B0502020202020204" pitchFamily="34" charset="0"/>
              </a:rPr>
              <a:t> »</a:t>
            </a:r>
          </a:p>
        </p:txBody>
      </p:sp>
      <p:pic>
        <p:nvPicPr>
          <p:cNvPr id="4" name="Image 3"/>
          <p:cNvPicPr>
            <a:picLocks noChangeAspect="1"/>
          </p:cNvPicPr>
          <p:nvPr/>
        </p:nvPicPr>
        <p:blipFill>
          <a:blip r:embed="rId5"/>
          <a:stretch>
            <a:fillRect/>
          </a:stretch>
        </p:blipFill>
        <p:spPr>
          <a:xfrm>
            <a:off x="4236630" y="1492627"/>
            <a:ext cx="3718737" cy="2082493"/>
          </a:xfrm>
          <a:prstGeom prst="rect">
            <a:avLst/>
          </a:prstGeom>
        </p:spPr>
      </p:pic>
    </p:spTree>
    <p:extLst>
      <p:ext uri="{BB962C8B-B14F-4D97-AF65-F5344CB8AC3E}">
        <p14:creationId xmlns:p14="http://schemas.microsoft.com/office/powerpoint/2010/main" val="360766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10846" y="581346"/>
            <a:ext cx="9094510" cy="400110"/>
          </a:xfrm>
          <a:prstGeom prst="rect">
            <a:avLst/>
          </a:prstGeom>
          <a:noFill/>
        </p:spPr>
        <p:txBody>
          <a:bodyPr wrap="square" rtlCol="0">
            <a:spAutoFit/>
          </a:bodyPr>
          <a:lstStyle/>
          <a:p>
            <a:r>
              <a:rPr lang="fr-FR" sz="2000" b="1" spc="-5" dirty="0">
                <a:solidFill>
                  <a:srgbClr val="31849B"/>
                </a:solidFill>
                <a:latin typeface="Century Gothic" panose="020B0502020202020204" pitchFamily="34" charset="0"/>
                <a:cs typeface="Malgun Gothic"/>
              </a:rPr>
              <a:t>5) Exemple des documents à joindre obligatoirement à la convocation </a:t>
            </a:r>
          </a:p>
        </p:txBody>
      </p:sp>
      <p:sp>
        <p:nvSpPr>
          <p:cNvPr id="13" name="Rectangle 12"/>
          <p:cNvSpPr/>
          <p:nvPr/>
        </p:nvSpPr>
        <p:spPr>
          <a:xfrm>
            <a:off x="772998" y="1040174"/>
            <a:ext cx="197490" cy="369332"/>
          </a:xfrm>
          <a:prstGeom prst="rect">
            <a:avLst/>
          </a:prstGeom>
          <a:noFill/>
        </p:spPr>
        <p:txBody>
          <a:bodyPr wrap="none">
            <a:spAutoFit/>
          </a:bodyPr>
          <a:lstStyle/>
          <a:p>
            <a:pPr marL="12700">
              <a:spcBef>
                <a:spcPts val="95"/>
              </a:spcBef>
            </a:pPr>
            <a:endParaRPr lang="fr-FR" b="1" spc="-5" dirty="0">
              <a:latin typeface="Century Gothic" panose="020B0502020202020204" pitchFamily="34" charset="0"/>
              <a:ea typeface="+mj-ea"/>
              <a:cs typeface="Malgun Gothic"/>
            </a:endParaRPr>
          </a:p>
        </p:txBody>
      </p:sp>
      <p:sp>
        <p:nvSpPr>
          <p:cNvPr id="5" name="Espace réservé du numéro de diapositive 4"/>
          <p:cNvSpPr>
            <a:spLocks noGrp="1"/>
          </p:cNvSpPr>
          <p:nvPr>
            <p:ph type="sldNum" sz="quarter" idx="12"/>
          </p:nvPr>
        </p:nvSpPr>
        <p:spPr>
          <a:xfrm>
            <a:off x="9206023" y="6363438"/>
            <a:ext cx="2743200" cy="365125"/>
          </a:xfrm>
        </p:spPr>
        <p:txBody>
          <a:bodyPr/>
          <a:lstStyle/>
          <a:p>
            <a:fld id="{524F4E30-4F36-4098-97E2-E1F6D838FDE3}" type="slidenum">
              <a:rPr lang="fr-FR" smtClean="0"/>
              <a:t>30</a:t>
            </a:fld>
            <a:endParaRPr lang="fr-FR" dirty="0"/>
          </a:p>
        </p:txBody>
      </p:sp>
      <p:pic>
        <p:nvPicPr>
          <p:cNvPr id="6" name="Image 5"/>
          <p:cNvPicPr>
            <a:picLocks noChangeAspect="1"/>
          </p:cNvPicPr>
          <p:nvPr/>
        </p:nvPicPr>
        <p:blipFill>
          <a:blip r:embed="rId3"/>
          <a:stretch>
            <a:fillRect/>
          </a:stretch>
        </p:blipFill>
        <p:spPr>
          <a:xfrm>
            <a:off x="196876" y="572975"/>
            <a:ext cx="1152244" cy="749873"/>
          </a:xfrm>
          <a:prstGeom prst="rect">
            <a:avLst/>
          </a:prstGeom>
        </p:spPr>
      </p:pic>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t>
            </a:r>
            <a:r>
              <a:rPr lang="fr-FR" sz="2800" b="1" kern="0" dirty="0" smtClean="0">
                <a:solidFill>
                  <a:schemeClr val="bg1"/>
                </a:solidFill>
                <a:latin typeface="Century Gothic" panose="020B0502020202020204" pitchFamily="34" charset="0"/>
              </a:rPr>
              <a:t>artie 2 :  </a:t>
            </a:r>
            <a:r>
              <a:rPr lang="fr-FR" sz="2800" b="1" kern="0" dirty="0">
                <a:solidFill>
                  <a:schemeClr val="bg1"/>
                </a:solidFill>
                <a:latin typeface="Century Gothic" panose="020B0502020202020204" pitchFamily="34" charset="0"/>
              </a:rPr>
              <a:t>La convocation </a:t>
            </a:r>
            <a:r>
              <a:rPr lang="fr-FR" sz="2800" b="1" kern="0" dirty="0" smtClean="0">
                <a:solidFill>
                  <a:schemeClr val="bg1"/>
                </a:solidFill>
                <a:latin typeface="Century Gothic" panose="020B0502020202020204" pitchFamily="34" charset="0"/>
              </a:rPr>
              <a:t>d’assemblée générale</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
        <p:nvSpPr>
          <p:cNvPr id="14" name="Rectangle 13"/>
          <p:cNvSpPr/>
          <p:nvPr/>
        </p:nvSpPr>
        <p:spPr>
          <a:xfrm>
            <a:off x="1349120" y="964355"/>
            <a:ext cx="9306345" cy="646331"/>
          </a:xfrm>
          <a:prstGeom prst="rect">
            <a:avLst/>
          </a:prstGeom>
        </p:spPr>
        <p:txBody>
          <a:bodyPr wrap="square">
            <a:spAutoFit/>
          </a:bodyPr>
          <a:lstStyle/>
          <a:p>
            <a:pPr algn="ctr" defTabSz="685800" fontAlgn="ctr">
              <a:spcBef>
                <a:spcPct val="0"/>
              </a:spcBef>
              <a:spcAft>
                <a:spcPct val="0"/>
              </a:spcAft>
              <a:defRPr/>
            </a:pPr>
            <a:r>
              <a:rPr lang="fr-FR" altLang="fr-FR" b="1" dirty="0">
                <a:solidFill>
                  <a:prstClr val="black"/>
                </a:solidFill>
                <a:ea typeface="ヒラギノ角ゴ Pro W3" pitchFamily="-95" charset="-128"/>
              </a:rPr>
              <a:t>Annexe 5 : Etat des travaux de l'article 14-2 et opérations exceptionnelles votés non encore clôturés à la fin de l'exercice du 01/01/2020 Au 31/12/2020</a:t>
            </a:r>
          </a:p>
        </p:txBody>
      </p:sp>
      <p:graphicFrame>
        <p:nvGraphicFramePr>
          <p:cNvPr id="15" name="Tableau 14"/>
          <p:cNvGraphicFramePr>
            <a:graphicFrameLocks noGrp="1"/>
          </p:cNvGraphicFramePr>
          <p:nvPr>
            <p:extLst>
              <p:ext uri="{D42A27DB-BD31-4B8C-83A1-F6EECF244321}">
                <p14:modId xmlns:p14="http://schemas.microsoft.com/office/powerpoint/2010/main" val="2457361185"/>
              </p:ext>
            </p:extLst>
          </p:nvPr>
        </p:nvGraphicFramePr>
        <p:xfrm>
          <a:off x="386499" y="1763288"/>
          <a:ext cx="7208837" cy="4016375"/>
        </p:xfrm>
        <a:graphic>
          <a:graphicData uri="http://schemas.openxmlformats.org/drawingml/2006/table">
            <a:tbl>
              <a:tblPr/>
              <a:tblGrid>
                <a:gridCol w="1154112">
                  <a:extLst>
                    <a:ext uri="{9D8B030D-6E8A-4147-A177-3AD203B41FA5}">
                      <a16:colId xmlns:a16="http://schemas.microsoft.com/office/drawing/2014/main" xmlns="" val="20000"/>
                    </a:ext>
                  </a:extLst>
                </a:gridCol>
                <a:gridCol w="525463">
                  <a:extLst>
                    <a:ext uri="{9D8B030D-6E8A-4147-A177-3AD203B41FA5}">
                      <a16:colId xmlns:a16="http://schemas.microsoft.com/office/drawing/2014/main" xmlns="" val="20001"/>
                    </a:ext>
                  </a:extLst>
                </a:gridCol>
                <a:gridCol w="525462">
                  <a:extLst>
                    <a:ext uri="{9D8B030D-6E8A-4147-A177-3AD203B41FA5}">
                      <a16:colId xmlns:a16="http://schemas.microsoft.com/office/drawing/2014/main" xmlns="" val="20002"/>
                    </a:ext>
                  </a:extLst>
                </a:gridCol>
                <a:gridCol w="525463">
                  <a:extLst>
                    <a:ext uri="{9D8B030D-6E8A-4147-A177-3AD203B41FA5}">
                      <a16:colId xmlns:a16="http://schemas.microsoft.com/office/drawing/2014/main" xmlns="" val="20003"/>
                    </a:ext>
                  </a:extLst>
                </a:gridCol>
                <a:gridCol w="525462">
                  <a:extLst>
                    <a:ext uri="{9D8B030D-6E8A-4147-A177-3AD203B41FA5}">
                      <a16:colId xmlns:a16="http://schemas.microsoft.com/office/drawing/2014/main" xmlns="" val="20004"/>
                    </a:ext>
                  </a:extLst>
                </a:gridCol>
                <a:gridCol w="525463">
                  <a:extLst>
                    <a:ext uri="{9D8B030D-6E8A-4147-A177-3AD203B41FA5}">
                      <a16:colId xmlns:a16="http://schemas.microsoft.com/office/drawing/2014/main" xmlns="" val="20005"/>
                    </a:ext>
                  </a:extLst>
                </a:gridCol>
                <a:gridCol w="525462">
                  <a:extLst>
                    <a:ext uri="{9D8B030D-6E8A-4147-A177-3AD203B41FA5}">
                      <a16:colId xmlns:a16="http://schemas.microsoft.com/office/drawing/2014/main" xmlns="" val="20006"/>
                    </a:ext>
                  </a:extLst>
                </a:gridCol>
                <a:gridCol w="525463">
                  <a:extLst>
                    <a:ext uri="{9D8B030D-6E8A-4147-A177-3AD203B41FA5}">
                      <a16:colId xmlns:a16="http://schemas.microsoft.com/office/drawing/2014/main" xmlns="" val="20007"/>
                    </a:ext>
                  </a:extLst>
                </a:gridCol>
                <a:gridCol w="525462">
                  <a:extLst>
                    <a:ext uri="{9D8B030D-6E8A-4147-A177-3AD203B41FA5}">
                      <a16:colId xmlns:a16="http://schemas.microsoft.com/office/drawing/2014/main" xmlns="" val="20008"/>
                    </a:ext>
                  </a:extLst>
                </a:gridCol>
                <a:gridCol w="800100">
                  <a:extLst>
                    <a:ext uri="{9D8B030D-6E8A-4147-A177-3AD203B41FA5}">
                      <a16:colId xmlns:a16="http://schemas.microsoft.com/office/drawing/2014/main" xmlns="" val="20009"/>
                    </a:ext>
                  </a:extLst>
                </a:gridCol>
                <a:gridCol w="525463">
                  <a:extLst>
                    <a:ext uri="{9D8B030D-6E8A-4147-A177-3AD203B41FA5}">
                      <a16:colId xmlns:a16="http://schemas.microsoft.com/office/drawing/2014/main" xmlns="" val="20010"/>
                    </a:ext>
                  </a:extLst>
                </a:gridCol>
                <a:gridCol w="525462">
                  <a:extLst>
                    <a:ext uri="{9D8B030D-6E8A-4147-A177-3AD203B41FA5}">
                      <a16:colId xmlns:a16="http://schemas.microsoft.com/office/drawing/2014/main" xmlns="" val="20011"/>
                    </a:ext>
                  </a:extLst>
                </a:gridCol>
              </a:tblGrid>
              <a:tr h="333431">
                <a:tc gridSpan="1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1"/>
                          </a:solidFill>
                          <a:effectLst/>
                          <a:latin typeface="Arial" panose="020B0604020202020204" pitchFamily="34" charset="0"/>
                          <a:ea typeface="ヒラギノ角ゴ Pro W3" pitchFamily="-95" charset="-128"/>
                        </a:rPr>
                        <a:t>ANNEXE 5</a:t>
                      </a:r>
                      <a:endParaRPr kumimoji="0" lang="fr-FR" altLang="fr-FR" sz="1100" b="1" i="0" u="none" strike="noStrike" cap="none" normalizeH="0" baseline="0" dirty="0">
                        <a:ln>
                          <a:noFill/>
                        </a:ln>
                        <a:solidFill>
                          <a:schemeClr val="tx1"/>
                        </a:solidFill>
                        <a:effectLst/>
                        <a:latin typeface="Arial" panose="020B0604020202020204" pitchFamily="34" charset="0"/>
                        <a:ea typeface="ヒラギノ角ゴ Pro W3" pitchFamily="-95" charset="-128"/>
                      </a:endParaRPr>
                    </a:p>
                  </a:txBody>
                  <a:tcPr marL="5037" marR="5037" marT="503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242929">
                <a:tc gridSpan="1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Etat des travaux de l'article 14-2 et opérations exceptionnelles votés non encore clôturés à la fin de l'exercice du 01/01/2020 Au 31/12/2020</a:t>
                      </a:r>
                    </a:p>
                  </a:txBody>
                  <a:tcPr marL="5037" marR="5037" marT="5038"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1049515">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Travaux votés</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A</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Travaux payés</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B</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Travaux réalisés</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C</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t" latinLnBrk="0" hangingPunct="1">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Provisions appelées, emprunts et subventions reçus, affectation du fonds de travaux</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D</a:t>
                      </a:r>
                    </a:p>
                  </a:txBody>
                  <a:tcPr marL="5037" marR="5037" marT="5038"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Solde en attente</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sur travaux</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E=D-C</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Subventions et</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Emprunts à recevoir</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r>
                      <a:b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b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F</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613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Date</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Date</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Date</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Date</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Date</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Montant</a:t>
                      </a:r>
                    </a:p>
                  </a:txBody>
                  <a:tcPr marL="5037" marR="5037" marT="503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36754">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TRAVAUX porte hall</a:t>
                      </a:r>
                    </a:p>
                  </a:txBody>
                  <a:tcPr marL="5037" marR="5037" marT="503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tx1"/>
                          </a:solidFill>
                          <a:effectLst/>
                          <a:latin typeface="Arial" panose="020B0604020202020204" pitchFamily="34" charset="0"/>
                          <a:ea typeface="ヒラギノ角ゴ Pro W3" pitchFamily="-95" charset="-128"/>
                        </a:rPr>
                        <a:t> </a:t>
                      </a:r>
                      <a:r>
                        <a:rPr kumimoji="0" lang="fr-CA"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rPr>
                        <a:t>AG 2020</a:t>
                      </a:r>
                      <a:endParaRPr kumimoji="0" lang="fr-FR" altLang="fr-FR" sz="800" b="1" i="0" u="none" strike="noStrike" cap="none" normalizeH="0" baseline="0" dirty="0">
                        <a:ln>
                          <a:noFill/>
                        </a:ln>
                        <a:solidFill>
                          <a:schemeClr val="tx1"/>
                        </a:solidFill>
                        <a:effectLst/>
                        <a:latin typeface="Arial" panose="020B0604020202020204" pitchFamily="34" charset="0"/>
                        <a:ea typeface="ヒラギノ角ゴ Pro W3" pitchFamily="-95" charset="-128"/>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fr-FR" altLang="fr-FR" sz="800" b="0" i="0" u="none" strike="noStrike" cap="none" normalizeH="0" baseline="0" dirty="0">
                        <a:ln>
                          <a:noFill/>
                        </a:ln>
                        <a:solidFill>
                          <a:schemeClr val="tx1"/>
                        </a:solidFill>
                        <a:effectLst/>
                        <a:latin typeface="Arial" panose="020B0604020202020204" pitchFamily="34" charset="0"/>
                        <a:ea typeface="ヒラギノ角ゴ Pro W3" pitchFamily="-95" charset="-128"/>
                      </a:endParaRP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3000 €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1500 €</a:t>
                      </a:r>
                    </a:p>
                    <a:p>
                      <a:pPr marL="0" marR="0" lvl="0" indent="0" algn="ctr" defTabSz="685800" rtl="0" eaLnBrk="1" fontAlgn="ctr" latinLnBrk="0" hangingPunct="1">
                        <a:lnSpc>
                          <a:spcPct val="100000"/>
                        </a:lnSpc>
                        <a:spcBef>
                          <a:spcPct val="0"/>
                        </a:spcBef>
                        <a:spcAft>
                          <a:spcPct val="0"/>
                        </a:spcAft>
                        <a:buClrTx/>
                        <a:buSzTx/>
                        <a:buFontTx/>
                        <a:buNone/>
                        <a:tabLst/>
                      </a:pPr>
                      <a:r>
                        <a:rPr kumimoji="0" lang="fr-CA"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1500 €</a:t>
                      </a:r>
                      <a:endPar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endParaRP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01/07/2020</a:t>
                      </a:r>
                    </a:p>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01/10/2020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3000 €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36754">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TRAVAUX boite aux lettres</a:t>
                      </a:r>
                    </a:p>
                  </a:txBody>
                  <a:tcPr marL="5037" marR="5037" marT="503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r>
                        <a:rPr kumimoji="0" lang="fr-CA"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AG 2020</a:t>
                      </a:r>
                      <a:endPar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endParaRP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500 €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250 €</a:t>
                      </a:r>
                    </a:p>
                    <a:p>
                      <a:pPr marL="0" marR="0" lvl="0" indent="0" algn="ctr" defTabSz="685800" rtl="0" eaLnBrk="1" fontAlgn="ctr" latinLnBrk="0" hangingPunct="1">
                        <a:lnSpc>
                          <a:spcPct val="100000"/>
                        </a:lnSpc>
                        <a:spcBef>
                          <a:spcPct val="0"/>
                        </a:spcBef>
                        <a:spcAft>
                          <a:spcPct val="0"/>
                        </a:spcAft>
                        <a:buClrTx/>
                        <a:buSzTx/>
                        <a:buFontTx/>
                        <a:buNone/>
                        <a:tabLst/>
                      </a:pPr>
                      <a:r>
                        <a:rPr kumimoji="0" lang="fr-CA"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250 €</a:t>
                      </a:r>
                      <a:endPar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endParaRP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01/07/2020</a:t>
                      </a:r>
                    </a:p>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01/10/2020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500 €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70859">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TOTAL</a:t>
                      </a:r>
                    </a:p>
                  </a:txBody>
                  <a:tcPr marL="5037" marR="5037" marT="503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t>
                      </a:r>
                      <a:r>
                        <a:rPr kumimoji="0" lang="fr-FR" altLang="fr-FR" sz="800" b="1" i="0" u="none" strike="noStrike" cap="none" normalizeH="0" baseline="0">
                          <a:ln>
                            <a:noFill/>
                          </a:ln>
                          <a:solidFill>
                            <a:srgbClr val="FF0000"/>
                          </a:solidFill>
                          <a:effectLst/>
                          <a:latin typeface="Arial" panose="020B0604020202020204" pitchFamily="34" charset="0"/>
                          <a:ea typeface="ヒラギノ角ゴ Pro W3" pitchFamily="-95" charset="-128"/>
                        </a:rPr>
                        <a:t>3500 € (cf. annexe 1)  compte 120</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ctr" latinLnBrk="0" hangingPunct="1">
                        <a:lnSpc>
                          <a:spcPct val="100000"/>
                        </a:lnSpc>
                        <a:spcBef>
                          <a:spcPct val="0"/>
                        </a:spcBef>
                        <a:spcAft>
                          <a:spcPct val="0"/>
                        </a:spcAft>
                        <a:buClrTx/>
                        <a:buSzTx/>
                        <a:buFontTx/>
                        <a:buNone/>
                        <a:tabLst/>
                      </a:pPr>
                      <a:r>
                        <a:rPr kumimoji="0" lang="fr-FR" altLang="fr-FR" sz="800" b="1" i="0" u="none" strike="noStrike" cap="none" normalizeH="0" baseline="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r" defTabSz="685800" rtl="0" eaLnBrk="1" fontAlgn="ctr" latinLnBrk="0" hangingPunct="1">
                        <a:lnSpc>
                          <a:spcPct val="100000"/>
                        </a:lnSpc>
                        <a:spcBef>
                          <a:spcPct val="0"/>
                        </a:spcBef>
                        <a:spcAft>
                          <a:spcPct val="0"/>
                        </a:spcAft>
                        <a:buClrTx/>
                        <a:buSzTx/>
                        <a:buFontTx/>
                        <a:buNone/>
                        <a:tabLst/>
                      </a:pPr>
                      <a:r>
                        <a:rPr kumimoji="0" lang="fr-FR" altLang="fr-FR" sz="800" b="0" i="0" u="none" strike="noStrike" cap="none" normalizeH="0" baseline="0" dirty="0">
                          <a:ln>
                            <a:noFill/>
                          </a:ln>
                          <a:solidFill>
                            <a:schemeClr val="tx1"/>
                          </a:solidFill>
                          <a:effectLst/>
                          <a:latin typeface="Arial" panose="020B0604020202020204" pitchFamily="34" charset="0"/>
                          <a:ea typeface="ヒラギノ角ゴ Pro W3" pitchFamily="-95" charset="-128"/>
                        </a:rPr>
                        <a:t> </a:t>
                      </a:r>
                    </a:p>
                  </a:txBody>
                  <a:tcPr marL="5037" marR="5037" marT="503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0" name="ZoneTexte 9"/>
          <p:cNvSpPr txBox="1"/>
          <p:nvPr/>
        </p:nvSpPr>
        <p:spPr>
          <a:xfrm>
            <a:off x="7978403" y="1763288"/>
            <a:ext cx="3123356" cy="600164"/>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fr-CA" sz="1100" b="1" dirty="0" smtClean="0"/>
              <a:t>L’annexe 5 : état des travaux et opérations exceptionnelles de l’article 14-2 </a:t>
            </a:r>
          </a:p>
          <a:p>
            <a:pPr marL="171450" indent="-171450">
              <a:buFont typeface="Arial" panose="020B0604020202020204" pitchFamily="34" charset="0"/>
              <a:buChar char="•"/>
            </a:pPr>
            <a:r>
              <a:rPr lang="fr-CA" sz="1100" dirty="0" smtClean="0"/>
              <a:t>Votés, non encore clôturés à la fin de l’exercice </a:t>
            </a:r>
          </a:p>
        </p:txBody>
      </p:sp>
      <p:sp>
        <p:nvSpPr>
          <p:cNvPr id="12" name="Espace réservé du contenu 2"/>
          <p:cNvSpPr>
            <a:spLocks noGrp="1"/>
          </p:cNvSpPr>
          <p:nvPr>
            <p:ph idx="1"/>
          </p:nvPr>
        </p:nvSpPr>
        <p:spPr>
          <a:xfrm>
            <a:off x="7882628" y="2761767"/>
            <a:ext cx="3751449" cy="3387403"/>
          </a:xfrm>
        </p:spPr>
        <p:txBody>
          <a:bodyPr>
            <a:normAutofit/>
          </a:bodyPr>
          <a:lstStyle/>
          <a:p>
            <a:pPr marL="0" indent="0">
              <a:buNone/>
              <a:defRPr/>
            </a:pPr>
            <a:r>
              <a:rPr lang="fr-FR" altLang="fr-FR" sz="1200" dirty="0" smtClean="0">
                <a:latin typeface="Century Gothic" panose="020B0502020202020204" pitchFamily="34" charset="0"/>
              </a:rPr>
              <a:t>Cette </a:t>
            </a:r>
            <a:r>
              <a:rPr lang="fr-FR" altLang="fr-FR" sz="1200" dirty="0">
                <a:latin typeface="Century Gothic" panose="020B0502020202020204" pitchFamily="34" charset="0"/>
              </a:rPr>
              <a:t>annexe 5, est dédiée uniquement </a:t>
            </a:r>
            <a:r>
              <a:rPr lang="fr-FR" altLang="fr-FR" sz="1200" dirty="0" smtClean="0">
                <a:latin typeface="Century Gothic" panose="020B0502020202020204" pitchFamily="34" charset="0"/>
              </a:rPr>
              <a:t>aux travaux </a:t>
            </a:r>
            <a:r>
              <a:rPr lang="fr-FR" altLang="fr-FR" sz="1200" dirty="0">
                <a:latin typeface="Century Gothic" panose="020B0502020202020204" pitchFamily="34" charset="0"/>
              </a:rPr>
              <a:t>ou opérations exceptionnelles art. 14-2 non terminés sur l’exercice clos réalisé</a:t>
            </a:r>
            <a:r>
              <a:rPr lang="fr-FR" altLang="fr-FR" sz="1200" dirty="0" smtClean="0">
                <a:latin typeface="Century Gothic" panose="020B0502020202020204" pitchFamily="34" charset="0"/>
              </a:rPr>
              <a:t>.</a:t>
            </a:r>
            <a:endParaRPr lang="fr-FR" altLang="fr-FR" sz="1100" dirty="0" smtClean="0">
              <a:latin typeface="Century Gothic" panose="020B0502020202020204" pitchFamily="34" charset="0"/>
            </a:endParaRPr>
          </a:p>
          <a:p>
            <a:pPr>
              <a:defRPr/>
            </a:pPr>
            <a:r>
              <a:rPr lang="fr-FR" altLang="fr-FR" sz="1100" b="1" dirty="0" smtClean="0">
                <a:latin typeface="Century Gothic" panose="020B0502020202020204" pitchFamily="34" charset="0"/>
              </a:rPr>
              <a:t>Tous </a:t>
            </a:r>
            <a:r>
              <a:rPr lang="fr-FR" altLang="fr-FR" sz="1100" b="1" dirty="0">
                <a:latin typeface="Century Gothic" panose="020B0502020202020204" pitchFamily="34" charset="0"/>
              </a:rPr>
              <a:t>les travaux votés et opérations exceptionnelles, même non encore démarrés, doivent être repris dans cette annexe</a:t>
            </a:r>
          </a:p>
          <a:p>
            <a:pPr lvl="1">
              <a:defRPr/>
            </a:pPr>
            <a:r>
              <a:rPr lang="fr-FR" altLang="fr-FR" sz="1100" dirty="0">
                <a:solidFill>
                  <a:srgbClr val="0070C0"/>
                </a:solidFill>
                <a:latin typeface="Century Gothic" panose="020B0502020202020204" pitchFamily="34" charset="0"/>
                <a:ea typeface="Batang" panose="02030600000101010101" pitchFamily="18" charset="-127"/>
                <a:cs typeface="Verdana" panose="020B0604030504040204" pitchFamily="34" charset="0"/>
              </a:rPr>
              <a:t>Détail par clés de répartition</a:t>
            </a:r>
          </a:p>
          <a:p>
            <a:pPr lvl="1">
              <a:defRPr/>
            </a:pPr>
            <a:r>
              <a:rPr lang="fr-FR" altLang="fr-FR" sz="1100" dirty="0">
                <a:solidFill>
                  <a:srgbClr val="0070C0"/>
                </a:solidFill>
                <a:latin typeface="Century Gothic" panose="020B0502020202020204" pitchFamily="34" charset="0"/>
                <a:ea typeface="Batang" panose="02030600000101010101" pitchFamily="18" charset="-127"/>
                <a:cs typeface="Verdana" panose="020B0604030504040204" pitchFamily="34" charset="0"/>
              </a:rPr>
              <a:t>Détail par travaux / natures de charges (et éventuellement produits affectés)</a:t>
            </a:r>
          </a:p>
          <a:p>
            <a:pPr lvl="1">
              <a:defRPr/>
            </a:pPr>
            <a:r>
              <a:rPr lang="fr-CA" altLang="fr-FR" sz="1100" dirty="0">
                <a:solidFill>
                  <a:srgbClr val="0070C0"/>
                </a:solidFill>
                <a:latin typeface="Century Gothic" panose="020B0502020202020204" pitchFamily="34" charset="0"/>
                <a:ea typeface="Batang" panose="02030600000101010101" pitchFamily="18" charset="-127"/>
                <a:cs typeface="Verdana" panose="020B0604030504040204" pitchFamily="34" charset="0"/>
              </a:rPr>
              <a:t>Indications des dates d’AG, des dates d’AF, de factures, de paiement </a:t>
            </a:r>
            <a:endParaRPr lang="fr-FR" altLang="fr-FR" sz="1100" dirty="0">
              <a:solidFill>
                <a:srgbClr val="0070C0"/>
              </a:solidFill>
              <a:latin typeface="Century Gothic" panose="020B0502020202020204" pitchFamily="34" charset="0"/>
              <a:ea typeface="Batang" panose="02030600000101010101" pitchFamily="18" charset="-127"/>
              <a:cs typeface="Verdana" panose="020B0604030504040204" pitchFamily="34" charset="0"/>
            </a:endParaRPr>
          </a:p>
          <a:p>
            <a:pPr lvl="1">
              <a:defRPr/>
            </a:pPr>
            <a:r>
              <a:rPr lang="fr-FR" altLang="fr-FR" sz="1100" dirty="0">
                <a:solidFill>
                  <a:srgbClr val="0070C0"/>
                </a:solidFill>
                <a:latin typeface="Century Gothic" panose="020B0502020202020204" pitchFamily="34" charset="0"/>
                <a:ea typeface="Batang" panose="02030600000101010101" pitchFamily="18" charset="-127"/>
                <a:cs typeface="Verdana" panose="020B0604030504040204" pitchFamily="34" charset="0"/>
              </a:rPr>
              <a:t>Mise en comparaison des montants votés, appelés et engagés</a:t>
            </a:r>
          </a:p>
          <a:p>
            <a:pPr>
              <a:defRPr/>
            </a:pPr>
            <a:r>
              <a:rPr lang="fr-CA" altLang="fr-FR" sz="1100" b="1" dirty="0" smtClean="0">
                <a:latin typeface="Century Gothic" panose="020B0502020202020204" pitchFamily="34" charset="0"/>
              </a:rPr>
              <a:t>Cohérence </a:t>
            </a:r>
            <a:r>
              <a:rPr lang="fr-CA" altLang="fr-FR" sz="1100" b="1" dirty="0">
                <a:latin typeface="Century Gothic" panose="020B0502020202020204" pitchFamily="34" charset="0"/>
              </a:rPr>
              <a:t>avec annexe 1</a:t>
            </a:r>
          </a:p>
          <a:p>
            <a:pPr>
              <a:defRPr/>
            </a:pPr>
            <a:endParaRPr lang="fr-FR" altLang="fr-FR" sz="1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6108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12" name="object 2"/>
          <p:cNvPicPr/>
          <p:nvPr/>
        </p:nvPicPr>
        <p:blipFill>
          <a:blip r:embed="rId4" cstate="print"/>
          <a:stretch>
            <a:fillRect/>
          </a:stretch>
        </p:blipFill>
        <p:spPr>
          <a:xfrm>
            <a:off x="2726596" y="711407"/>
            <a:ext cx="6701486" cy="2793989"/>
          </a:xfrm>
          <a:prstGeom prst="rect">
            <a:avLst/>
          </a:prstGeom>
        </p:spPr>
      </p:pic>
      <p:sp>
        <p:nvSpPr>
          <p:cNvPr id="5" name="Espace réservé du numéro de diapositive 4"/>
          <p:cNvSpPr>
            <a:spLocks noGrp="1"/>
          </p:cNvSpPr>
          <p:nvPr>
            <p:ph type="sldNum" sz="quarter" idx="12"/>
          </p:nvPr>
        </p:nvSpPr>
        <p:spPr>
          <a:xfrm>
            <a:off x="9234377" y="6381270"/>
            <a:ext cx="2743200" cy="365125"/>
          </a:xfrm>
        </p:spPr>
        <p:txBody>
          <a:bodyPr/>
          <a:lstStyle/>
          <a:p>
            <a:fld id="{524F4E30-4F36-4098-97E2-E1F6D838FDE3}" type="slidenum">
              <a:rPr lang="fr-FR" smtClean="0"/>
              <a:t>31</a:t>
            </a:fld>
            <a:endParaRPr lang="fr-FR" dirty="0"/>
          </a:p>
        </p:txBody>
      </p:sp>
      <p:sp>
        <p:nvSpPr>
          <p:cNvPr id="2" name="Rectangle 1"/>
          <p:cNvSpPr/>
          <p:nvPr/>
        </p:nvSpPr>
        <p:spPr>
          <a:xfrm>
            <a:off x="2344459" y="3666060"/>
            <a:ext cx="8450920" cy="2062103"/>
          </a:xfrm>
          <a:prstGeom prst="rect">
            <a:avLst/>
          </a:prstGeom>
        </p:spPr>
        <p:txBody>
          <a:bodyPr wrap="square">
            <a:spAutoFit/>
          </a:bodyPr>
          <a:lstStyle/>
          <a:p>
            <a:pPr lvl="0"/>
            <a:r>
              <a:rPr lang="fr-FR" sz="1600" b="1" dirty="0">
                <a:solidFill>
                  <a:srgbClr val="31849B"/>
                </a:solidFill>
                <a:latin typeface="Century Gothic" panose="020B0502020202020204" pitchFamily="34" charset="0"/>
              </a:rPr>
              <a:t>Partie </a:t>
            </a:r>
            <a:r>
              <a:rPr lang="fr-FR" sz="1600" b="1" dirty="0" smtClean="0">
                <a:solidFill>
                  <a:srgbClr val="31849B"/>
                </a:solidFill>
                <a:latin typeface="Century Gothic" panose="020B0502020202020204" pitchFamily="34" charset="0"/>
              </a:rPr>
              <a:t>3 :  </a:t>
            </a:r>
            <a:r>
              <a:rPr lang="fr-FR" sz="1600" b="1" dirty="0">
                <a:solidFill>
                  <a:srgbClr val="31849B"/>
                </a:solidFill>
                <a:latin typeface="Century Gothic" panose="020B0502020202020204" pitchFamily="34" charset="0"/>
              </a:rPr>
              <a:t>Le déroulement de l’AG  </a:t>
            </a:r>
          </a:p>
          <a:p>
            <a:pPr marL="800100" lvl="1" indent="-342900">
              <a:buAutoNum type="arabicParenR"/>
            </a:pPr>
            <a:r>
              <a:rPr lang="fr-FR" altLang="fr-FR" sz="1600" dirty="0">
                <a:solidFill>
                  <a:srgbClr val="31849B"/>
                </a:solidFill>
                <a:latin typeface="Century Gothic" panose="020B0502020202020204" pitchFamily="34" charset="0"/>
                <a:ea typeface="Batang" pitchFamily="18" charset="-127"/>
              </a:rPr>
              <a:t>La participation à l’assemblée générale</a:t>
            </a:r>
          </a:p>
          <a:p>
            <a:pPr marL="800100" lvl="1" indent="-342900">
              <a:buAutoNum type="arabicParenR"/>
            </a:pPr>
            <a:r>
              <a:rPr lang="fr-FR" altLang="fr-FR" sz="1600" dirty="0" smtClean="0">
                <a:solidFill>
                  <a:srgbClr val="31849B"/>
                </a:solidFill>
                <a:latin typeface="Century Gothic" panose="020B0502020202020204" pitchFamily="34" charset="0"/>
                <a:ea typeface="Batang" pitchFamily="18" charset="-127"/>
              </a:rPr>
              <a:t>Le début de l’assemblée générale</a:t>
            </a:r>
            <a:endParaRPr lang="fr-FR" altLang="fr-FR" sz="1600" dirty="0">
              <a:solidFill>
                <a:srgbClr val="31849B"/>
              </a:solidFill>
              <a:latin typeface="Century Gothic" panose="020B0502020202020204" pitchFamily="34" charset="0"/>
              <a:ea typeface="Batang" pitchFamily="18" charset="-127"/>
            </a:endParaRPr>
          </a:p>
          <a:p>
            <a:pPr marL="800100" lvl="1" indent="-342900">
              <a:buFontTx/>
              <a:buAutoNum type="arabicParenR"/>
            </a:pPr>
            <a:r>
              <a:rPr lang="fr-CA" sz="1600" dirty="0">
                <a:solidFill>
                  <a:srgbClr val="31849B"/>
                </a:solidFill>
                <a:latin typeface="Century Gothic" panose="020B0502020202020204" pitchFamily="34" charset="0"/>
              </a:rPr>
              <a:t>Le rôle du CS dans le déroulement  de l’AG</a:t>
            </a:r>
          </a:p>
          <a:p>
            <a:pPr marL="800100" lvl="1" indent="-342900">
              <a:buFontTx/>
              <a:buAutoNum type="arabicParenR"/>
            </a:pPr>
            <a:r>
              <a:rPr lang="fr-FR" altLang="fr-FR" sz="1600" dirty="0">
                <a:solidFill>
                  <a:srgbClr val="31849B"/>
                </a:solidFill>
                <a:latin typeface="Century Gothic" panose="020B0502020202020204" pitchFamily="34" charset="0"/>
                <a:ea typeface="Batang" pitchFamily="18" charset="-127"/>
              </a:rPr>
              <a:t>Les majorités</a:t>
            </a:r>
          </a:p>
          <a:p>
            <a:pPr marL="800100" lvl="1" indent="-342900">
              <a:buFontTx/>
              <a:buAutoNum type="arabicParenR"/>
            </a:pPr>
            <a:r>
              <a:rPr lang="fr-FR" altLang="fr-FR" sz="1600" dirty="0">
                <a:solidFill>
                  <a:srgbClr val="31849B"/>
                </a:solidFill>
                <a:latin typeface="Century Gothic" panose="020B0502020202020204" pitchFamily="34" charset="0"/>
                <a:ea typeface="Batang" pitchFamily="18" charset="-127"/>
              </a:rPr>
              <a:t>L’approbation des budgets  et les modalités d’exigibilités </a:t>
            </a:r>
          </a:p>
          <a:p>
            <a:pPr marL="800100" lvl="1" indent="-342900">
              <a:buFontTx/>
              <a:buAutoNum type="arabicParenR"/>
            </a:pPr>
            <a:r>
              <a:rPr lang="fr-FR" sz="1600" spc="-40" dirty="0">
                <a:solidFill>
                  <a:srgbClr val="31849B"/>
                </a:solidFill>
                <a:latin typeface="Century Gothic" panose="020B0502020202020204" pitchFamily="34" charset="0"/>
                <a:cs typeface="Calibri"/>
              </a:rPr>
              <a:t>L’approbation</a:t>
            </a:r>
            <a:r>
              <a:rPr lang="fr-FR" sz="1600" spc="2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des</a:t>
            </a:r>
            <a:r>
              <a:rPr lang="fr-FR" sz="1600" spc="5" dirty="0">
                <a:solidFill>
                  <a:srgbClr val="31849B"/>
                </a:solidFill>
                <a:latin typeface="Century Gothic" panose="020B0502020202020204" pitchFamily="34" charset="0"/>
                <a:cs typeface="Calibri"/>
              </a:rPr>
              <a:t> </a:t>
            </a:r>
            <a:r>
              <a:rPr lang="fr-FR" sz="1600" spc="-15" dirty="0">
                <a:solidFill>
                  <a:srgbClr val="31849B"/>
                </a:solidFill>
                <a:latin typeface="Century Gothic" panose="020B0502020202020204" pitchFamily="34" charset="0"/>
                <a:cs typeface="Calibri"/>
              </a:rPr>
              <a:t>comptes</a:t>
            </a:r>
            <a:r>
              <a:rPr lang="fr-FR" sz="1600" dirty="0">
                <a:solidFill>
                  <a:srgbClr val="31849B"/>
                </a:solidFill>
                <a:latin typeface="Century Gothic" panose="020B0502020202020204" pitchFamily="34" charset="0"/>
                <a:cs typeface="Calibri"/>
              </a:rPr>
              <a:t> </a:t>
            </a:r>
            <a:r>
              <a:rPr lang="fr-FR" sz="1600" spc="-20" dirty="0">
                <a:solidFill>
                  <a:srgbClr val="31849B"/>
                </a:solidFill>
                <a:latin typeface="Century Gothic" panose="020B0502020202020204" pitchFamily="34" charset="0"/>
                <a:cs typeface="Calibri"/>
              </a:rPr>
              <a:t>et</a:t>
            </a:r>
            <a:r>
              <a:rPr lang="fr-FR" sz="1600" spc="25"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les</a:t>
            </a:r>
            <a:r>
              <a:rPr lang="fr-FR" sz="1600" spc="1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conséquences</a:t>
            </a:r>
            <a:r>
              <a:rPr lang="fr-FR" sz="1600" spc="1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du</a:t>
            </a:r>
            <a:r>
              <a:rPr lang="fr-FR" sz="160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quitus </a:t>
            </a:r>
            <a:r>
              <a:rPr lang="fr-FR" sz="1600" spc="-615" dirty="0">
                <a:solidFill>
                  <a:srgbClr val="31849B"/>
                </a:solidFill>
                <a:latin typeface="Century Gothic" panose="020B0502020202020204" pitchFamily="34" charset="0"/>
                <a:cs typeface="Calibri"/>
              </a:rPr>
              <a:t> </a:t>
            </a:r>
          </a:p>
          <a:p>
            <a:pPr marL="800100" lvl="1" indent="-342900">
              <a:buFontTx/>
              <a:buAutoNum type="arabicParenR"/>
            </a:pPr>
            <a:r>
              <a:rPr lang="fr-FR" sz="1600" spc="-40" dirty="0" smtClean="0">
                <a:solidFill>
                  <a:srgbClr val="31849B"/>
                </a:solidFill>
                <a:latin typeface="Century Gothic" panose="020B0502020202020204" pitchFamily="34" charset="0"/>
                <a:cs typeface="Calibri"/>
              </a:rPr>
              <a:t>Les </a:t>
            </a:r>
            <a:r>
              <a:rPr lang="fr-FR" sz="1600" spc="-40" dirty="0">
                <a:solidFill>
                  <a:srgbClr val="31849B"/>
                </a:solidFill>
                <a:latin typeface="Century Gothic" panose="020B0502020202020204" pitchFamily="34" charset="0"/>
                <a:cs typeface="Calibri"/>
              </a:rPr>
              <a:t>modalités du </a:t>
            </a:r>
            <a:r>
              <a:rPr lang="fr-FR" sz="1600" spc="-20" dirty="0">
                <a:solidFill>
                  <a:srgbClr val="31849B"/>
                </a:solidFill>
                <a:latin typeface="Century Gothic" panose="020B0502020202020204" pitchFamily="34" charset="0"/>
                <a:cs typeface="Calibri"/>
              </a:rPr>
              <a:t>vote</a:t>
            </a:r>
            <a:r>
              <a:rPr lang="fr-FR" sz="1600" spc="25"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des</a:t>
            </a:r>
            <a:r>
              <a:rPr lang="fr-FR" sz="1600" spc="5" dirty="0">
                <a:solidFill>
                  <a:srgbClr val="31849B"/>
                </a:solidFill>
                <a:latin typeface="Century Gothic" panose="020B0502020202020204" pitchFamily="34" charset="0"/>
                <a:cs typeface="Calibri"/>
              </a:rPr>
              <a:t> </a:t>
            </a:r>
            <a:r>
              <a:rPr lang="fr-FR" sz="1600" spc="-25" dirty="0" smtClean="0">
                <a:solidFill>
                  <a:srgbClr val="31849B"/>
                </a:solidFill>
                <a:latin typeface="Century Gothic" panose="020B0502020202020204" pitchFamily="34" charset="0"/>
                <a:cs typeface="Calibri"/>
              </a:rPr>
              <a:t>travaux</a:t>
            </a:r>
            <a:endParaRPr lang="fr-FR" sz="1600" spc="-25" dirty="0">
              <a:solidFill>
                <a:srgbClr val="31849B"/>
              </a:solidFill>
              <a:latin typeface="Century Gothic" panose="020B0502020202020204" pitchFamily="34" charset="0"/>
              <a:cs typeface="Calibri"/>
            </a:endParaRPr>
          </a:p>
        </p:txBody>
      </p:sp>
    </p:spTree>
    <p:extLst>
      <p:ext uri="{BB962C8B-B14F-4D97-AF65-F5344CB8AC3E}">
        <p14:creationId xmlns:p14="http://schemas.microsoft.com/office/powerpoint/2010/main" val="327901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1</a:t>
            </a:r>
            <a:r>
              <a:rPr lang="fr-FR" altLang="fr-FR" sz="2000" b="1" dirty="0" smtClean="0">
                <a:solidFill>
                  <a:srgbClr val="31849B"/>
                </a:solidFill>
                <a:latin typeface="Century Gothic" panose="020B0502020202020204" pitchFamily="34" charset="0"/>
                <a:ea typeface="Batang" pitchFamily="18" charset="-127"/>
              </a:rPr>
              <a:t>) La participation à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32</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522732" y="1411239"/>
            <a:ext cx="11146536" cy="4493538"/>
          </a:xfrm>
          <a:prstGeom prst="rect">
            <a:avLst/>
          </a:prstGeom>
          <a:noFill/>
        </p:spPr>
        <p:txBody>
          <a:bodyPr wrap="square" rtlCol="0">
            <a:spAutoFit/>
          </a:bodyPr>
          <a:lstStyle/>
          <a:p>
            <a:r>
              <a:rPr lang="fr-CA" b="1" dirty="0" smtClean="0">
                <a:latin typeface="Century Gothic" panose="020B0502020202020204" pitchFamily="34" charset="0"/>
              </a:rPr>
              <a:t>Quelles sont les modalités de participation à l’assemblée générale ?</a:t>
            </a:r>
          </a:p>
          <a:p>
            <a:endParaRPr lang="fr-CA" dirty="0" smtClean="0">
              <a:latin typeface="Century Gothic" panose="020B0502020202020204" pitchFamily="34" charset="0"/>
            </a:endParaRPr>
          </a:p>
          <a:p>
            <a:r>
              <a:rPr lang="fr-CA" b="1" dirty="0" smtClean="0">
                <a:solidFill>
                  <a:srgbClr val="31849B"/>
                </a:solidFill>
                <a:latin typeface="Century Gothic" panose="020B0502020202020204" pitchFamily="34" charset="0"/>
              </a:rPr>
              <a:t>Il existe 4 modalités de participation : </a:t>
            </a:r>
          </a:p>
          <a:p>
            <a:pPr marL="285750" indent="-285750">
              <a:buFont typeface="Arial" panose="020B0604020202020204" pitchFamily="34" charset="0"/>
              <a:buChar char="•"/>
            </a:pPr>
            <a:r>
              <a:rPr lang="fr-CA" dirty="0" smtClean="0">
                <a:latin typeface="Century Gothic" panose="020B0502020202020204" pitchFamily="34" charset="0"/>
              </a:rPr>
              <a:t>La présence physique</a:t>
            </a:r>
          </a:p>
          <a:p>
            <a:pPr marL="285750" indent="-285750">
              <a:buFont typeface="Arial" panose="020B0604020202020204" pitchFamily="34" charset="0"/>
              <a:buChar char="•"/>
            </a:pPr>
            <a:r>
              <a:rPr lang="fr-CA" dirty="0" smtClean="0">
                <a:latin typeface="Century Gothic" panose="020B0502020202020204" pitchFamily="34" charset="0"/>
              </a:rPr>
              <a:t>La représentation par un mandataire</a:t>
            </a:r>
          </a:p>
          <a:p>
            <a:pPr marL="285750" indent="-285750">
              <a:buFont typeface="Arial" panose="020B0604020202020204" pitchFamily="34" charset="0"/>
              <a:buChar char="•"/>
            </a:pPr>
            <a:r>
              <a:rPr lang="fr-CA" dirty="0" smtClean="0">
                <a:latin typeface="Century Gothic" panose="020B0502020202020204" pitchFamily="34" charset="0"/>
              </a:rPr>
              <a:t>La participation par audioconférence, visioconférence ou tout autre moyen électronique </a:t>
            </a:r>
          </a:p>
          <a:p>
            <a:pPr marL="285750" indent="-285750">
              <a:buFont typeface="Arial" panose="020B0604020202020204" pitchFamily="34" charset="0"/>
              <a:buChar char="•"/>
            </a:pPr>
            <a:r>
              <a:rPr lang="fr-CA" dirty="0" smtClean="0">
                <a:latin typeface="Century Gothic" panose="020B0502020202020204" pitchFamily="34" charset="0"/>
              </a:rPr>
              <a:t>Le vote par correspondance </a:t>
            </a:r>
            <a:r>
              <a:rPr lang="fr-CA" sz="1600" i="1" dirty="0" smtClean="0">
                <a:latin typeface="Century Gothic" panose="020B0502020202020204" pitchFamily="34" charset="0"/>
              </a:rPr>
              <a:t>(article 17-1A de la loi du 10 juillet 1965)</a:t>
            </a:r>
          </a:p>
          <a:p>
            <a:pPr marL="285750" indent="-285750">
              <a:buFont typeface="Arial" panose="020B0604020202020204" pitchFamily="34" charset="0"/>
              <a:buChar char="•"/>
            </a:pPr>
            <a:endParaRPr lang="fr-CA" dirty="0">
              <a:latin typeface="Century Gothic" panose="020B0502020202020204" pitchFamily="34" charset="0"/>
            </a:endParaRPr>
          </a:p>
          <a:p>
            <a:r>
              <a:rPr lang="fr-CA" b="1" dirty="0" smtClean="0">
                <a:solidFill>
                  <a:srgbClr val="31849B"/>
                </a:solidFill>
                <a:latin typeface="Century Gothic" panose="020B0502020202020204" pitchFamily="34" charset="0"/>
              </a:rPr>
              <a:t>L’assemblée générale doit toujours être convoquée en présence physique </a:t>
            </a:r>
            <a:r>
              <a:rPr lang="fr-CA" dirty="0" smtClean="0">
                <a:latin typeface="Century Gothic" panose="020B0502020202020204" pitchFamily="34" charset="0"/>
              </a:rPr>
              <a:t>même si la loi offre d’autres modalités de participation que les copropriétaires sont libre de choisir sous certaines conditions </a:t>
            </a:r>
            <a:r>
              <a:rPr lang="fr-CA" sz="1600" i="1" dirty="0" smtClean="0">
                <a:latin typeface="Century Gothic" panose="020B0502020202020204" pitchFamily="34" charset="0"/>
              </a:rPr>
              <a:t>(audioconférence, visioconférence).</a:t>
            </a:r>
          </a:p>
          <a:p>
            <a:endParaRPr lang="fr-CA" sz="1600" i="1" dirty="0">
              <a:latin typeface="Century Gothic" panose="020B0502020202020204" pitchFamily="34" charset="0"/>
            </a:endParaRPr>
          </a:p>
          <a:p>
            <a:pPr marL="285750" indent="-285750">
              <a:buFont typeface="Wingdings" panose="05000000000000000000" pitchFamily="2" charset="2"/>
              <a:buChar char="F"/>
            </a:pPr>
            <a:r>
              <a:rPr lang="fr-CA" dirty="0" smtClean="0">
                <a:latin typeface="Century Gothic" panose="020B0502020202020204" pitchFamily="34" charset="0"/>
              </a:rPr>
              <a:t>Par ailleurs, il n’existe plus de dérogation permettant au syndic de convoquer une assemblée générale uniquement par correspondance  ou de manière dématérialisé avec vote par correspondance. Ces dérogations légales avaient été adoptées pour lutter contre la transmission du Covid-19.</a:t>
            </a:r>
          </a:p>
        </p:txBody>
      </p:sp>
    </p:spTree>
    <p:extLst>
      <p:ext uri="{BB962C8B-B14F-4D97-AF65-F5344CB8AC3E}">
        <p14:creationId xmlns:p14="http://schemas.microsoft.com/office/powerpoint/2010/main" val="210202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1</a:t>
            </a:r>
            <a:r>
              <a:rPr lang="fr-FR" altLang="fr-FR" sz="2000" b="1" dirty="0" smtClean="0">
                <a:solidFill>
                  <a:srgbClr val="31849B"/>
                </a:solidFill>
                <a:latin typeface="Century Gothic" panose="020B0502020202020204" pitchFamily="34" charset="0"/>
                <a:ea typeface="Batang" pitchFamily="18" charset="-127"/>
              </a:rPr>
              <a:t>) La participation à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33</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522732" y="1423696"/>
            <a:ext cx="11146536" cy="5078313"/>
          </a:xfrm>
          <a:prstGeom prst="rect">
            <a:avLst/>
          </a:prstGeom>
          <a:noFill/>
        </p:spPr>
        <p:txBody>
          <a:bodyPr wrap="square" rtlCol="0">
            <a:spAutoFit/>
          </a:bodyPr>
          <a:lstStyle/>
          <a:p>
            <a:r>
              <a:rPr lang="fr-CA" b="1" dirty="0" smtClean="0">
                <a:latin typeface="Century Gothic" panose="020B0502020202020204" pitchFamily="34" charset="0"/>
              </a:rPr>
              <a:t>Quelles sont les modalités de participation à l’assemblée générale ?</a:t>
            </a:r>
          </a:p>
          <a:p>
            <a:endParaRPr lang="fr-CA" dirty="0" smtClean="0">
              <a:latin typeface="Century Gothic" panose="020B0502020202020204" pitchFamily="34" charset="0"/>
            </a:endParaRPr>
          </a:p>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La représentation par un mandataire</a:t>
            </a:r>
          </a:p>
          <a:p>
            <a:endParaRPr lang="fr-CA" dirty="0">
              <a:latin typeface="Century Gothic" panose="020B0502020202020204" pitchFamily="34" charset="0"/>
            </a:endParaRPr>
          </a:p>
          <a:p>
            <a:r>
              <a:rPr lang="fr-CA" dirty="0" smtClean="0">
                <a:latin typeface="Century Gothic" panose="020B0502020202020204" pitchFamily="34" charset="0"/>
              </a:rPr>
              <a:t>Lorsque l’on ne peut pas être présent à l’assemblée générale mais que l’on souhaite participer</a:t>
            </a:r>
            <a:r>
              <a:rPr lang="fr-CA" b="1" dirty="0" smtClean="0">
                <a:solidFill>
                  <a:srgbClr val="31849B"/>
                </a:solidFill>
                <a:latin typeface="Century Gothic" panose="020B0502020202020204" pitchFamily="34" charset="0"/>
              </a:rPr>
              <a:t>, il est possible de donner un pouvoir de représentation à une autre personne pour qu’elle participe et vote à l’assemblée générale en son nom.</a:t>
            </a:r>
          </a:p>
          <a:p>
            <a:endParaRPr lang="fr-CA" dirty="0">
              <a:latin typeface="Century Gothic" panose="020B0502020202020204" pitchFamily="34" charset="0"/>
            </a:endParaRPr>
          </a:p>
          <a:p>
            <a:r>
              <a:rPr lang="fr-CA" dirty="0" smtClean="0">
                <a:latin typeface="Century Gothic" panose="020B0502020202020204" pitchFamily="34" charset="0"/>
              </a:rPr>
              <a:t>Le copropriétaire peut donner un pouvoir à une personne de son choix pour le représenter à la réunion et il est libre de lui donner, ou non, des consignes de vote.</a:t>
            </a:r>
          </a:p>
          <a:p>
            <a:endParaRPr lang="fr-CA" dirty="0" smtClean="0">
              <a:latin typeface="Century Gothic" panose="020B0502020202020204" pitchFamily="34" charset="0"/>
            </a:endParaRPr>
          </a:p>
          <a:p>
            <a:r>
              <a:rPr lang="fr-CA" b="1" dirty="0" smtClean="0">
                <a:solidFill>
                  <a:srgbClr val="31849B"/>
                </a:solidFill>
                <a:latin typeface="Century Gothic" panose="020B0502020202020204" pitchFamily="34" charset="0"/>
              </a:rPr>
              <a:t>Ce pouvoir doit être :</a:t>
            </a:r>
          </a:p>
          <a:p>
            <a:endParaRPr lang="fr-CA" b="1" dirty="0" smtClean="0">
              <a:solidFill>
                <a:srgbClr val="31849B"/>
              </a:solidFill>
              <a:latin typeface="Century Gothic" panose="020B0502020202020204" pitchFamily="34" charset="0"/>
            </a:endParaRPr>
          </a:p>
          <a:p>
            <a:pPr marL="285750" indent="-285750">
              <a:buFont typeface="Wingdings" panose="05000000000000000000" pitchFamily="2" charset="2"/>
              <a:buChar char="F"/>
            </a:pPr>
            <a:r>
              <a:rPr lang="fr-CA" dirty="0" smtClean="0">
                <a:latin typeface="Century Gothic" panose="020B0502020202020204" pitchFamily="34" charset="0"/>
              </a:rPr>
              <a:t>Écrit et signé par le copropriétaire</a:t>
            </a:r>
          </a:p>
          <a:p>
            <a:pPr marL="285750" indent="-285750">
              <a:buFont typeface="Wingdings" panose="05000000000000000000" pitchFamily="2" charset="2"/>
              <a:buChar char="F"/>
            </a:pPr>
            <a:r>
              <a:rPr lang="fr-CA" dirty="0" smtClean="0">
                <a:latin typeface="Century Gothic" panose="020B0502020202020204" pitchFamily="34" charset="0"/>
              </a:rPr>
              <a:t>Indiquer le nom et prénom du mandant (celui qui donne pouvoir à un autre)</a:t>
            </a:r>
          </a:p>
          <a:p>
            <a:pPr marL="285750" indent="-285750">
              <a:buFont typeface="Wingdings" panose="05000000000000000000" pitchFamily="2" charset="2"/>
              <a:buChar char="F"/>
            </a:pPr>
            <a:r>
              <a:rPr lang="fr-CA" dirty="0" smtClean="0">
                <a:latin typeface="Century Gothic" panose="020B0502020202020204" pitchFamily="34" charset="0"/>
              </a:rPr>
              <a:t>Indiquer le nom du mandataire (celui qui reçoit le pouvoir)</a:t>
            </a:r>
          </a:p>
          <a:p>
            <a:pPr marL="285750" indent="-285750">
              <a:buFont typeface="Wingdings" panose="05000000000000000000" pitchFamily="2" charset="2"/>
              <a:buChar char="F"/>
            </a:pPr>
            <a:r>
              <a:rPr lang="fr-CA" dirty="0" smtClean="0">
                <a:latin typeface="Century Gothic" panose="020B0502020202020204" pitchFamily="34" charset="0"/>
              </a:rPr>
              <a:t>La date de l’assemblée générale</a:t>
            </a:r>
          </a:p>
          <a:p>
            <a:pPr marL="285750" indent="-285750">
              <a:buFont typeface="Wingdings" panose="05000000000000000000" pitchFamily="2" charset="2"/>
              <a:buChar char="F"/>
            </a:pPr>
            <a:r>
              <a:rPr lang="fr-CA" dirty="0" smtClean="0">
                <a:latin typeface="Century Gothic" panose="020B0502020202020204" pitchFamily="34" charset="0"/>
              </a:rPr>
              <a:t>Les éventuelles consignes de vote</a:t>
            </a:r>
          </a:p>
        </p:txBody>
      </p:sp>
    </p:spTree>
    <p:extLst>
      <p:ext uri="{BB962C8B-B14F-4D97-AF65-F5344CB8AC3E}">
        <p14:creationId xmlns:p14="http://schemas.microsoft.com/office/powerpoint/2010/main" val="146356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1</a:t>
            </a:r>
            <a:r>
              <a:rPr lang="fr-FR" altLang="fr-FR" sz="2000" b="1" dirty="0" smtClean="0">
                <a:solidFill>
                  <a:srgbClr val="31849B"/>
                </a:solidFill>
                <a:latin typeface="Century Gothic" panose="020B0502020202020204" pitchFamily="34" charset="0"/>
                <a:ea typeface="Batang" pitchFamily="18" charset="-127"/>
              </a:rPr>
              <a:t>) La participation à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34</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522732" y="1411239"/>
            <a:ext cx="11146536" cy="4247317"/>
          </a:xfrm>
          <a:prstGeom prst="rect">
            <a:avLst/>
          </a:prstGeom>
          <a:noFill/>
        </p:spPr>
        <p:txBody>
          <a:bodyPr wrap="square" rtlCol="0">
            <a:spAutoFit/>
          </a:bodyPr>
          <a:lstStyle/>
          <a:p>
            <a:r>
              <a:rPr lang="fr-CA" b="1" dirty="0" smtClean="0">
                <a:latin typeface="Century Gothic" panose="020B0502020202020204" pitchFamily="34" charset="0"/>
              </a:rPr>
              <a:t>Quelles sont les modalités de participation à l’assemblée générale ?</a:t>
            </a:r>
          </a:p>
          <a:p>
            <a:endParaRPr lang="fr-CA" dirty="0" smtClean="0">
              <a:latin typeface="Century Gothic" panose="020B0502020202020204" pitchFamily="34" charset="0"/>
            </a:endParaRPr>
          </a:p>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La participation par audioconférence, visioconférence ou tout autre moyen électronique</a:t>
            </a:r>
          </a:p>
          <a:p>
            <a:endParaRPr lang="fr-CA" dirty="0">
              <a:latin typeface="Century Gothic" panose="020B0502020202020204" pitchFamily="34" charset="0"/>
            </a:endParaRPr>
          </a:p>
          <a:p>
            <a:r>
              <a:rPr lang="fr-CA" dirty="0" smtClean="0">
                <a:latin typeface="Century Gothic" panose="020B0502020202020204" pitchFamily="34" charset="0"/>
              </a:rPr>
              <a:t>Pour tenir compte des nouvelles technologies et de la possibilité de pouvoir échanger à distance, le législateur a ouvert la possibilité d’utiliser ces technologies pour permettre à un copropriétaire absent physiquement de l’assemblée générale d’y participer par un moyen électronique. </a:t>
            </a:r>
          </a:p>
          <a:p>
            <a:pPr marL="285750" indent="-285750">
              <a:buFont typeface="Arial" panose="020B0604020202020204" pitchFamily="34" charset="0"/>
              <a:buChar char="•"/>
            </a:pPr>
            <a:endParaRPr lang="fr-CA" dirty="0">
              <a:latin typeface="Century Gothic" panose="020B0502020202020204" pitchFamily="34" charset="0"/>
            </a:endParaRPr>
          </a:p>
          <a:p>
            <a:r>
              <a:rPr lang="fr-CA" dirty="0" smtClean="0">
                <a:latin typeface="Century Gothic" panose="020B0502020202020204" pitchFamily="34" charset="0"/>
              </a:rPr>
              <a:t>Avant de pouvoir participer par un moyen électronique, </a:t>
            </a:r>
            <a:r>
              <a:rPr lang="fr-CA" b="1" dirty="0" smtClean="0">
                <a:solidFill>
                  <a:srgbClr val="31849B"/>
                </a:solidFill>
                <a:latin typeface="Century Gothic" panose="020B0502020202020204" pitchFamily="34" charset="0"/>
              </a:rPr>
              <a:t>deux étapes doivent être respectées : </a:t>
            </a:r>
          </a:p>
          <a:p>
            <a:endParaRPr lang="fr-CA" dirty="0" smtClean="0">
              <a:latin typeface="Century Gothic" panose="020B0502020202020204" pitchFamily="34" charset="0"/>
            </a:endParaRPr>
          </a:p>
          <a:p>
            <a:pPr marL="285750" indent="-285750">
              <a:buFont typeface="Wingdings" panose="05000000000000000000" pitchFamily="2" charset="2"/>
              <a:buChar char="F"/>
            </a:pPr>
            <a:r>
              <a:rPr lang="fr-CA" dirty="0" smtClean="0">
                <a:latin typeface="Century Gothic" panose="020B0502020202020204" pitchFamily="34" charset="0"/>
              </a:rPr>
              <a:t>Un vote préalable à l’assemblée générale autorisant la participation à distance selon le logiciel choisi par cette dernière</a:t>
            </a:r>
          </a:p>
          <a:p>
            <a:endParaRPr lang="fr-CA" dirty="0" smtClean="0">
              <a:latin typeface="Century Gothic" panose="020B0502020202020204" pitchFamily="34" charset="0"/>
            </a:endParaRPr>
          </a:p>
          <a:p>
            <a:pPr marL="285750" indent="-285750">
              <a:buFont typeface="Wingdings" panose="05000000000000000000" pitchFamily="2" charset="2"/>
              <a:buChar char="F"/>
            </a:pPr>
            <a:r>
              <a:rPr lang="fr-CA" dirty="0" smtClean="0">
                <a:latin typeface="Century Gothic" panose="020B0502020202020204" pitchFamily="34" charset="0"/>
              </a:rPr>
              <a:t>L’information au syndic de la volonté de participer à distance à l’assemblée générale trois jours francs avant sa tenue </a:t>
            </a:r>
            <a:r>
              <a:rPr lang="fr-CA" sz="1600" dirty="0" smtClean="0">
                <a:latin typeface="Century Gothic" panose="020B0502020202020204" pitchFamily="34" charset="0"/>
              </a:rPr>
              <a:t>(article 13-2 du décret du 17 mars 1967)</a:t>
            </a:r>
          </a:p>
        </p:txBody>
      </p:sp>
    </p:spTree>
    <p:extLst>
      <p:ext uri="{BB962C8B-B14F-4D97-AF65-F5344CB8AC3E}">
        <p14:creationId xmlns:p14="http://schemas.microsoft.com/office/powerpoint/2010/main" val="364501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1</a:t>
            </a:r>
            <a:r>
              <a:rPr lang="fr-FR" altLang="fr-FR" sz="2000" b="1" dirty="0" smtClean="0">
                <a:solidFill>
                  <a:srgbClr val="31849B"/>
                </a:solidFill>
                <a:latin typeface="Century Gothic" panose="020B0502020202020204" pitchFamily="34" charset="0"/>
                <a:ea typeface="Batang" pitchFamily="18" charset="-127"/>
              </a:rPr>
              <a:t>) La participation à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35</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522732" y="1411239"/>
            <a:ext cx="11146536" cy="5016758"/>
          </a:xfrm>
          <a:prstGeom prst="rect">
            <a:avLst/>
          </a:prstGeom>
          <a:noFill/>
        </p:spPr>
        <p:txBody>
          <a:bodyPr wrap="square" rtlCol="0">
            <a:spAutoFit/>
          </a:bodyPr>
          <a:lstStyle/>
          <a:p>
            <a:r>
              <a:rPr lang="fr-CA" b="1" dirty="0" smtClean="0">
                <a:latin typeface="Century Gothic" panose="020B0502020202020204" pitchFamily="34" charset="0"/>
              </a:rPr>
              <a:t>Quelles sont les modalités de participation à l’assemblée générale ?</a:t>
            </a:r>
          </a:p>
          <a:p>
            <a:r>
              <a:rPr lang="fr-CA" dirty="0" smtClean="0">
                <a:latin typeface="Century Gothic" panose="020B0502020202020204" pitchFamily="34" charset="0"/>
              </a:rPr>
              <a:t> </a:t>
            </a:r>
            <a:endParaRPr lang="fr-CA" b="1" dirty="0" smtClean="0">
              <a:solidFill>
                <a:srgbClr val="E36C0A"/>
              </a:solidFill>
              <a:latin typeface="Century Gothic" panose="020B0502020202020204" pitchFamily="34" charset="0"/>
            </a:endParaRPr>
          </a:p>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Le vote par correspondance </a:t>
            </a:r>
          </a:p>
          <a:p>
            <a:endParaRPr lang="fr-CA" dirty="0" smtClean="0">
              <a:latin typeface="Century Gothic" panose="020B0502020202020204" pitchFamily="34" charset="0"/>
            </a:endParaRPr>
          </a:p>
          <a:p>
            <a:r>
              <a:rPr lang="fr-CA" dirty="0" smtClean="0">
                <a:latin typeface="Century Gothic" panose="020B0502020202020204" pitchFamily="34" charset="0"/>
              </a:rPr>
              <a:t>Il a été instauré par l’ordonnance du 30 octobre 2019 entrée en vigueur le 1</a:t>
            </a:r>
            <a:r>
              <a:rPr lang="fr-CA" baseline="30000" dirty="0" smtClean="0">
                <a:latin typeface="Century Gothic" panose="020B0502020202020204" pitchFamily="34" charset="0"/>
              </a:rPr>
              <a:t>er</a:t>
            </a:r>
            <a:r>
              <a:rPr lang="fr-CA" dirty="0" smtClean="0">
                <a:latin typeface="Century Gothic" panose="020B0502020202020204" pitchFamily="34" charset="0"/>
              </a:rPr>
              <a:t> juin 2020. L’arrêté fixant le formulaire de vote par correspondance a été publié le 2 juillet 2020. Depuis, toutes les convocations envoyées après le 4 juillet 2020 doivent comprendre ce formulaire.</a:t>
            </a:r>
          </a:p>
          <a:p>
            <a:endParaRPr lang="fr-CA" dirty="0" smtClean="0">
              <a:latin typeface="Century Gothic" panose="020B0502020202020204" pitchFamily="34" charset="0"/>
            </a:endParaRPr>
          </a:p>
          <a:p>
            <a:r>
              <a:rPr lang="fr-CA" dirty="0" smtClean="0">
                <a:latin typeface="Century Gothic" panose="020B0502020202020204" pitchFamily="34" charset="0"/>
              </a:rPr>
              <a:t>Le syndic a l’obligation de joindre un formulaire de vote à la convocation, à défaut, l’assemblée générale encours la nullité. </a:t>
            </a:r>
          </a:p>
          <a:p>
            <a:endParaRPr lang="fr-CA" dirty="0">
              <a:latin typeface="Century Gothic" panose="020B0502020202020204" pitchFamily="34" charset="0"/>
            </a:endParaRPr>
          </a:p>
          <a:p>
            <a:r>
              <a:rPr lang="fr-CA" b="1" dirty="0" smtClean="0">
                <a:solidFill>
                  <a:srgbClr val="31849B"/>
                </a:solidFill>
                <a:latin typeface="Century Gothic" panose="020B0502020202020204" pitchFamily="34" charset="0"/>
              </a:rPr>
              <a:t>Ce formulaire permet a un copropriétaire de voter en amont de l’assemblée générale</a:t>
            </a:r>
            <a:r>
              <a:rPr lang="fr-CA" dirty="0" smtClean="0">
                <a:latin typeface="Century Gothic" panose="020B0502020202020204" pitchFamily="34" charset="0"/>
              </a:rPr>
              <a:t> et il doit :</a:t>
            </a:r>
          </a:p>
          <a:p>
            <a:endParaRPr lang="fr-CA" dirty="0" smtClean="0">
              <a:latin typeface="Century Gothic" panose="020B0502020202020204" pitchFamily="34" charset="0"/>
            </a:endParaRPr>
          </a:p>
          <a:p>
            <a:pPr marL="285750" indent="-285750">
              <a:buFont typeface="Wingdings" panose="05000000000000000000" pitchFamily="2" charset="2"/>
              <a:buChar char="F"/>
            </a:pPr>
            <a:r>
              <a:rPr lang="fr-CA" dirty="0" smtClean="0">
                <a:latin typeface="Century Gothic" panose="020B0502020202020204" pitchFamily="34" charset="0"/>
              </a:rPr>
              <a:t>Être signé et chacune des pages doit être paraphée</a:t>
            </a:r>
          </a:p>
          <a:p>
            <a:pPr marL="285750" indent="-285750">
              <a:buFont typeface="Wingdings" panose="05000000000000000000" pitchFamily="2" charset="2"/>
              <a:buChar char="F"/>
            </a:pPr>
            <a:r>
              <a:rPr lang="fr-CA" dirty="0" smtClean="0">
                <a:latin typeface="Century Gothic" panose="020B0502020202020204" pitchFamily="34" charset="0"/>
              </a:rPr>
              <a:t>Être retourné au syndic trois jours francs avant la tenue de l’assemblée générale </a:t>
            </a:r>
            <a:r>
              <a:rPr lang="fr-CA" sz="1600" i="1" dirty="0" smtClean="0">
                <a:latin typeface="Century Gothic" panose="020B0502020202020204" pitchFamily="34" charset="0"/>
              </a:rPr>
              <a:t>(par mail, courrier simple, boite aux lettres du syndic, courrier recommandé,..) (Article 9 bis du décret du décret du 17 mars 1967).</a:t>
            </a:r>
          </a:p>
          <a:p>
            <a:endParaRPr lang="fr-CA" dirty="0">
              <a:latin typeface="Century Gothic" panose="020B0502020202020204" pitchFamily="34" charset="0"/>
            </a:endParaRPr>
          </a:p>
        </p:txBody>
      </p:sp>
    </p:spTree>
    <p:extLst>
      <p:ext uri="{BB962C8B-B14F-4D97-AF65-F5344CB8AC3E}">
        <p14:creationId xmlns:p14="http://schemas.microsoft.com/office/powerpoint/2010/main" val="409746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a:spLocks noGrp="1"/>
          </p:cNvSpPr>
          <p:nvPr>
            <p:ph type="title"/>
          </p:nvPr>
        </p:nvSpPr>
        <p:spPr>
          <a:xfrm>
            <a:off x="562649" y="873396"/>
            <a:ext cx="8089769" cy="289182"/>
          </a:xfrm>
          <a:prstGeom prst="rect">
            <a:avLst/>
          </a:prstGeom>
        </p:spPr>
        <p:txBody>
          <a:bodyPr vert="horz" wrap="square" lIns="0" tIns="12065" rIns="0" bIns="0" rtlCol="0">
            <a:spAutoFit/>
          </a:bodyPr>
          <a:lstStyle/>
          <a:p>
            <a:pPr marL="12700">
              <a:lnSpc>
                <a:spcPct val="100000"/>
              </a:lnSpc>
              <a:spcBef>
                <a:spcPts val="95"/>
              </a:spcBef>
            </a:pPr>
            <a:r>
              <a:rPr lang="fr-FR" sz="1800" b="1" spc="-15" dirty="0" smtClean="0">
                <a:solidFill>
                  <a:srgbClr val="E36C0A"/>
                </a:solidFill>
                <a:latin typeface="Century Gothic" panose="020B0502020202020204" pitchFamily="34" charset="0"/>
                <a:cs typeface="Calibri"/>
              </a:rPr>
              <a:t>Exemple de formulaire de vote par correspondance</a:t>
            </a:r>
            <a:endParaRPr sz="1800" dirty="0">
              <a:solidFill>
                <a:srgbClr val="E36C0A"/>
              </a:solidFill>
              <a:latin typeface="Century Gothic" panose="020B0502020202020204" pitchFamily="34" charset="0"/>
              <a:cs typeface="Calibri"/>
            </a:endParaRPr>
          </a:p>
        </p:txBody>
      </p:sp>
      <p:pic>
        <p:nvPicPr>
          <p:cNvPr id="12" name="object 2"/>
          <p:cNvPicPr/>
          <p:nvPr/>
        </p:nvPicPr>
        <p:blipFill>
          <a:blip r:embed="rId3" cstate="print"/>
          <a:stretch>
            <a:fillRect/>
          </a:stretch>
        </p:blipFill>
        <p:spPr>
          <a:xfrm>
            <a:off x="1292320" y="1409577"/>
            <a:ext cx="3944975" cy="4464174"/>
          </a:xfrm>
          <a:prstGeom prst="rect">
            <a:avLst/>
          </a:prstGeom>
        </p:spPr>
      </p:pic>
      <p:pic>
        <p:nvPicPr>
          <p:cNvPr id="13" name="object 3"/>
          <p:cNvPicPr/>
          <p:nvPr/>
        </p:nvPicPr>
        <p:blipFill>
          <a:blip r:embed="rId4" cstate="print"/>
          <a:stretch>
            <a:fillRect/>
          </a:stretch>
        </p:blipFill>
        <p:spPr>
          <a:xfrm>
            <a:off x="6853640" y="554365"/>
            <a:ext cx="3766514" cy="4368603"/>
          </a:xfrm>
          <a:prstGeom prst="rect">
            <a:avLst/>
          </a:prstGeom>
        </p:spPr>
      </p:pic>
      <p:sp>
        <p:nvSpPr>
          <p:cNvPr id="14" name="object 5"/>
          <p:cNvSpPr txBox="1"/>
          <p:nvPr/>
        </p:nvSpPr>
        <p:spPr>
          <a:xfrm>
            <a:off x="2660171" y="6127394"/>
            <a:ext cx="4775102" cy="128881"/>
          </a:xfrm>
          <a:prstGeom prst="rect">
            <a:avLst/>
          </a:prstGeom>
        </p:spPr>
        <p:txBody>
          <a:bodyPr vert="horz" wrap="square" lIns="0" tIns="13335" rIns="0" bIns="0" rtlCol="0">
            <a:spAutoFit/>
          </a:bodyPr>
          <a:lstStyle/>
          <a:p>
            <a:pPr marL="12700">
              <a:lnSpc>
                <a:spcPct val="100000"/>
              </a:lnSpc>
              <a:spcBef>
                <a:spcPts val="105"/>
              </a:spcBef>
            </a:pPr>
            <a:r>
              <a:rPr sz="750" b="1" dirty="0">
                <a:solidFill>
                  <a:srgbClr val="FF0000"/>
                </a:solidFill>
                <a:latin typeface="Arial"/>
                <a:cs typeface="Arial"/>
              </a:rPr>
              <a:t>PS:</a:t>
            </a:r>
            <a:r>
              <a:rPr sz="750" b="1" spc="-5" dirty="0">
                <a:solidFill>
                  <a:srgbClr val="FF0000"/>
                </a:solidFill>
                <a:latin typeface="Arial"/>
                <a:cs typeface="Arial"/>
              </a:rPr>
              <a:t> </a:t>
            </a:r>
            <a:r>
              <a:rPr sz="750" b="1" dirty="0">
                <a:solidFill>
                  <a:srgbClr val="FF0000"/>
                </a:solidFill>
                <a:latin typeface="Arial"/>
                <a:cs typeface="Arial"/>
              </a:rPr>
              <a:t>prévoir</a:t>
            </a:r>
            <a:r>
              <a:rPr sz="750" b="1" spc="190" dirty="0">
                <a:solidFill>
                  <a:srgbClr val="FF0000"/>
                </a:solidFill>
                <a:latin typeface="Arial"/>
                <a:cs typeface="Arial"/>
              </a:rPr>
              <a:t> </a:t>
            </a:r>
            <a:r>
              <a:rPr sz="750" b="1" dirty="0">
                <a:solidFill>
                  <a:srgbClr val="FF0000"/>
                </a:solidFill>
                <a:latin typeface="Arial"/>
                <a:cs typeface="Arial"/>
              </a:rPr>
              <a:t>lignes</a:t>
            </a:r>
            <a:r>
              <a:rPr sz="750" b="1" spc="-10" dirty="0">
                <a:solidFill>
                  <a:srgbClr val="FF0000"/>
                </a:solidFill>
                <a:latin typeface="Arial"/>
                <a:cs typeface="Arial"/>
              </a:rPr>
              <a:t> </a:t>
            </a:r>
            <a:r>
              <a:rPr sz="750" b="1" spc="-5" dirty="0">
                <a:solidFill>
                  <a:srgbClr val="FF0000"/>
                </a:solidFill>
                <a:latin typeface="Arial"/>
                <a:cs typeface="Arial"/>
              </a:rPr>
              <a:t>supplémentaires</a:t>
            </a:r>
            <a:r>
              <a:rPr sz="750" b="1" spc="-45" dirty="0">
                <a:solidFill>
                  <a:srgbClr val="FF0000"/>
                </a:solidFill>
                <a:latin typeface="Arial"/>
                <a:cs typeface="Arial"/>
              </a:rPr>
              <a:t> </a:t>
            </a:r>
            <a:r>
              <a:rPr sz="750" b="1" spc="-5" dirty="0">
                <a:solidFill>
                  <a:srgbClr val="FF0000"/>
                </a:solidFill>
                <a:latin typeface="Arial"/>
                <a:cs typeface="Arial"/>
              </a:rPr>
              <a:t>pour</a:t>
            </a:r>
            <a:r>
              <a:rPr sz="750" b="1" spc="20" dirty="0">
                <a:solidFill>
                  <a:srgbClr val="FF0000"/>
                </a:solidFill>
                <a:latin typeface="Arial"/>
                <a:cs typeface="Arial"/>
              </a:rPr>
              <a:t> </a:t>
            </a:r>
            <a:r>
              <a:rPr sz="750" b="1" dirty="0">
                <a:solidFill>
                  <a:srgbClr val="FF0000"/>
                </a:solidFill>
                <a:latin typeface="Arial"/>
                <a:cs typeface="Arial"/>
              </a:rPr>
              <a:t>les</a:t>
            </a:r>
            <a:r>
              <a:rPr sz="750" b="1" spc="-20" dirty="0">
                <a:solidFill>
                  <a:srgbClr val="FF0000"/>
                </a:solidFill>
                <a:latin typeface="Arial"/>
                <a:cs typeface="Arial"/>
              </a:rPr>
              <a:t> </a:t>
            </a:r>
            <a:r>
              <a:rPr sz="750" b="1" dirty="0">
                <a:solidFill>
                  <a:srgbClr val="FF0000"/>
                </a:solidFill>
                <a:latin typeface="Arial"/>
                <a:cs typeface="Arial"/>
              </a:rPr>
              <a:t>votes</a:t>
            </a:r>
            <a:r>
              <a:rPr sz="750" b="1" spc="-20" dirty="0">
                <a:solidFill>
                  <a:srgbClr val="FF0000"/>
                </a:solidFill>
                <a:latin typeface="Arial"/>
                <a:cs typeface="Arial"/>
              </a:rPr>
              <a:t> </a:t>
            </a:r>
            <a:r>
              <a:rPr sz="750" b="1" dirty="0">
                <a:solidFill>
                  <a:srgbClr val="FF0000"/>
                </a:solidFill>
                <a:latin typeface="Arial"/>
                <a:cs typeface="Arial"/>
              </a:rPr>
              <a:t>à</a:t>
            </a:r>
            <a:r>
              <a:rPr sz="750" b="1" spc="-5" dirty="0">
                <a:solidFill>
                  <a:srgbClr val="FF0000"/>
                </a:solidFill>
                <a:latin typeface="Arial"/>
                <a:cs typeface="Arial"/>
              </a:rPr>
              <a:t> </a:t>
            </a:r>
            <a:r>
              <a:rPr sz="750" b="1" dirty="0">
                <a:solidFill>
                  <a:srgbClr val="FF0000"/>
                </a:solidFill>
                <a:latin typeface="Arial"/>
                <a:cs typeface="Arial"/>
              </a:rPr>
              <a:t>l’article</a:t>
            </a:r>
            <a:r>
              <a:rPr sz="750" b="1" spc="-45" dirty="0">
                <a:solidFill>
                  <a:srgbClr val="FF0000"/>
                </a:solidFill>
                <a:latin typeface="Arial"/>
                <a:cs typeface="Arial"/>
              </a:rPr>
              <a:t> </a:t>
            </a:r>
            <a:r>
              <a:rPr sz="750" b="1" spc="5" dirty="0">
                <a:solidFill>
                  <a:srgbClr val="FF0000"/>
                </a:solidFill>
                <a:latin typeface="Arial"/>
                <a:cs typeface="Arial"/>
              </a:rPr>
              <a:t>25-1</a:t>
            </a:r>
            <a:endParaRPr sz="750" dirty="0">
              <a:latin typeface="Arial"/>
              <a:cs typeface="Arial"/>
            </a:endParaRPr>
          </a:p>
        </p:txBody>
      </p:sp>
      <p:pic>
        <p:nvPicPr>
          <p:cNvPr id="15" name="object 6"/>
          <p:cNvPicPr/>
          <p:nvPr/>
        </p:nvPicPr>
        <p:blipFill>
          <a:blip r:embed="rId5" cstate="print"/>
          <a:stretch>
            <a:fillRect/>
          </a:stretch>
        </p:blipFill>
        <p:spPr>
          <a:xfrm>
            <a:off x="1666977" y="6127394"/>
            <a:ext cx="376217" cy="382524"/>
          </a:xfrm>
          <a:prstGeom prst="rect">
            <a:avLst/>
          </a:prstGeom>
        </p:spPr>
      </p:pic>
      <p:sp>
        <p:nvSpPr>
          <p:cNvPr id="4" name="Espace réservé du numéro de diapositive 3"/>
          <p:cNvSpPr>
            <a:spLocks noGrp="1"/>
          </p:cNvSpPr>
          <p:nvPr>
            <p:ph type="sldNum" sz="quarter" idx="12"/>
          </p:nvPr>
        </p:nvSpPr>
        <p:spPr>
          <a:xfrm>
            <a:off x="9248554" y="6391792"/>
            <a:ext cx="2743200" cy="365125"/>
          </a:xfrm>
        </p:spPr>
        <p:txBody>
          <a:bodyPr/>
          <a:lstStyle/>
          <a:p>
            <a:fld id="{524F4E30-4F36-4098-97E2-E1F6D838FDE3}" type="slidenum">
              <a:rPr lang="fr-FR" smtClean="0"/>
              <a:t>36</a:t>
            </a:fld>
            <a:endParaRPr lang="fr-FR" dirty="0"/>
          </a:p>
        </p:txBody>
      </p:sp>
      <p:pic>
        <p:nvPicPr>
          <p:cNvPr id="6" name="Image 5"/>
          <p:cNvPicPr>
            <a:picLocks noChangeAspect="1"/>
          </p:cNvPicPr>
          <p:nvPr/>
        </p:nvPicPr>
        <p:blipFill>
          <a:blip r:embed="rId6"/>
          <a:stretch>
            <a:fillRect/>
          </a:stretch>
        </p:blipFill>
        <p:spPr>
          <a:xfrm>
            <a:off x="6548880" y="4824714"/>
            <a:ext cx="4207076" cy="1685204"/>
          </a:xfrm>
          <a:prstGeom prst="rect">
            <a:avLst/>
          </a:prstGeom>
        </p:spPr>
      </p:pic>
      <p:sp>
        <p:nvSpPr>
          <p:cNvPr id="17" name="Espace réservé du contenu 1"/>
          <p:cNvSpPr txBox="1"/>
          <p:nvPr/>
        </p:nvSpPr>
        <p:spPr>
          <a:xfrm>
            <a:off x="0" y="-12599"/>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8" name="Image 7"/>
          <p:cNvPicPr>
            <a:picLocks noChangeAspect="1"/>
          </p:cNvPicPr>
          <p:nvPr/>
        </p:nvPicPr>
        <p:blipFill>
          <a:blip r:embed="rId7"/>
          <a:stretch>
            <a:fillRect/>
          </a:stretch>
        </p:blipFill>
        <p:spPr>
          <a:xfrm>
            <a:off x="-29368" y="-15537"/>
            <a:ext cx="772998" cy="462925"/>
          </a:xfrm>
          <a:prstGeom prst="rect">
            <a:avLst/>
          </a:prstGeom>
        </p:spPr>
      </p:pic>
    </p:spTree>
    <p:extLst>
      <p:ext uri="{BB962C8B-B14F-4D97-AF65-F5344CB8AC3E}">
        <p14:creationId xmlns:p14="http://schemas.microsoft.com/office/powerpoint/2010/main" val="3189245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2</a:t>
            </a:r>
            <a:r>
              <a:rPr lang="fr-FR" altLang="fr-FR" sz="2000" b="1" dirty="0" smtClean="0">
                <a:solidFill>
                  <a:srgbClr val="31849B"/>
                </a:solidFill>
                <a:latin typeface="Century Gothic" panose="020B0502020202020204" pitchFamily="34" charset="0"/>
                <a:ea typeface="Batang" pitchFamily="18" charset="-127"/>
              </a:rPr>
              <a:t>) Le début de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37</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696468" y="1987311"/>
            <a:ext cx="11146536" cy="2031325"/>
          </a:xfrm>
          <a:prstGeom prst="rect">
            <a:avLst/>
          </a:prstGeom>
          <a:noFill/>
        </p:spPr>
        <p:txBody>
          <a:bodyPr wrap="square" rtlCol="0">
            <a:spAutoFit/>
          </a:bodyPr>
          <a:lstStyle/>
          <a:p>
            <a:r>
              <a:rPr lang="fr-CA" b="1" dirty="0" smtClean="0">
                <a:latin typeface="Century Gothic" panose="020B0502020202020204" pitchFamily="34" charset="0"/>
              </a:rPr>
              <a:t>Le début de l’assemblée générale est soumis a un formalisme important comprenant deux étapes :</a:t>
            </a:r>
          </a:p>
          <a:p>
            <a:r>
              <a:rPr lang="fr-CA" dirty="0" smtClean="0">
                <a:latin typeface="Century Gothic" panose="020B0502020202020204" pitchFamily="34" charset="0"/>
              </a:rPr>
              <a:t> </a:t>
            </a:r>
            <a:endParaRPr lang="fr-CA" b="1" dirty="0" smtClean="0">
              <a:solidFill>
                <a:srgbClr val="E36C0A"/>
              </a:solidFill>
              <a:latin typeface="Century Gothic" panose="020B0502020202020204" pitchFamily="34" charset="0"/>
            </a:endParaRPr>
          </a:p>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L’établissement de la feuille de présence</a:t>
            </a:r>
          </a:p>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La nomination d’un président, d’un secrétaire de séance et éventuellement de scrutateurs</a:t>
            </a:r>
          </a:p>
          <a:p>
            <a:endParaRPr lang="fr-CA" b="1" dirty="0">
              <a:solidFill>
                <a:srgbClr val="E36C0A"/>
              </a:solidFill>
              <a:latin typeface="Century Gothic" panose="020B0502020202020204" pitchFamily="34" charset="0"/>
            </a:endParaRPr>
          </a:p>
          <a:p>
            <a:r>
              <a:rPr lang="fr-CA" dirty="0" smtClean="0">
                <a:latin typeface="Century Gothic" panose="020B0502020202020204" pitchFamily="34" charset="0"/>
              </a:rPr>
              <a:t>Ce n’est qu’une fois ces deux étapes terminées que les débats pourront commencer. </a:t>
            </a:r>
          </a:p>
          <a:p>
            <a:endParaRPr lang="fr-CA" dirty="0">
              <a:latin typeface="Century Gothic" panose="020B0502020202020204" pitchFamily="34" charset="0"/>
            </a:endParaRPr>
          </a:p>
        </p:txBody>
      </p:sp>
    </p:spTree>
    <p:extLst>
      <p:ext uri="{BB962C8B-B14F-4D97-AF65-F5344CB8AC3E}">
        <p14:creationId xmlns:p14="http://schemas.microsoft.com/office/powerpoint/2010/main" val="152906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2</a:t>
            </a:r>
            <a:r>
              <a:rPr lang="fr-FR" altLang="fr-FR" sz="2000" b="1" dirty="0" smtClean="0">
                <a:solidFill>
                  <a:srgbClr val="31849B"/>
                </a:solidFill>
                <a:latin typeface="Century Gothic" panose="020B0502020202020204" pitchFamily="34" charset="0"/>
                <a:ea typeface="Batang" pitchFamily="18" charset="-127"/>
              </a:rPr>
              <a:t>) Le début de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38</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659892" y="1712991"/>
            <a:ext cx="11146536" cy="4524315"/>
          </a:xfrm>
          <a:prstGeom prst="rect">
            <a:avLst/>
          </a:prstGeom>
          <a:noFill/>
        </p:spPr>
        <p:txBody>
          <a:bodyPr wrap="square" rtlCol="0">
            <a:spAutoFit/>
          </a:bodyPr>
          <a:lstStyle/>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L’établissement de la feuille de présence</a:t>
            </a:r>
          </a:p>
          <a:p>
            <a:endParaRPr lang="fr-CA" b="1" dirty="0">
              <a:solidFill>
                <a:srgbClr val="E36C0A"/>
              </a:solidFill>
              <a:latin typeface="Century Gothic" panose="020B0502020202020204" pitchFamily="34" charset="0"/>
            </a:endParaRPr>
          </a:p>
          <a:p>
            <a:r>
              <a:rPr lang="fr-CA" b="1" dirty="0" smtClean="0">
                <a:latin typeface="Century Gothic" panose="020B0502020202020204" pitchFamily="34" charset="0"/>
              </a:rPr>
              <a:t>La feuille de présence permet de connaitre les copropriétaires qui participent à l’assemblée générale et selon quelle modalité. </a:t>
            </a:r>
            <a:endParaRPr lang="fr-CA" b="1" dirty="0">
              <a:latin typeface="Century Gothic" panose="020B0502020202020204" pitchFamily="34" charset="0"/>
            </a:endParaRPr>
          </a:p>
          <a:p>
            <a:endParaRPr lang="fr-CA" dirty="0" smtClean="0">
              <a:latin typeface="Century Gothic" panose="020B0502020202020204" pitchFamily="34" charset="0"/>
            </a:endParaRPr>
          </a:p>
          <a:p>
            <a:r>
              <a:rPr lang="fr-CA" dirty="0" smtClean="0">
                <a:latin typeface="Century Gothic" panose="020B0502020202020204" pitchFamily="34" charset="0"/>
              </a:rPr>
              <a:t>L’article 14 du décret du 17 mars 1967 indique : «  il est tenue une feuille de présence, pouvant comporter plusieurs feuillets, qui indique les nom et domicile de chaque copropriétaire ou associé: </a:t>
            </a:r>
          </a:p>
          <a:p>
            <a:endParaRPr lang="fr-CA" dirty="0" smtClean="0">
              <a:latin typeface="Century Gothic" panose="020B0502020202020204" pitchFamily="34" charset="0"/>
            </a:endParaRPr>
          </a:p>
          <a:p>
            <a:pPr marL="285750" indent="-285750">
              <a:buFont typeface="Arial" panose="020B0604020202020204" pitchFamily="34" charset="0"/>
              <a:buChar char="•"/>
            </a:pPr>
            <a:r>
              <a:rPr lang="fr-CA" dirty="0" smtClean="0">
                <a:latin typeface="Century Gothic" panose="020B0502020202020204" pitchFamily="34" charset="0"/>
              </a:rPr>
              <a:t>Présent physiquement ou représenté</a:t>
            </a:r>
          </a:p>
          <a:p>
            <a:pPr marL="285750" indent="-285750">
              <a:buFont typeface="Arial" panose="020B0604020202020204" pitchFamily="34" charset="0"/>
              <a:buChar char="•"/>
            </a:pPr>
            <a:r>
              <a:rPr lang="fr-CA" dirty="0" smtClean="0">
                <a:latin typeface="Century Gothic" panose="020B0502020202020204" pitchFamily="34" charset="0"/>
              </a:rPr>
              <a:t>Participant à l’assemblée générale par visioconférence, par audioconférence ou par un autre moyen de communication électronique</a:t>
            </a:r>
          </a:p>
          <a:p>
            <a:pPr marL="285750" indent="-285750">
              <a:buFont typeface="Arial" panose="020B0604020202020204" pitchFamily="34" charset="0"/>
              <a:buChar char="•"/>
            </a:pPr>
            <a:r>
              <a:rPr lang="fr-CA" dirty="0" smtClean="0">
                <a:latin typeface="Century Gothic" panose="020B0502020202020204" pitchFamily="34" charset="0"/>
              </a:rPr>
              <a:t>Ayant voté par correspondance avec mention de la date de réception du formulaire par le syndic (…) »</a:t>
            </a:r>
            <a:endParaRPr lang="fr-CA" dirty="0">
              <a:latin typeface="Century Gothic" panose="020B0502020202020204" pitchFamily="34" charset="0"/>
            </a:endParaRPr>
          </a:p>
          <a:p>
            <a:endParaRPr lang="fr-CA" dirty="0" smtClean="0">
              <a:latin typeface="Century Gothic" panose="020B0502020202020204" pitchFamily="34" charset="0"/>
            </a:endParaRPr>
          </a:p>
          <a:p>
            <a:r>
              <a:rPr lang="fr-CA" dirty="0" smtClean="0">
                <a:latin typeface="Century Gothic" panose="020B0502020202020204" pitchFamily="34" charset="0"/>
              </a:rPr>
              <a:t>La feuille de présence est établie par le syndic et </a:t>
            </a:r>
            <a:r>
              <a:rPr lang="fr-CA" b="1" dirty="0" smtClean="0">
                <a:solidFill>
                  <a:srgbClr val="31849B"/>
                </a:solidFill>
                <a:latin typeface="Century Gothic" panose="020B0502020202020204" pitchFamily="34" charset="0"/>
              </a:rPr>
              <a:t>doit être signée par les participants au début de l’assemblée. </a:t>
            </a:r>
            <a:endParaRPr lang="fr-CA" b="1"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125683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2802618" y="713634"/>
            <a:ext cx="6586764" cy="430887"/>
          </a:xfrm>
          <a:ln>
            <a:noFill/>
            <a:miter lim="800000"/>
            <a:headEnd/>
            <a:tailEnd/>
          </a:ln>
        </p:spPr>
        <p:txBody>
          <a:bodyPr>
            <a:normAutofit/>
          </a:bodyPr>
          <a:lstStyle/>
          <a:p>
            <a:pPr algn="ctr" eaLnBrk="1" hangingPunct="1"/>
            <a:r>
              <a:rPr lang="fr-FR" altLang="fr-FR" sz="2000" b="1" dirty="0">
                <a:solidFill>
                  <a:srgbClr val="31849B"/>
                </a:solidFill>
                <a:latin typeface="Century Gothic" panose="020B0502020202020204" pitchFamily="34" charset="0"/>
                <a:ea typeface="Batang" pitchFamily="18" charset="-127"/>
              </a:rPr>
              <a:t>2</a:t>
            </a:r>
            <a:r>
              <a:rPr lang="fr-FR" altLang="fr-FR" sz="2000" b="1" dirty="0" smtClean="0">
                <a:solidFill>
                  <a:srgbClr val="31849B"/>
                </a:solidFill>
                <a:latin typeface="Century Gothic" panose="020B0502020202020204" pitchFamily="34" charset="0"/>
                <a:ea typeface="Batang" pitchFamily="18" charset="-127"/>
              </a:rPr>
              <a:t>) Le début de l’assemblée générale </a:t>
            </a:r>
            <a:endParaRPr lang="fr-FR" altLang="fr-FR" sz="2000" b="1" dirty="0">
              <a:solidFill>
                <a:srgbClr val="31849B"/>
              </a:solidFill>
              <a:latin typeface="Century Gothic" panose="020B0502020202020204" pitchFamily="34" charset="0"/>
              <a:ea typeface="Batang" pitchFamily="18" charset="-127"/>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mtClean="0"/>
              <a:t>39</a:t>
            </a:fld>
            <a:endParaRPr lang="fr-FR"/>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Le </a:t>
            </a:r>
            <a:r>
              <a:rPr lang="fr-FR" sz="2800" b="1" kern="0" spc="-35" dirty="0">
                <a:solidFill>
                  <a:schemeClr val="bg1"/>
                </a:solidFill>
                <a:uFill>
                  <a:solidFill>
                    <a:srgbClr val="1F3863"/>
                  </a:solidFill>
                </a:uFill>
                <a:latin typeface="Century Gothic" panose="020B0502020202020204" pitchFamily="34" charset="0"/>
                <a:ea typeface="+mj-ea"/>
                <a:cs typeface="Calibri"/>
              </a:rPr>
              <a:t>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7" name="ZoneTexte 6"/>
          <p:cNvSpPr txBox="1"/>
          <p:nvPr/>
        </p:nvSpPr>
        <p:spPr>
          <a:xfrm>
            <a:off x="522732" y="1621129"/>
            <a:ext cx="11146536" cy="3108543"/>
          </a:xfrm>
          <a:prstGeom prst="rect">
            <a:avLst/>
          </a:prstGeom>
          <a:noFill/>
        </p:spPr>
        <p:txBody>
          <a:bodyPr wrap="square" rtlCol="0">
            <a:spAutoFit/>
          </a:bodyPr>
          <a:lstStyle/>
          <a:p>
            <a:pPr marL="285750" indent="-285750">
              <a:buFont typeface="Arial" panose="020B0604020202020204" pitchFamily="34" charset="0"/>
              <a:buChar char="•"/>
            </a:pPr>
            <a:r>
              <a:rPr lang="fr-CA" b="1" dirty="0" smtClean="0">
                <a:solidFill>
                  <a:srgbClr val="E36C0A"/>
                </a:solidFill>
                <a:latin typeface="Century Gothic" panose="020B0502020202020204" pitchFamily="34" charset="0"/>
              </a:rPr>
              <a:t>La nomination d’un président, d’un secrétaire de séance et éventuellement de scrutateurs (le bureau)</a:t>
            </a:r>
          </a:p>
          <a:p>
            <a:endParaRPr lang="fr-CA" dirty="0">
              <a:latin typeface="Century Gothic" panose="020B0502020202020204" pitchFamily="34" charset="0"/>
            </a:endParaRPr>
          </a:p>
          <a:p>
            <a:r>
              <a:rPr lang="fr-CA" dirty="0" smtClean="0">
                <a:latin typeface="Century Gothic" panose="020B0502020202020204" pitchFamily="34" charset="0"/>
              </a:rPr>
              <a:t>Il s’agit d’une formalité obligatoire et chaque élection doit faire l’objet d’un vote distinct à la majorité de l’article 24.</a:t>
            </a:r>
          </a:p>
          <a:p>
            <a:endParaRPr lang="fr-CA" dirty="0" smtClean="0">
              <a:latin typeface="Century Gothic" panose="020B0502020202020204" pitchFamily="34" charset="0"/>
            </a:endParaRPr>
          </a:p>
          <a:p>
            <a:r>
              <a:rPr lang="fr-CA" b="1" dirty="0" smtClean="0">
                <a:latin typeface="Century Gothic" panose="020B0502020202020204" pitchFamily="34" charset="0"/>
              </a:rPr>
              <a:t>Aucune décision ne peut être prise avant la désignation d’un président de séance, du secrétaire </a:t>
            </a:r>
            <a:r>
              <a:rPr lang="fr-CA" dirty="0" smtClean="0">
                <a:latin typeface="Century Gothic" panose="020B0502020202020204" pitchFamily="34" charset="0"/>
              </a:rPr>
              <a:t>et le cas échéants de scrutateurs. </a:t>
            </a:r>
          </a:p>
          <a:p>
            <a:pPr marL="285750" indent="-285750">
              <a:buFont typeface="Wingdings" panose="05000000000000000000" pitchFamily="2" charset="2"/>
              <a:buChar char="F"/>
            </a:pPr>
            <a:r>
              <a:rPr lang="fr-CA" sz="1600" dirty="0" smtClean="0">
                <a:latin typeface="Century Gothic" panose="020B0502020202020204" pitchFamily="34" charset="0"/>
              </a:rPr>
              <a:t>A noter :  l’élection de scrutateurs n’est obligatoire que si elle est prévu par le règlement de copropriété</a:t>
            </a:r>
          </a:p>
          <a:p>
            <a:endParaRPr lang="fr-CA" b="1" dirty="0">
              <a:solidFill>
                <a:srgbClr val="E36C0A"/>
              </a:solidFill>
              <a:latin typeface="Century Gothic" panose="020B0502020202020204" pitchFamily="34" charset="0"/>
            </a:endParaRPr>
          </a:p>
          <a:p>
            <a:endParaRPr lang="fr-CA" dirty="0">
              <a:latin typeface="Century Gothic" panose="020B0502020202020204" pitchFamily="34" charset="0"/>
            </a:endParaRPr>
          </a:p>
        </p:txBody>
      </p:sp>
      <p:pic>
        <p:nvPicPr>
          <p:cNvPr id="17" name="Image 16"/>
          <p:cNvPicPr>
            <a:picLocks noChangeAspect="1"/>
          </p:cNvPicPr>
          <p:nvPr/>
        </p:nvPicPr>
        <p:blipFill>
          <a:blip r:embed="rId4"/>
          <a:stretch>
            <a:fillRect/>
          </a:stretch>
        </p:blipFill>
        <p:spPr>
          <a:xfrm>
            <a:off x="380378" y="8614511"/>
            <a:ext cx="573074" cy="579170"/>
          </a:xfrm>
          <a:prstGeom prst="rect">
            <a:avLst/>
          </a:prstGeom>
        </p:spPr>
      </p:pic>
      <p:sp>
        <p:nvSpPr>
          <p:cNvPr id="18" name="Espace réservé du numéro de diapositive 4"/>
          <p:cNvSpPr txBox="1">
            <a:spLocks/>
          </p:cNvSpPr>
          <p:nvPr/>
        </p:nvSpPr>
        <p:spPr>
          <a:xfrm>
            <a:off x="9571500" y="9260842"/>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4F4E30-4F36-4098-97E2-E1F6D838FDE3}" type="slidenum">
              <a:rPr lang="fr-FR" sz="900" smtClean="0"/>
              <a:pPr/>
              <a:t>39</a:t>
            </a:fld>
            <a:endParaRPr lang="fr-FR" sz="900"/>
          </a:p>
        </p:txBody>
      </p:sp>
    </p:spTree>
    <p:extLst>
      <p:ext uri="{BB962C8B-B14F-4D97-AF65-F5344CB8AC3E}">
        <p14:creationId xmlns:p14="http://schemas.microsoft.com/office/powerpoint/2010/main" val="120472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1"/>
          <p:cNvSpPr txBox="1"/>
          <p:nvPr/>
        </p:nvSpPr>
        <p:spPr>
          <a:xfrm>
            <a:off x="0" y="0"/>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Sommaire</a:t>
            </a:r>
          </a:p>
        </p:txBody>
      </p:sp>
      <p:pic>
        <p:nvPicPr>
          <p:cNvPr id="11" name="Image 10"/>
          <p:cNvPicPr>
            <a:picLocks noChangeAspect="1"/>
          </p:cNvPicPr>
          <p:nvPr/>
        </p:nvPicPr>
        <p:blipFill>
          <a:blip r:embed="rId3"/>
          <a:stretch>
            <a:fillRect/>
          </a:stretch>
        </p:blipFill>
        <p:spPr>
          <a:xfrm>
            <a:off x="0" y="0"/>
            <a:ext cx="772998" cy="462925"/>
          </a:xfrm>
          <a:prstGeom prst="rect">
            <a:avLst/>
          </a:prstGeom>
        </p:spPr>
      </p:pic>
      <p:sp>
        <p:nvSpPr>
          <p:cNvPr id="6" name="Espace réservé du numéro de diapositive 5"/>
          <p:cNvSpPr>
            <a:spLocks noGrp="1"/>
          </p:cNvSpPr>
          <p:nvPr>
            <p:ph type="sldNum" sz="quarter" idx="12"/>
          </p:nvPr>
        </p:nvSpPr>
        <p:spPr>
          <a:xfrm>
            <a:off x="9313682" y="6434322"/>
            <a:ext cx="2743200" cy="365125"/>
          </a:xfrm>
        </p:spPr>
        <p:txBody>
          <a:bodyPr/>
          <a:lstStyle/>
          <a:p>
            <a:fld id="{524F4E30-4F36-4098-97E2-E1F6D838FDE3}" type="slidenum">
              <a:rPr lang="fr-FR" smtClean="0"/>
              <a:t>4</a:t>
            </a:fld>
            <a:endParaRPr lang="fr-FR" dirty="0"/>
          </a:p>
        </p:txBody>
      </p:sp>
      <p:sp>
        <p:nvSpPr>
          <p:cNvPr id="7" name="ZoneTexte 6"/>
          <p:cNvSpPr txBox="1"/>
          <p:nvPr/>
        </p:nvSpPr>
        <p:spPr>
          <a:xfrm>
            <a:off x="299167" y="675696"/>
            <a:ext cx="5722188" cy="5539978"/>
          </a:xfrm>
          <a:prstGeom prst="rect">
            <a:avLst/>
          </a:prstGeom>
          <a:noFill/>
        </p:spPr>
        <p:txBody>
          <a:bodyPr wrap="square" rtlCol="0">
            <a:spAutoFit/>
          </a:bodyPr>
          <a:lstStyle/>
          <a:p>
            <a:r>
              <a:rPr lang="fr-FR" dirty="0">
                <a:solidFill>
                  <a:srgbClr val="31849B"/>
                </a:solidFill>
                <a:latin typeface="Century Gothic" panose="020B0502020202020204" pitchFamily="34" charset="0"/>
              </a:rPr>
              <a:t>Introduction :</a:t>
            </a:r>
            <a:r>
              <a:rPr lang="fr-FR" b="1" spc="-5" dirty="0">
                <a:solidFill>
                  <a:srgbClr val="31849B"/>
                </a:solidFill>
                <a:latin typeface="Century Gothic" panose="020B0502020202020204" pitchFamily="34" charset="0"/>
              </a:rPr>
              <a:t> </a:t>
            </a:r>
            <a:r>
              <a:rPr lang="fr-FR" spc="-5" dirty="0">
                <a:solidFill>
                  <a:srgbClr val="31849B"/>
                </a:solidFill>
                <a:latin typeface="Century Gothic" panose="020B0502020202020204" pitchFamily="34" charset="0"/>
              </a:rPr>
              <a:t>Le</a:t>
            </a:r>
            <a:r>
              <a:rPr lang="fr-FR" spc="-35" dirty="0">
                <a:solidFill>
                  <a:srgbClr val="31849B"/>
                </a:solidFill>
                <a:latin typeface="Century Gothic" panose="020B0502020202020204" pitchFamily="34" charset="0"/>
              </a:rPr>
              <a:t> </a:t>
            </a:r>
            <a:r>
              <a:rPr lang="fr-FR" spc="-30" dirty="0">
                <a:solidFill>
                  <a:srgbClr val="31849B"/>
                </a:solidFill>
                <a:latin typeface="Century Gothic" panose="020B0502020202020204" pitchFamily="34" charset="0"/>
              </a:rPr>
              <a:t>fonctionnement</a:t>
            </a:r>
            <a:r>
              <a:rPr lang="fr-FR" spc="-45" dirty="0">
                <a:solidFill>
                  <a:srgbClr val="31849B"/>
                </a:solidFill>
                <a:latin typeface="Century Gothic" panose="020B0502020202020204" pitchFamily="34" charset="0"/>
              </a:rPr>
              <a:t> </a:t>
            </a:r>
            <a:r>
              <a:rPr lang="fr-FR" spc="-10" dirty="0">
                <a:solidFill>
                  <a:srgbClr val="31849B"/>
                </a:solidFill>
                <a:latin typeface="Century Gothic" panose="020B0502020202020204" pitchFamily="34" charset="0"/>
              </a:rPr>
              <a:t>du </a:t>
            </a:r>
            <a:r>
              <a:rPr lang="fr-FR" spc="-15" dirty="0">
                <a:solidFill>
                  <a:srgbClr val="31849B"/>
                </a:solidFill>
                <a:latin typeface="Century Gothic" panose="020B0502020202020204" pitchFamily="34" charset="0"/>
              </a:rPr>
              <a:t>SDC</a:t>
            </a:r>
            <a:r>
              <a:rPr lang="fr-FR" dirty="0">
                <a:solidFill>
                  <a:srgbClr val="31849B"/>
                </a:solidFill>
                <a:latin typeface="Century Gothic" panose="020B0502020202020204" pitchFamily="34" charset="0"/>
              </a:rPr>
              <a:t> </a:t>
            </a:r>
          </a:p>
          <a:p>
            <a:pPr marL="285750" indent="-285750">
              <a:buFont typeface="Wingdings" panose="05000000000000000000" pitchFamily="2" charset="2"/>
              <a:buChar char="Ø"/>
            </a:pPr>
            <a:endParaRPr lang="fr-FR" sz="1600" dirty="0">
              <a:solidFill>
                <a:srgbClr val="31849B"/>
              </a:solidFill>
              <a:latin typeface="Century Gothic" panose="020B0502020202020204" pitchFamily="34" charset="0"/>
            </a:endParaRPr>
          </a:p>
          <a:p>
            <a:pPr algn="ctr"/>
            <a:endParaRPr lang="fr-FR" sz="1600" dirty="0">
              <a:solidFill>
                <a:srgbClr val="31849B"/>
              </a:solidFill>
              <a:latin typeface="Century Gothic" panose="020B0502020202020204" pitchFamily="34" charset="0"/>
            </a:endParaRPr>
          </a:p>
          <a:p>
            <a:r>
              <a:rPr lang="fr-FR" sz="1600" b="1" dirty="0">
                <a:solidFill>
                  <a:srgbClr val="31849B"/>
                </a:solidFill>
                <a:latin typeface="Century Gothic" panose="020B0502020202020204" pitchFamily="34" charset="0"/>
              </a:rPr>
              <a:t>P</a:t>
            </a:r>
            <a:r>
              <a:rPr lang="fr-FR" sz="1600" b="1" dirty="0" smtClean="0">
                <a:solidFill>
                  <a:srgbClr val="31849B"/>
                </a:solidFill>
                <a:latin typeface="Century Gothic" panose="020B0502020202020204" pitchFamily="34" charset="0"/>
              </a:rPr>
              <a:t>artie 1</a:t>
            </a:r>
            <a:r>
              <a:rPr lang="fr-FR" sz="1600" b="1" dirty="0">
                <a:solidFill>
                  <a:srgbClr val="31849B"/>
                </a:solidFill>
                <a:latin typeface="Century Gothic" panose="020B0502020202020204" pitchFamily="34" charset="0"/>
              </a:rPr>
              <a:t>:  Les notions de base de l’AG </a:t>
            </a:r>
          </a:p>
          <a:p>
            <a:pPr marL="800100" lvl="1" indent="-342900">
              <a:buFontTx/>
              <a:buAutoNum type="arabicParenR"/>
            </a:pPr>
            <a:r>
              <a:rPr lang="fr-CA" sz="1600" dirty="0">
                <a:solidFill>
                  <a:srgbClr val="31849B"/>
                </a:solidFill>
                <a:latin typeface="Century Gothic" panose="020B0502020202020204" pitchFamily="34" charset="0"/>
              </a:rPr>
              <a:t>Qu’est-ce qu’une AG?</a:t>
            </a:r>
          </a:p>
          <a:p>
            <a:pPr marL="800100" lvl="1" indent="-342900">
              <a:buFontTx/>
              <a:buAutoNum type="arabicParenR"/>
            </a:pPr>
            <a:r>
              <a:rPr lang="fr-FR" sz="1600" dirty="0">
                <a:solidFill>
                  <a:srgbClr val="31849B"/>
                </a:solidFill>
                <a:latin typeface="Century Gothic" panose="020B0502020202020204" pitchFamily="34" charset="0"/>
              </a:rPr>
              <a:t>L’obligation de tenir une AG</a:t>
            </a:r>
            <a:endParaRPr lang="fr-CA" sz="1600" dirty="0">
              <a:solidFill>
                <a:srgbClr val="31849B"/>
              </a:solidFill>
              <a:latin typeface="Century Gothic" panose="020B0502020202020204" pitchFamily="34" charset="0"/>
            </a:endParaRPr>
          </a:p>
          <a:p>
            <a:pPr marL="800100" lvl="1" indent="-342900">
              <a:buFontTx/>
              <a:buAutoNum type="arabicParenR"/>
            </a:pPr>
            <a:r>
              <a:rPr lang="fr-CA" sz="1600" dirty="0">
                <a:solidFill>
                  <a:srgbClr val="31849B"/>
                </a:solidFill>
                <a:latin typeface="Century Gothic" panose="020B0502020202020204" pitchFamily="34" charset="0"/>
              </a:rPr>
              <a:t>La différence entre une AGO et AGE et AG spéciale</a:t>
            </a:r>
            <a:r>
              <a:rPr lang="fr-FR" sz="1600" dirty="0">
                <a:solidFill>
                  <a:srgbClr val="31849B"/>
                </a:solidFill>
                <a:latin typeface="Century Gothic" panose="020B0502020202020204" pitchFamily="34" charset="0"/>
              </a:rPr>
              <a:t> </a:t>
            </a:r>
            <a:endParaRPr lang="fr-CA" sz="1600" dirty="0">
              <a:solidFill>
                <a:srgbClr val="31849B"/>
              </a:solidFill>
              <a:latin typeface="Century Gothic" panose="020B0502020202020204" pitchFamily="34" charset="0"/>
            </a:endParaRPr>
          </a:p>
          <a:p>
            <a:pPr marL="800100" lvl="1" indent="-342900">
              <a:buFontTx/>
              <a:buAutoNum type="arabicParenR"/>
            </a:pPr>
            <a:r>
              <a:rPr lang="fr-CA" sz="1600" dirty="0">
                <a:solidFill>
                  <a:srgbClr val="31849B"/>
                </a:solidFill>
                <a:latin typeface="Century Gothic" panose="020B0502020202020204" pitchFamily="34" charset="0"/>
              </a:rPr>
              <a:t>Qui convoque l’AG?</a:t>
            </a:r>
            <a:endParaRPr lang="fr-FR" sz="1600" dirty="0">
              <a:solidFill>
                <a:srgbClr val="31849B"/>
              </a:solidFill>
              <a:latin typeface="Century Gothic" panose="020B0502020202020204" pitchFamily="34" charset="0"/>
            </a:endParaRPr>
          </a:p>
          <a:p>
            <a:pPr marL="800100" lvl="1" indent="-342900">
              <a:buFontTx/>
              <a:buAutoNum type="arabicParenR"/>
            </a:pPr>
            <a:r>
              <a:rPr lang="fr-FR" sz="1600" dirty="0">
                <a:solidFill>
                  <a:srgbClr val="31849B"/>
                </a:solidFill>
                <a:latin typeface="Century Gothic" panose="020B0502020202020204" pitchFamily="34" charset="0"/>
              </a:rPr>
              <a:t>La validité d’une décision</a:t>
            </a:r>
            <a:endParaRPr lang="fr-CA" sz="1600" dirty="0">
              <a:solidFill>
                <a:srgbClr val="31849B"/>
              </a:solidFill>
              <a:latin typeface="Century Gothic" panose="020B0502020202020204" pitchFamily="34" charset="0"/>
            </a:endParaRPr>
          </a:p>
          <a:p>
            <a:pPr lvl="1"/>
            <a:endParaRPr lang="fr-FR" sz="1600" dirty="0">
              <a:solidFill>
                <a:srgbClr val="31849B"/>
              </a:solidFill>
              <a:latin typeface="Century Gothic" panose="020B0502020202020204" pitchFamily="34" charset="0"/>
            </a:endParaRPr>
          </a:p>
          <a:p>
            <a:pPr lvl="1"/>
            <a:endParaRPr lang="fr-FR" sz="1600" dirty="0">
              <a:solidFill>
                <a:srgbClr val="FF0000"/>
              </a:solidFill>
              <a:latin typeface="Century Gothic" panose="020B0502020202020204" pitchFamily="34" charset="0"/>
            </a:endParaRPr>
          </a:p>
          <a:p>
            <a:r>
              <a:rPr lang="fr-CA" sz="1600" b="1" dirty="0">
                <a:solidFill>
                  <a:srgbClr val="31849B"/>
                </a:solidFill>
                <a:latin typeface="Century Gothic" panose="020B0502020202020204" pitchFamily="34" charset="0"/>
              </a:rPr>
              <a:t>Partie 2: La convocation d’AG</a:t>
            </a:r>
          </a:p>
          <a:p>
            <a:pPr marL="800100" lvl="1" indent="-342900">
              <a:buAutoNum type="arabicParenR"/>
            </a:pPr>
            <a:r>
              <a:rPr lang="fr-CA" sz="1600" dirty="0">
                <a:solidFill>
                  <a:srgbClr val="31849B"/>
                </a:solidFill>
                <a:latin typeface="Century Gothic" panose="020B0502020202020204" pitchFamily="34" charset="0"/>
              </a:rPr>
              <a:t>La préparation d’AG, le retro-planning</a:t>
            </a:r>
            <a:endParaRPr lang="fr-FR" sz="1600" dirty="0">
              <a:solidFill>
                <a:srgbClr val="31849B"/>
              </a:solidFill>
              <a:latin typeface="Century Gothic" panose="020B0502020202020204" pitchFamily="34" charset="0"/>
            </a:endParaRPr>
          </a:p>
          <a:p>
            <a:pPr marL="800100" lvl="1" indent="-342900">
              <a:buAutoNum type="arabicParenR"/>
            </a:pPr>
            <a:r>
              <a:rPr lang="fr-FR" sz="1600" dirty="0">
                <a:solidFill>
                  <a:srgbClr val="31849B"/>
                </a:solidFill>
                <a:latin typeface="Century Gothic" panose="020B0502020202020204" pitchFamily="34" charset="0"/>
              </a:rPr>
              <a:t>La préparation de l’ordre du jour </a:t>
            </a:r>
          </a:p>
          <a:p>
            <a:pPr marL="800100" lvl="1" indent="-342900">
              <a:buFontTx/>
              <a:buAutoNum type="arabicParenR"/>
            </a:pPr>
            <a:r>
              <a:rPr lang="fr-FR" sz="1600" dirty="0">
                <a:solidFill>
                  <a:srgbClr val="31849B"/>
                </a:solidFill>
                <a:latin typeface="Century Gothic" panose="020B0502020202020204" pitchFamily="34" charset="0"/>
              </a:rPr>
              <a:t>Les modalités de convocation</a:t>
            </a:r>
          </a:p>
          <a:p>
            <a:pPr marL="800100" lvl="1" indent="-342900">
              <a:buFontTx/>
              <a:buAutoNum type="arabicParenR"/>
            </a:pPr>
            <a:r>
              <a:rPr lang="fr-CA" sz="1600" dirty="0">
                <a:solidFill>
                  <a:srgbClr val="31849B"/>
                </a:solidFill>
                <a:latin typeface="Century Gothic" panose="020B0502020202020204" pitchFamily="34" charset="0"/>
              </a:rPr>
              <a:t>Le contenu de la convocation</a:t>
            </a:r>
          </a:p>
          <a:p>
            <a:pPr marL="800100" lvl="1" indent="-342900">
              <a:buFontTx/>
              <a:buAutoNum type="arabicParenR"/>
            </a:pPr>
            <a:r>
              <a:rPr lang="fr-CA" sz="1600" dirty="0">
                <a:solidFill>
                  <a:srgbClr val="31849B"/>
                </a:solidFill>
                <a:latin typeface="Century Gothic" panose="020B0502020202020204" pitchFamily="34" charset="0"/>
              </a:rPr>
              <a:t>Le délai de convocation</a:t>
            </a:r>
            <a:endParaRPr lang="fr-FR" sz="1600" dirty="0">
              <a:solidFill>
                <a:srgbClr val="31849B"/>
              </a:solidFill>
              <a:latin typeface="Century Gothic" panose="020B0502020202020204" pitchFamily="34" charset="0"/>
            </a:endParaRPr>
          </a:p>
          <a:p>
            <a:pPr marL="800100" lvl="1" indent="-342900">
              <a:buFontTx/>
              <a:buAutoNum type="arabicParenR"/>
            </a:pPr>
            <a:r>
              <a:rPr lang="fr-CA" sz="1600" dirty="0">
                <a:solidFill>
                  <a:srgbClr val="31849B"/>
                </a:solidFill>
                <a:latin typeface="Century Gothic" panose="020B0502020202020204" pitchFamily="34" charset="0"/>
              </a:rPr>
              <a:t>E</a:t>
            </a:r>
            <a:r>
              <a:rPr lang="fr-CA" sz="1600" dirty="0" smtClean="0">
                <a:solidFill>
                  <a:srgbClr val="31849B"/>
                </a:solidFill>
                <a:latin typeface="Century Gothic" panose="020B0502020202020204" pitchFamily="34" charset="0"/>
              </a:rPr>
              <a:t>xemple </a:t>
            </a:r>
            <a:r>
              <a:rPr lang="fr-CA" sz="1600" dirty="0">
                <a:solidFill>
                  <a:srgbClr val="31849B"/>
                </a:solidFill>
                <a:latin typeface="Century Gothic" panose="020B0502020202020204" pitchFamily="34" charset="0"/>
              </a:rPr>
              <a:t>de documents à joindre</a:t>
            </a:r>
          </a:p>
          <a:p>
            <a:pPr lvl="1"/>
            <a:endParaRPr lang="fr-FR" sz="1600" dirty="0">
              <a:solidFill>
                <a:srgbClr val="31849B"/>
              </a:solidFill>
              <a:latin typeface="Century Gothic" panose="020B0502020202020204" pitchFamily="34" charset="0"/>
            </a:endParaRPr>
          </a:p>
          <a:p>
            <a:endParaRPr lang="fr-FR" sz="1600" b="1" dirty="0">
              <a:solidFill>
                <a:srgbClr val="31849B"/>
              </a:solidFill>
              <a:latin typeface="Century Gothic" panose="020B0502020202020204" pitchFamily="34" charset="0"/>
            </a:endParaRPr>
          </a:p>
          <a:p>
            <a:endParaRPr lang="fr-FR" sz="1600" dirty="0">
              <a:solidFill>
                <a:srgbClr val="FF0000"/>
              </a:solidFill>
              <a:latin typeface="Century Gothic" panose="020B0502020202020204" pitchFamily="34" charset="0"/>
            </a:endParaRPr>
          </a:p>
        </p:txBody>
      </p:sp>
      <p:sp>
        <p:nvSpPr>
          <p:cNvPr id="3" name="Rectangle 2"/>
          <p:cNvSpPr/>
          <p:nvPr/>
        </p:nvSpPr>
        <p:spPr>
          <a:xfrm>
            <a:off x="6021355" y="1436914"/>
            <a:ext cx="5632580" cy="4770537"/>
          </a:xfrm>
          <a:prstGeom prst="rect">
            <a:avLst/>
          </a:prstGeom>
        </p:spPr>
        <p:txBody>
          <a:bodyPr wrap="square">
            <a:spAutoFit/>
          </a:bodyPr>
          <a:lstStyle/>
          <a:p>
            <a:pPr lvl="0"/>
            <a:r>
              <a:rPr lang="fr-FR" sz="1600" b="1" dirty="0">
                <a:solidFill>
                  <a:srgbClr val="31849B"/>
                </a:solidFill>
                <a:latin typeface="Century Gothic" panose="020B0502020202020204" pitchFamily="34" charset="0"/>
              </a:rPr>
              <a:t>Partie 3:  Le déroulement de l’AG  </a:t>
            </a:r>
          </a:p>
          <a:p>
            <a:pPr marL="800100" lvl="1" indent="-342900">
              <a:buAutoNum type="arabicParenR"/>
            </a:pPr>
            <a:r>
              <a:rPr lang="fr-FR" altLang="fr-FR" sz="1600" dirty="0" smtClean="0">
                <a:solidFill>
                  <a:srgbClr val="31849B"/>
                </a:solidFill>
                <a:latin typeface="Century Gothic" panose="020B0502020202020204" pitchFamily="34" charset="0"/>
                <a:ea typeface="Batang" pitchFamily="18" charset="-127"/>
              </a:rPr>
              <a:t>La participation à l’assemblée générale</a:t>
            </a:r>
          </a:p>
          <a:p>
            <a:pPr marL="800100" lvl="1" indent="-342900">
              <a:buAutoNum type="arabicParenR"/>
            </a:pPr>
            <a:r>
              <a:rPr lang="fr-FR" altLang="fr-FR" sz="1600" dirty="0" smtClean="0">
                <a:solidFill>
                  <a:srgbClr val="31849B"/>
                </a:solidFill>
                <a:latin typeface="Century Gothic" panose="020B0502020202020204" pitchFamily="34" charset="0"/>
                <a:ea typeface="Batang" pitchFamily="18" charset="-127"/>
              </a:rPr>
              <a:t>Le début de l’assemblée générale </a:t>
            </a:r>
            <a:endParaRPr lang="fr-FR" altLang="fr-FR" sz="1600" dirty="0">
              <a:solidFill>
                <a:srgbClr val="31849B"/>
              </a:solidFill>
              <a:latin typeface="Century Gothic" panose="020B0502020202020204" pitchFamily="34" charset="0"/>
              <a:ea typeface="Batang" pitchFamily="18" charset="-127"/>
            </a:endParaRPr>
          </a:p>
          <a:p>
            <a:pPr marL="800100" lvl="1" indent="-342900">
              <a:buFontTx/>
              <a:buAutoNum type="arabicParenR"/>
            </a:pPr>
            <a:r>
              <a:rPr lang="fr-CA" sz="1600" dirty="0">
                <a:solidFill>
                  <a:srgbClr val="31849B"/>
                </a:solidFill>
                <a:latin typeface="Century Gothic" panose="020B0502020202020204" pitchFamily="34" charset="0"/>
              </a:rPr>
              <a:t>Le rôle du CS dans le déroulement </a:t>
            </a:r>
            <a:r>
              <a:rPr lang="fr-CA" sz="1600" dirty="0" smtClean="0">
                <a:solidFill>
                  <a:srgbClr val="31849B"/>
                </a:solidFill>
                <a:latin typeface="Century Gothic" panose="020B0502020202020204" pitchFamily="34" charset="0"/>
              </a:rPr>
              <a:t>de </a:t>
            </a:r>
            <a:r>
              <a:rPr lang="fr-CA" sz="1600" dirty="0">
                <a:solidFill>
                  <a:srgbClr val="31849B"/>
                </a:solidFill>
                <a:latin typeface="Century Gothic" panose="020B0502020202020204" pitchFamily="34" charset="0"/>
              </a:rPr>
              <a:t>l’AG</a:t>
            </a:r>
          </a:p>
          <a:p>
            <a:pPr marL="800100" lvl="1" indent="-342900">
              <a:buFontTx/>
              <a:buAutoNum type="arabicParenR"/>
            </a:pPr>
            <a:r>
              <a:rPr lang="fr-FR" altLang="fr-FR" sz="1600" dirty="0">
                <a:solidFill>
                  <a:srgbClr val="31849B"/>
                </a:solidFill>
                <a:latin typeface="Century Gothic" panose="020B0502020202020204" pitchFamily="34" charset="0"/>
                <a:ea typeface="Batang" pitchFamily="18" charset="-127"/>
              </a:rPr>
              <a:t>Les majorités</a:t>
            </a:r>
          </a:p>
          <a:p>
            <a:pPr marL="800100" lvl="1" indent="-342900">
              <a:buFontTx/>
              <a:buAutoNum type="arabicParenR"/>
            </a:pPr>
            <a:r>
              <a:rPr lang="fr-FR" altLang="fr-FR" sz="1600" dirty="0" smtClean="0">
                <a:solidFill>
                  <a:srgbClr val="31849B"/>
                </a:solidFill>
                <a:latin typeface="Century Gothic" panose="020B0502020202020204" pitchFamily="34" charset="0"/>
                <a:ea typeface="Batang" pitchFamily="18" charset="-127"/>
              </a:rPr>
              <a:t>L’</a:t>
            </a:r>
            <a:r>
              <a:rPr lang="fr-FR" altLang="fr-FR" sz="1600" dirty="0">
                <a:solidFill>
                  <a:srgbClr val="31849B"/>
                </a:solidFill>
                <a:latin typeface="Century Gothic" panose="020B0502020202020204" pitchFamily="34" charset="0"/>
                <a:ea typeface="Batang" pitchFamily="18" charset="-127"/>
              </a:rPr>
              <a:t>a</a:t>
            </a:r>
            <a:r>
              <a:rPr lang="fr-FR" altLang="fr-FR" sz="1600" dirty="0" smtClean="0">
                <a:solidFill>
                  <a:srgbClr val="31849B"/>
                </a:solidFill>
                <a:latin typeface="Century Gothic" panose="020B0502020202020204" pitchFamily="34" charset="0"/>
                <a:ea typeface="Batang" pitchFamily="18" charset="-127"/>
              </a:rPr>
              <a:t>pprobation </a:t>
            </a:r>
            <a:r>
              <a:rPr lang="fr-FR" altLang="fr-FR" sz="1600" dirty="0">
                <a:solidFill>
                  <a:srgbClr val="31849B"/>
                </a:solidFill>
                <a:latin typeface="Century Gothic" panose="020B0502020202020204" pitchFamily="34" charset="0"/>
                <a:ea typeface="Batang" pitchFamily="18" charset="-127"/>
              </a:rPr>
              <a:t>des budgets  et les modalités </a:t>
            </a:r>
            <a:r>
              <a:rPr lang="fr-FR" altLang="fr-FR" sz="1600" dirty="0" smtClean="0">
                <a:solidFill>
                  <a:srgbClr val="31849B"/>
                </a:solidFill>
                <a:latin typeface="Century Gothic" panose="020B0502020202020204" pitchFamily="34" charset="0"/>
                <a:ea typeface="Batang" pitchFamily="18" charset="-127"/>
              </a:rPr>
              <a:t>d’exigibilité</a:t>
            </a:r>
            <a:endParaRPr lang="fr-FR" altLang="fr-FR" sz="1600" dirty="0">
              <a:solidFill>
                <a:srgbClr val="31849B"/>
              </a:solidFill>
              <a:latin typeface="Century Gothic" panose="020B0502020202020204" pitchFamily="34" charset="0"/>
              <a:ea typeface="Batang" pitchFamily="18" charset="-127"/>
            </a:endParaRPr>
          </a:p>
          <a:p>
            <a:pPr marL="800100" lvl="1" indent="-342900">
              <a:buFontTx/>
              <a:buAutoNum type="arabicParenR"/>
            </a:pPr>
            <a:r>
              <a:rPr lang="fr-FR" sz="1600" spc="-40" dirty="0">
                <a:solidFill>
                  <a:srgbClr val="31849B"/>
                </a:solidFill>
                <a:latin typeface="Century Gothic" panose="020B0502020202020204" pitchFamily="34" charset="0"/>
                <a:cs typeface="Calibri"/>
              </a:rPr>
              <a:t>L’approbation</a:t>
            </a:r>
            <a:r>
              <a:rPr lang="fr-FR" sz="1600" spc="2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des</a:t>
            </a:r>
            <a:r>
              <a:rPr lang="fr-FR" sz="1600" spc="5" dirty="0">
                <a:solidFill>
                  <a:srgbClr val="31849B"/>
                </a:solidFill>
                <a:latin typeface="Century Gothic" panose="020B0502020202020204" pitchFamily="34" charset="0"/>
                <a:cs typeface="Calibri"/>
              </a:rPr>
              <a:t> </a:t>
            </a:r>
            <a:r>
              <a:rPr lang="fr-FR" sz="1600" spc="-15" dirty="0">
                <a:solidFill>
                  <a:srgbClr val="31849B"/>
                </a:solidFill>
                <a:latin typeface="Century Gothic" panose="020B0502020202020204" pitchFamily="34" charset="0"/>
                <a:cs typeface="Calibri"/>
              </a:rPr>
              <a:t>comptes</a:t>
            </a:r>
            <a:r>
              <a:rPr lang="fr-FR" sz="1600" dirty="0">
                <a:solidFill>
                  <a:srgbClr val="31849B"/>
                </a:solidFill>
                <a:latin typeface="Century Gothic" panose="020B0502020202020204" pitchFamily="34" charset="0"/>
                <a:cs typeface="Calibri"/>
              </a:rPr>
              <a:t> </a:t>
            </a:r>
            <a:r>
              <a:rPr lang="fr-FR" sz="1600" spc="-20" dirty="0">
                <a:solidFill>
                  <a:srgbClr val="31849B"/>
                </a:solidFill>
                <a:latin typeface="Century Gothic" panose="020B0502020202020204" pitchFamily="34" charset="0"/>
                <a:cs typeface="Calibri"/>
              </a:rPr>
              <a:t>et</a:t>
            </a:r>
            <a:r>
              <a:rPr lang="fr-FR" sz="1600" spc="25"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les</a:t>
            </a:r>
            <a:r>
              <a:rPr lang="fr-FR" sz="1600" spc="1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conséquences</a:t>
            </a:r>
            <a:r>
              <a:rPr lang="fr-FR" sz="1600" spc="1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du</a:t>
            </a:r>
            <a:r>
              <a:rPr lang="fr-FR" sz="1600"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quitus </a:t>
            </a:r>
            <a:r>
              <a:rPr lang="fr-FR" sz="1600" spc="-615" dirty="0">
                <a:solidFill>
                  <a:srgbClr val="31849B"/>
                </a:solidFill>
                <a:latin typeface="Century Gothic" panose="020B0502020202020204" pitchFamily="34" charset="0"/>
                <a:cs typeface="Calibri"/>
              </a:rPr>
              <a:t> </a:t>
            </a:r>
            <a:endParaRPr lang="fr-FR" sz="1600" spc="-615" dirty="0" smtClean="0">
              <a:solidFill>
                <a:srgbClr val="31849B"/>
              </a:solidFill>
              <a:latin typeface="Century Gothic" panose="020B0502020202020204" pitchFamily="34" charset="0"/>
              <a:cs typeface="Calibri"/>
            </a:endParaRPr>
          </a:p>
          <a:p>
            <a:pPr marL="800100" lvl="1" indent="-342900">
              <a:buFontTx/>
              <a:buAutoNum type="arabicParenR"/>
            </a:pPr>
            <a:r>
              <a:rPr lang="fr-FR" sz="1600" spc="-40" dirty="0" smtClean="0">
                <a:solidFill>
                  <a:srgbClr val="31849B"/>
                </a:solidFill>
                <a:latin typeface="Century Gothic" panose="020B0502020202020204" pitchFamily="34" charset="0"/>
                <a:cs typeface="Calibri"/>
              </a:rPr>
              <a:t>Les </a:t>
            </a:r>
            <a:r>
              <a:rPr lang="fr-FR" sz="1600" spc="-40" dirty="0">
                <a:solidFill>
                  <a:srgbClr val="31849B"/>
                </a:solidFill>
                <a:latin typeface="Century Gothic" panose="020B0502020202020204" pitchFamily="34" charset="0"/>
                <a:cs typeface="Calibri"/>
              </a:rPr>
              <a:t>modalités du </a:t>
            </a:r>
            <a:r>
              <a:rPr lang="fr-FR" sz="1600" spc="-20" dirty="0">
                <a:solidFill>
                  <a:srgbClr val="31849B"/>
                </a:solidFill>
                <a:latin typeface="Century Gothic" panose="020B0502020202020204" pitchFamily="34" charset="0"/>
                <a:cs typeface="Calibri"/>
              </a:rPr>
              <a:t>vote</a:t>
            </a:r>
            <a:r>
              <a:rPr lang="fr-FR" sz="1600" spc="25" dirty="0">
                <a:solidFill>
                  <a:srgbClr val="31849B"/>
                </a:solidFill>
                <a:latin typeface="Century Gothic" panose="020B0502020202020204" pitchFamily="34" charset="0"/>
                <a:cs typeface="Calibri"/>
              </a:rPr>
              <a:t> </a:t>
            </a:r>
            <a:r>
              <a:rPr lang="fr-FR" sz="1600" spc="-5" dirty="0">
                <a:solidFill>
                  <a:srgbClr val="31849B"/>
                </a:solidFill>
                <a:latin typeface="Century Gothic" panose="020B0502020202020204" pitchFamily="34" charset="0"/>
                <a:cs typeface="Calibri"/>
              </a:rPr>
              <a:t>des</a:t>
            </a:r>
            <a:r>
              <a:rPr lang="fr-FR" sz="1600" spc="5" dirty="0">
                <a:solidFill>
                  <a:srgbClr val="31849B"/>
                </a:solidFill>
                <a:latin typeface="Century Gothic" panose="020B0502020202020204" pitchFamily="34" charset="0"/>
                <a:cs typeface="Calibri"/>
              </a:rPr>
              <a:t> </a:t>
            </a:r>
            <a:r>
              <a:rPr lang="fr-FR" sz="1600" spc="-25" dirty="0">
                <a:solidFill>
                  <a:srgbClr val="31849B"/>
                </a:solidFill>
                <a:latin typeface="Century Gothic" panose="020B0502020202020204" pitchFamily="34" charset="0"/>
                <a:cs typeface="Calibri"/>
              </a:rPr>
              <a:t>travaux</a:t>
            </a:r>
          </a:p>
          <a:p>
            <a:pPr lvl="1"/>
            <a:endParaRPr lang="fr-FR" sz="1600" dirty="0">
              <a:solidFill>
                <a:srgbClr val="FF0000"/>
              </a:solidFill>
              <a:latin typeface="Century Gothic" panose="020B0502020202020204" pitchFamily="34" charset="0"/>
            </a:endParaRPr>
          </a:p>
          <a:p>
            <a:pPr lvl="0"/>
            <a:r>
              <a:rPr lang="fr-FR" sz="1600" b="1" dirty="0">
                <a:solidFill>
                  <a:srgbClr val="31849B"/>
                </a:solidFill>
                <a:latin typeface="Century Gothic" panose="020B0502020202020204" pitchFamily="34" charset="0"/>
              </a:rPr>
              <a:t>Partie 4:  Après l’assemblée générale </a:t>
            </a:r>
          </a:p>
          <a:p>
            <a:pPr marL="800100" lvl="1" indent="-342900">
              <a:buFontTx/>
              <a:buAutoNum type="arabicParenR"/>
            </a:pPr>
            <a:r>
              <a:rPr lang="fr-FR" sz="1600" dirty="0" smtClean="0">
                <a:solidFill>
                  <a:srgbClr val="31849B"/>
                </a:solidFill>
                <a:latin typeface="Century Gothic" panose="020B0502020202020204" pitchFamily="34" charset="0"/>
              </a:rPr>
              <a:t>Le PV de l’assemblée générale : un élément clé</a:t>
            </a:r>
          </a:p>
          <a:p>
            <a:pPr marL="800100" lvl="1" indent="-342900">
              <a:buFontTx/>
              <a:buAutoNum type="arabicParenR"/>
            </a:pPr>
            <a:r>
              <a:rPr lang="fr-CA" sz="1600" dirty="0" smtClean="0">
                <a:solidFill>
                  <a:srgbClr val="31849B"/>
                </a:solidFill>
                <a:latin typeface="Century Gothic" panose="020B0502020202020204" pitchFamily="34" charset="0"/>
              </a:rPr>
              <a:t>La diffusion du procès verbal</a:t>
            </a:r>
            <a:endParaRPr lang="fr-FR" sz="1600" dirty="0" smtClean="0">
              <a:solidFill>
                <a:srgbClr val="31849B"/>
              </a:solidFill>
              <a:latin typeface="Century Gothic" panose="020B0502020202020204" pitchFamily="34" charset="0"/>
            </a:endParaRPr>
          </a:p>
          <a:p>
            <a:pPr marL="800100" lvl="1" indent="-342900">
              <a:buFontTx/>
              <a:buAutoNum type="arabicParenR"/>
            </a:pPr>
            <a:r>
              <a:rPr lang="fr-FR" sz="1600" dirty="0" smtClean="0">
                <a:solidFill>
                  <a:srgbClr val="31849B"/>
                </a:solidFill>
                <a:latin typeface="Century Gothic" panose="020B0502020202020204" pitchFamily="34" charset="0"/>
              </a:rPr>
              <a:t>La contestation d’un décision d’assemblée générale</a:t>
            </a:r>
          </a:p>
          <a:p>
            <a:pPr marL="800100" lvl="1" indent="-342900">
              <a:buFontTx/>
              <a:buAutoNum type="arabicParenR"/>
            </a:pPr>
            <a:r>
              <a:rPr lang="fr-CA" sz="1600" dirty="0" smtClean="0">
                <a:solidFill>
                  <a:srgbClr val="31849B"/>
                </a:solidFill>
                <a:latin typeface="Century Gothic" panose="020B0502020202020204" pitchFamily="34" charset="0"/>
              </a:rPr>
              <a:t>La contestation de l’assemblée générale</a:t>
            </a:r>
            <a:endParaRPr lang="fr-FR" sz="1600" dirty="0" smtClean="0">
              <a:solidFill>
                <a:srgbClr val="31849B"/>
              </a:solidFill>
              <a:latin typeface="Century Gothic" panose="020B0502020202020204" pitchFamily="34" charset="0"/>
            </a:endParaRPr>
          </a:p>
          <a:p>
            <a:pPr marL="800100" lvl="1" indent="-342900">
              <a:buFontTx/>
              <a:buAutoNum type="arabicParenR"/>
            </a:pPr>
            <a:endParaRPr lang="fr-FR" sz="1600"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94715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ZoneTexte 3"/>
          <p:cNvSpPr txBox="1">
            <a:spLocks noChangeArrowheads="1"/>
          </p:cNvSpPr>
          <p:nvPr/>
        </p:nvSpPr>
        <p:spPr bwMode="auto">
          <a:xfrm>
            <a:off x="648869" y="1932025"/>
            <a:ext cx="417452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eaLnBrk="1" hangingPunct="1"/>
            <a:r>
              <a:rPr lang="fr-FR" altLang="fr-FR" sz="1600" b="1" dirty="0">
                <a:solidFill>
                  <a:srgbClr val="E36C0A"/>
                </a:solidFill>
                <a:latin typeface="Century Gothic" panose="020B0502020202020204" pitchFamily="34" charset="0"/>
                <a:ea typeface="Batang" pitchFamily="18" charset="-127"/>
              </a:rPr>
              <a:t>Le président de séance</a:t>
            </a:r>
          </a:p>
          <a:p>
            <a:pPr algn="just" eaLnBrk="1" hangingPunct="1"/>
            <a:endParaRPr lang="fr-FR" altLang="fr-FR" sz="1600" dirty="0">
              <a:solidFill>
                <a:srgbClr val="E36C0A"/>
              </a:solidFill>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Dirige les débats</a:t>
            </a:r>
          </a:p>
          <a:p>
            <a:pPr algn="just" eaLnBrk="1" hangingPunct="1"/>
            <a:endParaRPr lang="fr-FR" altLang="fr-FR" sz="1600" dirty="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Veille au respect de l’ordre du jour</a:t>
            </a:r>
          </a:p>
          <a:p>
            <a:pPr algn="just" eaLnBrk="1" hangingPunct="1"/>
            <a:endParaRPr lang="fr-FR" altLang="fr-FR" sz="1600" dirty="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Déclare l’ouverture et la fin de séance</a:t>
            </a:r>
          </a:p>
          <a:p>
            <a:pPr algn="just" eaLnBrk="1" hangingPunct="1">
              <a:buFont typeface="Wingdings 3" panose="05040102010807070707" pitchFamily="18" charset="2"/>
              <a:buNone/>
            </a:pPr>
            <a:endParaRPr lang="fr-FR" altLang="fr-FR" sz="1600" dirty="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Certifie la feuille de présence (article 14 du décret</a:t>
            </a:r>
            <a:r>
              <a:rPr lang="fr-FR" altLang="fr-FR" sz="1600" dirty="0" smtClean="0">
                <a:latin typeface="Century Gothic" panose="020B0502020202020204" pitchFamily="34" charset="0"/>
                <a:ea typeface="Batang" pitchFamily="18" charset="-127"/>
              </a:rPr>
              <a:t>)</a:t>
            </a:r>
          </a:p>
          <a:p>
            <a:pPr algn="just" eaLnBrk="1" hangingPunct="1"/>
            <a:endParaRPr lang="fr-FR" altLang="fr-FR" sz="1600" dirty="0" smtClean="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CA" altLang="fr-FR" sz="1600" dirty="0" smtClean="0">
                <a:latin typeface="Century Gothic" panose="020B0502020202020204" pitchFamily="34" charset="0"/>
                <a:ea typeface="Batang" pitchFamily="18" charset="-127"/>
              </a:rPr>
              <a:t>Contrôle les votes par correspondance et les pouvoirs</a:t>
            </a:r>
          </a:p>
          <a:p>
            <a:pPr algn="just" eaLnBrk="1" hangingPunct="1"/>
            <a:endParaRPr lang="fr-CA" altLang="fr-FR" sz="1600" dirty="0" smtClean="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CA" altLang="fr-FR" sz="1600" dirty="0" smtClean="0">
                <a:latin typeface="Century Gothic" panose="020B0502020202020204" pitchFamily="34" charset="0"/>
                <a:ea typeface="Batang" pitchFamily="18" charset="-127"/>
              </a:rPr>
              <a:t>Distribue les pouvoirs sans noms</a:t>
            </a:r>
            <a:endParaRPr lang="fr-FR" altLang="fr-FR" sz="1600" dirty="0">
              <a:latin typeface="Century Gothic" panose="020B0502020202020204" pitchFamily="34" charset="0"/>
              <a:ea typeface="Batang" pitchFamily="18" charset="-127"/>
            </a:endParaRPr>
          </a:p>
          <a:p>
            <a:pPr algn="just" eaLnBrk="1" hangingPunct="1">
              <a:buFont typeface="Wingdings 3" panose="05040102010807070707" pitchFamily="18" charset="2"/>
              <a:buNone/>
            </a:pPr>
            <a:endParaRPr lang="fr-FR" altLang="fr-FR" sz="1600" dirty="0">
              <a:latin typeface="Century Gothic" panose="020B0502020202020204" pitchFamily="34" charset="0"/>
              <a:ea typeface="Batang" pitchFamily="18" charset="-127"/>
            </a:endParaRPr>
          </a:p>
          <a:p>
            <a:pPr algn="just"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Signe le PV </a:t>
            </a:r>
            <a:endParaRPr lang="fr-FR" altLang="fr-FR" sz="1600" dirty="0" smtClean="0">
              <a:latin typeface="Century Gothic" panose="020B0502020202020204" pitchFamily="34" charset="0"/>
              <a:ea typeface="Batang" pitchFamily="18" charset="-127"/>
            </a:endParaRPr>
          </a:p>
          <a:p>
            <a:pPr algn="just" eaLnBrk="1" hangingPunct="1"/>
            <a:endParaRPr lang="fr-FR" altLang="fr-FR" sz="1600" b="1" dirty="0">
              <a:solidFill>
                <a:srgbClr val="FF0000"/>
              </a:solidFill>
              <a:latin typeface="Century Gothic" panose="020B0502020202020204" pitchFamily="34" charset="0"/>
              <a:ea typeface="Batang" pitchFamily="18" charset="-127"/>
              <a:cs typeface="Arial" panose="020B0604020202020204" pitchFamily="34" charset="0"/>
            </a:endParaRPr>
          </a:p>
          <a:p>
            <a:pPr algn="just" eaLnBrk="1" hangingPunct="1"/>
            <a:r>
              <a:rPr lang="fr-FR" altLang="fr-FR" sz="1400" b="1" dirty="0" smtClean="0">
                <a:solidFill>
                  <a:srgbClr val="E36C0A"/>
                </a:solidFill>
                <a:latin typeface="Century Gothic" panose="020B0502020202020204" pitchFamily="34" charset="0"/>
                <a:ea typeface="Batang" pitchFamily="18" charset="-127"/>
                <a:cs typeface="Arial" panose="020B0604020202020204" pitchFamily="34" charset="0"/>
              </a:rPr>
              <a:t>Le </a:t>
            </a:r>
            <a:r>
              <a:rPr lang="fr-FR" altLang="fr-FR" sz="1400" b="1" dirty="0">
                <a:solidFill>
                  <a:srgbClr val="E36C0A"/>
                </a:solidFill>
                <a:latin typeface="Century Gothic" panose="020B0502020202020204" pitchFamily="34" charset="0"/>
                <a:ea typeface="Batang" pitchFamily="18" charset="-127"/>
                <a:cs typeface="Arial" panose="020B0604020202020204" pitchFamily="34" charset="0"/>
              </a:rPr>
              <a:t>syndic, son conjoint, ses préposés ne peuvent pas </a:t>
            </a:r>
            <a:r>
              <a:rPr lang="fr-FR" altLang="fr-FR" sz="1400" b="1" dirty="0" smtClean="0">
                <a:solidFill>
                  <a:srgbClr val="E36C0A"/>
                </a:solidFill>
                <a:latin typeface="Century Gothic" panose="020B0502020202020204" pitchFamily="34" charset="0"/>
                <a:ea typeface="Batang" pitchFamily="18" charset="-127"/>
                <a:cs typeface="Arial" panose="020B0604020202020204" pitchFamily="34" charset="0"/>
              </a:rPr>
              <a:t>présider</a:t>
            </a:r>
            <a:endParaRPr lang="fr-FR" altLang="fr-FR" sz="1400" dirty="0">
              <a:solidFill>
                <a:srgbClr val="E36C0A"/>
              </a:solidFill>
              <a:latin typeface="Century Gothic" panose="020B0502020202020204" pitchFamily="34" charset="0"/>
              <a:ea typeface="Batang" pitchFamily="18" charset="-127"/>
            </a:endParaRPr>
          </a:p>
        </p:txBody>
      </p:sp>
      <p:sp>
        <p:nvSpPr>
          <p:cNvPr id="25605" name="ZoneTexte 4"/>
          <p:cNvSpPr txBox="1">
            <a:spLocks noChangeArrowheads="1"/>
          </p:cNvSpPr>
          <p:nvPr/>
        </p:nvSpPr>
        <p:spPr bwMode="auto">
          <a:xfrm>
            <a:off x="5156620" y="1893872"/>
            <a:ext cx="2894749"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eaLnBrk="1" hangingPunct="1"/>
            <a:r>
              <a:rPr lang="fr-FR" altLang="fr-FR" sz="1600" b="1" dirty="0">
                <a:solidFill>
                  <a:srgbClr val="E36C0A"/>
                </a:solidFill>
                <a:latin typeface="Century Gothic" panose="020B0502020202020204" pitchFamily="34" charset="0"/>
                <a:ea typeface="Batang" pitchFamily="18" charset="-127"/>
              </a:rPr>
              <a:t>Le </a:t>
            </a:r>
            <a:r>
              <a:rPr lang="fr-FR" altLang="fr-FR" sz="1600" b="1" dirty="0" smtClean="0">
                <a:solidFill>
                  <a:srgbClr val="E36C0A"/>
                </a:solidFill>
                <a:latin typeface="Century Gothic" panose="020B0502020202020204" pitchFamily="34" charset="0"/>
                <a:ea typeface="Batang" pitchFamily="18" charset="-127"/>
              </a:rPr>
              <a:t>ou</a:t>
            </a:r>
            <a:r>
              <a:rPr lang="fr-FR" altLang="fr-FR" sz="1600" b="1" dirty="0" smtClean="0">
                <a:solidFill>
                  <a:srgbClr val="E36C0A"/>
                </a:solidFill>
                <a:latin typeface="Century Gothic" panose="020B0502020202020204" pitchFamily="34" charset="0"/>
                <a:ea typeface="Batang" pitchFamily="18" charset="-127"/>
              </a:rPr>
              <a:t> </a:t>
            </a:r>
            <a:r>
              <a:rPr lang="fr-FR" altLang="fr-FR" sz="1600" b="1" dirty="0">
                <a:solidFill>
                  <a:srgbClr val="E36C0A"/>
                </a:solidFill>
                <a:latin typeface="Century Gothic" panose="020B0502020202020204" pitchFamily="34" charset="0"/>
                <a:ea typeface="Batang" pitchFamily="18" charset="-127"/>
              </a:rPr>
              <a:t>les scrutateur(s)</a:t>
            </a:r>
          </a:p>
          <a:p>
            <a:pPr algn="just" eaLnBrk="1" hangingPunct="1"/>
            <a:endParaRPr lang="fr-FR" altLang="fr-FR" sz="1600" b="1" dirty="0">
              <a:latin typeface="Century Gothic" panose="020B0502020202020204" pitchFamily="34" charset="0"/>
              <a:ea typeface="Batang" pitchFamily="18" charset="-127"/>
            </a:endParaRPr>
          </a:p>
          <a:p>
            <a:pPr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Sont chargés </a:t>
            </a:r>
            <a:r>
              <a:rPr lang="fr-FR" altLang="fr-FR" sz="1600" dirty="0" smtClean="0">
                <a:latin typeface="Century Gothic" panose="020B0502020202020204" pitchFamily="34" charset="0"/>
                <a:ea typeface="Batang" pitchFamily="18" charset="-127"/>
              </a:rPr>
              <a:t>d’assister le président de séance dans la tenue de l’assemblée et dans le décompte des voix </a:t>
            </a:r>
            <a:endParaRPr lang="fr-FR" altLang="fr-FR" sz="1600" dirty="0">
              <a:latin typeface="Century Gothic" panose="020B0502020202020204" pitchFamily="34" charset="0"/>
              <a:ea typeface="Batang" pitchFamily="18" charset="-127"/>
            </a:endParaRPr>
          </a:p>
          <a:p>
            <a:pPr eaLnBrk="1" hangingPunct="1">
              <a:buFont typeface="Wingdings 3" panose="05040102010807070707" pitchFamily="18" charset="2"/>
              <a:buNone/>
            </a:pPr>
            <a:endParaRPr lang="fr-FR" altLang="fr-FR" sz="1600" dirty="0">
              <a:latin typeface="Century Gothic" panose="020B0502020202020204" pitchFamily="34" charset="0"/>
              <a:ea typeface="Batang" pitchFamily="18" charset="-127"/>
            </a:endParaRPr>
          </a:p>
          <a:p>
            <a:pPr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Doivent signer le procès-verbal</a:t>
            </a:r>
          </a:p>
          <a:p>
            <a:pPr algn="just" eaLnBrk="1" hangingPunct="1"/>
            <a:endParaRPr lang="fr-FR" altLang="fr-FR" sz="1400" dirty="0">
              <a:latin typeface="Arial Rounded MT Bold" panose="020F0704030504030204" pitchFamily="34" charset="0"/>
            </a:endParaRPr>
          </a:p>
        </p:txBody>
      </p:sp>
      <p:sp>
        <p:nvSpPr>
          <p:cNvPr id="25606" name="ZoneTexte 5"/>
          <p:cNvSpPr txBox="1">
            <a:spLocks noChangeArrowheads="1"/>
          </p:cNvSpPr>
          <p:nvPr/>
        </p:nvSpPr>
        <p:spPr bwMode="auto">
          <a:xfrm>
            <a:off x="8379160" y="1970265"/>
            <a:ext cx="287103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eaLnBrk="1" hangingPunct="1"/>
            <a:r>
              <a:rPr lang="fr-FR" altLang="fr-FR" sz="1600" b="1" dirty="0">
                <a:solidFill>
                  <a:srgbClr val="E36C0A"/>
                </a:solidFill>
                <a:latin typeface="Century Gothic" panose="020B0502020202020204" pitchFamily="34" charset="0"/>
                <a:ea typeface="Batang" pitchFamily="18" charset="-127"/>
              </a:rPr>
              <a:t>Le secrétaire de séance</a:t>
            </a:r>
          </a:p>
          <a:p>
            <a:pPr eaLnBrk="1" hangingPunct="1"/>
            <a:endParaRPr lang="fr-FR" altLang="fr-FR" sz="1600" b="1" dirty="0">
              <a:solidFill>
                <a:srgbClr val="FF0000"/>
              </a:solidFill>
              <a:latin typeface="Century Gothic" panose="020B0502020202020204" pitchFamily="34" charset="0"/>
              <a:ea typeface="Batang" pitchFamily="18" charset="-127"/>
            </a:endParaRPr>
          </a:p>
          <a:p>
            <a:pPr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 Rédige le procès-verbal de façon sincère et véritable</a:t>
            </a:r>
          </a:p>
          <a:p>
            <a:pPr eaLnBrk="1" hangingPunct="1">
              <a:buFont typeface="Wingdings 3" panose="05040102010807070707" pitchFamily="18" charset="2"/>
              <a:buChar char=""/>
            </a:pPr>
            <a:endParaRPr lang="fr-FR" altLang="fr-FR" sz="1600" dirty="0">
              <a:latin typeface="Century Gothic" panose="020B0502020202020204" pitchFamily="34" charset="0"/>
              <a:ea typeface="Batang" pitchFamily="18" charset="-127"/>
            </a:endParaRPr>
          </a:p>
          <a:p>
            <a:pPr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C’est le syndic qui est le secrétaire de séance SAUF décision contraire de l’AG</a:t>
            </a:r>
          </a:p>
          <a:p>
            <a:pPr eaLnBrk="1" hangingPunct="1">
              <a:buFont typeface="Wingdings 3" panose="05040102010807070707" pitchFamily="18" charset="2"/>
              <a:buNone/>
            </a:pPr>
            <a:endParaRPr lang="fr-FR" altLang="fr-FR" sz="1600" dirty="0">
              <a:latin typeface="Century Gothic" panose="020B0502020202020204" pitchFamily="34" charset="0"/>
              <a:ea typeface="Batang" pitchFamily="18" charset="-127"/>
            </a:endParaRPr>
          </a:p>
          <a:p>
            <a:pPr eaLnBrk="1" hangingPunct="1">
              <a:buFont typeface="Wingdings 3" panose="05040102010807070707" pitchFamily="18" charset="2"/>
              <a:buChar char=""/>
            </a:pPr>
            <a:r>
              <a:rPr lang="fr-FR" altLang="fr-FR" sz="1600" dirty="0">
                <a:latin typeface="Century Gothic" panose="020B0502020202020204" pitchFamily="34" charset="0"/>
                <a:ea typeface="Batang" pitchFamily="18" charset="-127"/>
              </a:rPr>
              <a:t>Signe le PV </a:t>
            </a:r>
          </a:p>
          <a:p>
            <a:pPr eaLnBrk="1" hangingPunct="1"/>
            <a:endParaRPr lang="fr-FR" altLang="fr-FR" sz="1400" dirty="0">
              <a:latin typeface="Arial Rounded MT Bold" panose="020F0704030504030204" pitchFamily="34" charset="0"/>
            </a:endParaRPr>
          </a:p>
        </p:txBody>
      </p:sp>
      <p:cxnSp>
        <p:nvCxnSpPr>
          <p:cNvPr id="8" name="Connecteur droit 7"/>
          <p:cNvCxnSpPr/>
          <p:nvPr/>
        </p:nvCxnSpPr>
        <p:spPr>
          <a:xfrm>
            <a:off x="5045546" y="1953287"/>
            <a:ext cx="0" cy="3525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8270826" y="1953287"/>
            <a:ext cx="0" cy="3598839"/>
          </a:xfrm>
          <a:prstGeom prst="line">
            <a:avLst/>
          </a:prstGeom>
        </p:spPr>
        <p:style>
          <a:lnRef idx="1">
            <a:schemeClr val="accent1"/>
          </a:lnRef>
          <a:fillRef idx="0">
            <a:schemeClr val="accent1"/>
          </a:fillRef>
          <a:effectRef idx="0">
            <a:schemeClr val="accent1"/>
          </a:effectRef>
          <a:fontRef idx="minor">
            <a:schemeClr val="tx1"/>
          </a:fontRef>
        </p:style>
      </p:cxnSp>
      <p:sp>
        <p:nvSpPr>
          <p:cNvPr id="25609" name="ZoneTexte 1"/>
          <p:cNvSpPr txBox="1">
            <a:spLocks noChangeArrowheads="1"/>
          </p:cNvSpPr>
          <p:nvPr/>
        </p:nvSpPr>
        <p:spPr bwMode="auto">
          <a:xfrm>
            <a:off x="613581" y="1202549"/>
            <a:ext cx="7437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r>
              <a:rPr lang="fr-FR" altLang="fr-FR" sz="1600" b="1" dirty="0">
                <a:latin typeface="Century Gothic" panose="020B0502020202020204" pitchFamily="34" charset="0"/>
                <a:ea typeface="Batang" pitchFamily="18" charset="-127"/>
              </a:rPr>
              <a:t>Conformément à l’article 15 du décret du 17 mars 1967 : </a:t>
            </a:r>
          </a:p>
        </p:txBody>
      </p:sp>
      <p:sp>
        <p:nvSpPr>
          <p:cNvPr id="2" name="Rectangle 1"/>
          <p:cNvSpPr/>
          <p:nvPr/>
        </p:nvSpPr>
        <p:spPr>
          <a:xfrm>
            <a:off x="6982966" y="6080662"/>
            <a:ext cx="4940809" cy="523220"/>
          </a:xfrm>
          <a:prstGeom prst="rect">
            <a:avLst/>
          </a:prstGeom>
        </p:spPr>
        <p:txBody>
          <a:bodyPr wrap="square">
            <a:spAutoFit/>
          </a:bodyPr>
          <a:lstStyle/>
          <a:p>
            <a:r>
              <a:rPr lang="fr-FR" sz="1400" b="1" dirty="0">
                <a:solidFill>
                  <a:srgbClr val="31849B"/>
                </a:solidFill>
                <a:latin typeface="Century Gothic" panose="020B0502020202020204" pitchFamily="34" charset="0"/>
                <a:cs typeface="Arial"/>
              </a:rPr>
              <a:t>L</a:t>
            </a:r>
            <a:r>
              <a:rPr lang="fr-FR" sz="1400" b="1" dirty="0" smtClean="0">
                <a:solidFill>
                  <a:srgbClr val="31849B"/>
                </a:solidFill>
                <a:latin typeface="Century Gothic" panose="020B0502020202020204" pitchFamily="34" charset="0"/>
                <a:cs typeface="Arial"/>
              </a:rPr>
              <a:t>e</a:t>
            </a:r>
            <a:r>
              <a:rPr lang="fr-FR" sz="1400" b="1" spc="-5" dirty="0" smtClean="0">
                <a:solidFill>
                  <a:srgbClr val="31849B"/>
                </a:solidFill>
                <a:latin typeface="Century Gothic" panose="020B0502020202020204" pitchFamily="34" charset="0"/>
                <a:cs typeface="Arial"/>
              </a:rPr>
              <a:t> </a:t>
            </a:r>
            <a:r>
              <a:rPr lang="fr-FR" sz="1400" b="1" dirty="0">
                <a:solidFill>
                  <a:srgbClr val="31849B"/>
                </a:solidFill>
                <a:latin typeface="Century Gothic" panose="020B0502020202020204" pitchFamily="34" charset="0"/>
                <a:cs typeface="Arial"/>
              </a:rPr>
              <a:t>PV</a:t>
            </a:r>
            <a:r>
              <a:rPr lang="fr-FR" sz="1400" b="1" spc="-15" dirty="0">
                <a:solidFill>
                  <a:srgbClr val="31849B"/>
                </a:solidFill>
                <a:latin typeface="Century Gothic" panose="020B0502020202020204" pitchFamily="34" charset="0"/>
                <a:cs typeface="Arial"/>
              </a:rPr>
              <a:t> </a:t>
            </a:r>
            <a:r>
              <a:rPr lang="fr-FR" sz="1400" b="1" spc="-5" dirty="0">
                <a:solidFill>
                  <a:srgbClr val="31849B"/>
                </a:solidFill>
                <a:latin typeface="Century Gothic" panose="020B0502020202020204" pitchFamily="34" charset="0"/>
                <a:cs typeface="Arial"/>
              </a:rPr>
              <a:t>peut-être</a:t>
            </a:r>
            <a:r>
              <a:rPr lang="fr-FR" sz="1400" b="1" dirty="0">
                <a:solidFill>
                  <a:srgbClr val="31849B"/>
                </a:solidFill>
                <a:latin typeface="Century Gothic" panose="020B0502020202020204" pitchFamily="34" charset="0"/>
                <a:cs typeface="Arial"/>
              </a:rPr>
              <a:t> signé</a:t>
            </a:r>
            <a:r>
              <a:rPr lang="fr-FR" sz="1400" b="1" spc="-15" dirty="0">
                <a:solidFill>
                  <a:srgbClr val="31849B"/>
                </a:solidFill>
                <a:latin typeface="Century Gothic" panose="020B0502020202020204" pitchFamily="34" charset="0"/>
                <a:cs typeface="Arial"/>
              </a:rPr>
              <a:t> </a:t>
            </a:r>
            <a:r>
              <a:rPr lang="fr-FR" sz="1400" b="1" dirty="0">
                <a:solidFill>
                  <a:srgbClr val="31849B"/>
                </a:solidFill>
                <a:latin typeface="Century Gothic" panose="020B0502020202020204" pitchFamily="34" charset="0"/>
                <a:cs typeface="Arial"/>
              </a:rPr>
              <a:t>dans</a:t>
            </a:r>
            <a:r>
              <a:rPr lang="fr-FR" sz="1400" b="1" spc="-5" dirty="0">
                <a:solidFill>
                  <a:srgbClr val="31849B"/>
                </a:solidFill>
                <a:latin typeface="Century Gothic" panose="020B0502020202020204" pitchFamily="34" charset="0"/>
                <a:cs typeface="Arial"/>
              </a:rPr>
              <a:t> les</a:t>
            </a:r>
            <a:r>
              <a:rPr lang="fr-FR" sz="1400" b="1" spc="-15" dirty="0">
                <a:solidFill>
                  <a:srgbClr val="31849B"/>
                </a:solidFill>
                <a:latin typeface="Century Gothic" panose="020B0502020202020204" pitchFamily="34" charset="0"/>
                <a:cs typeface="Arial"/>
              </a:rPr>
              <a:t> </a:t>
            </a:r>
            <a:r>
              <a:rPr lang="fr-FR" sz="1400" b="1" dirty="0">
                <a:solidFill>
                  <a:srgbClr val="31849B"/>
                </a:solidFill>
                <a:latin typeface="Century Gothic" panose="020B0502020202020204" pitchFamily="34" charset="0"/>
                <a:cs typeface="Arial"/>
              </a:rPr>
              <a:t>huit</a:t>
            </a:r>
            <a:r>
              <a:rPr lang="fr-FR" sz="1400" b="1" spc="-20" dirty="0">
                <a:solidFill>
                  <a:srgbClr val="31849B"/>
                </a:solidFill>
                <a:latin typeface="Century Gothic" panose="020B0502020202020204" pitchFamily="34" charset="0"/>
                <a:cs typeface="Arial"/>
              </a:rPr>
              <a:t> </a:t>
            </a:r>
            <a:r>
              <a:rPr lang="fr-FR" sz="1400" b="1" dirty="0">
                <a:solidFill>
                  <a:srgbClr val="31849B"/>
                </a:solidFill>
                <a:latin typeface="Century Gothic" panose="020B0502020202020204" pitchFamily="34" charset="0"/>
                <a:cs typeface="Arial"/>
              </a:rPr>
              <a:t>jours </a:t>
            </a:r>
            <a:r>
              <a:rPr lang="fr-FR" sz="1400" b="1" spc="-484" dirty="0">
                <a:solidFill>
                  <a:srgbClr val="31849B"/>
                </a:solidFill>
                <a:latin typeface="Century Gothic" panose="020B0502020202020204" pitchFamily="34" charset="0"/>
                <a:cs typeface="Arial"/>
              </a:rPr>
              <a:t> </a:t>
            </a:r>
            <a:r>
              <a:rPr lang="fr-FR" sz="1400" b="1" spc="-5" dirty="0">
                <a:solidFill>
                  <a:srgbClr val="31849B"/>
                </a:solidFill>
                <a:latin typeface="Century Gothic" panose="020B0502020202020204" pitchFamily="34" charset="0"/>
                <a:cs typeface="Arial"/>
              </a:rPr>
              <a:t>par </a:t>
            </a:r>
            <a:r>
              <a:rPr lang="fr-FR" sz="1400" b="1" dirty="0">
                <a:solidFill>
                  <a:srgbClr val="31849B"/>
                </a:solidFill>
                <a:latin typeface="Century Gothic" panose="020B0502020202020204" pitchFamily="34" charset="0"/>
                <a:cs typeface="Arial"/>
              </a:rPr>
              <a:t>les</a:t>
            </a:r>
            <a:r>
              <a:rPr lang="fr-FR" sz="1400" b="1" spc="-15" dirty="0">
                <a:solidFill>
                  <a:srgbClr val="31849B"/>
                </a:solidFill>
                <a:latin typeface="Century Gothic" panose="020B0502020202020204" pitchFamily="34" charset="0"/>
                <a:cs typeface="Arial"/>
              </a:rPr>
              <a:t> </a:t>
            </a:r>
            <a:r>
              <a:rPr lang="fr-FR" sz="1400" b="1" spc="-5" dirty="0">
                <a:solidFill>
                  <a:srgbClr val="31849B"/>
                </a:solidFill>
                <a:latin typeface="Century Gothic" panose="020B0502020202020204" pitchFamily="34" charset="0"/>
                <a:cs typeface="Arial"/>
              </a:rPr>
              <a:t>membres</a:t>
            </a:r>
            <a:r>
              <a:rPr lang="fr-FR" sz="1400" b="1" dirty="0">
                <a:solidFill>
                  <a:srgbClr val="31849B"/>
                </a:solidFill>
                <a:latin typeface="Century Gothic" panose="020B0502020202020204" pitchFamily="34" charset="0"/>
                <a:cs typeface="Arial"/>
              </a:rPr>
              <a:t> du</a:t>
            </a:r>
            <a:r>
              <a:rPr lang="fr-FR" sz="1400" b="1" spc="-10" dirty="0">
                <a:solidFill>
                  <a:srgbClr val="31849B"/>
                </a:solidFill>
                <a:latin typeface="Century Gothic" panose="020B0502020202020204" pitchFamily="34" charset="0"/>
                <a:cs typeface="Arial"/>
              </a:rPr>
              <a:t> </a:t>
            </a:r>
            <a:r>
              <a:rPr lang="fr-FR" sz="1400" b="1" spc="-5" dirty="0">
                <a:solidFill>
                  <a:srgbClr val="31849B"/>
                </a:solidFill>
                <a:latin typeface="Century Gothic" panose="020B0502020202020204" pitchFamily="34" charset="0"/>
                <a:cs typeface="Arial"/>
              </a:rPr>
              <a:t>bureau </a:t>
            </a:r>
            <a:r>
              <a:rPr lang="fr-FR" sz="1400" b="1" dirty="0">
                <a:solidFill>
                  <a:srgbClr val="31849B"/>
                </a:solidFill>
                <a:latin typeface="Century Gothic" panose="020B0502020202020204" pitchFamily="34" charset="0"/>
                <a:cs typeface="Arial"/>
              </a:rPr>
              <a:t>de</a:t>
            </a:r>
            <a:r>
              <a:rPr lang="fr-FR" sz="1400" b="1" spc="-5" dirty="0">
                <a:solidFill>
                  <a:srgbClr val="31849B"/>
                </a:solidFill>
                <a:latin typeface="Century Gothic" panose="020B0502020202020204" pitchFamily="34" charset="0"/>
                <a:cs typeface="Arial"/>
              </a:rPr>
              <a:t> séance</a:t>
            </a:r>
            <a:endParaRPr lang="fr-FR" sz="1400" dirty="0">
              <a:solidFill>
                <a:srgbClr val="31849B"/>
              </a:solidFill>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9291084" y="6410962"/>
            <a:ext cx="2743200" cy="365125"/>
          </a:xfrm>
        </p:spPr>
        <p:txBody>
          <a:bodyPr/>
          <a:lstStyle/>
          <a:p>
            <a:fld id="{524F4E30-4F36-4098-97E2-E1F6D838FDE3}" type="slidenum">
              <a:rPr lang="fr-FR" sz="1000" smtClean="0"/>
              <a:t>40</a:t>
            </a:fld>
            <a:endParaRPr lang="fr-FR" sz="1000"/>
          </a:p>
        </p:txBody>
      </p:sp>
      <p:sp>
        <p:nvSpPr>
          <p:cNvPr id="16" name="Espace réservé du contenu 1"/>
          <p:cNvSpPr txBox="1"/>
          <p:nvPr/>
        </p:nvSpPr>
        <p:spPr>
          <a:xfrm>
            <a:off x="0" y="-10132"/>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spc="-35" dirty="0">
                <a:solidFill>
                  <a:schemeClr val="bg1"/>
                </a:solidFill>
                <a:uFill>
                  <a:solidFill>
                    <a:srgbClr val="1F3863"/>
                  </a:solidFill>
                </a:uFill>
                <a:latin typeface="Century Gothic" panose="020B0502020202020204" pitchFamily="34" charset="0"/>
                <a:ea typeface="+mj-ea"/>
                <a:cs typeface="Calibri"/>
              </a:rPr>
              <a:t>Partie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3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 </a:t>
            </a:r>
            <a:r>
              <a:rPr lang="fr-FR" sz="2800" b="1" kern="0"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kern="0" spc="-35" dirty="0" smtClean="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spc="-35" dirty="0">
              <a:solidFill>
                <a:schemeClr val="bg1"/>
              </a:solidFill>
              <a:uFill>
                <a:solidFill>
                  <a:srgbClr val="1F3863"/>
                </a:solidFill>
              </a:uFill>
              <a:latin typeface="Century Gothic" panose="020B0502020202020204" pitchFamily="34" charset="0"/>
              <a:ea typeface="+mj-ea"/>
              <a:cs typeface="Calibri"/>
            </a:endParaRPr>
          </a:p>
        </p:txBody>
      </p:sp>
      <p:pic>
        <p:nvPicPr>
          <p:cNvPr id="15" name="Image 14"/>
          <p:cNvPicPr>
            <a:picLocks noChangeAspect="1"/>
          </p:cNvPicPr>
          <p:nvPr/>
        </p:nvPicPr>
        <p:blipFill>
          <a:blip r:embed="rId3"/>
          <a:stretch>
            <a:fillRect/>
          </a:stretch>
        </p:blipFill>
        <p:spPr>
          <a:xfrm>
            <a:off x="0" y="0"/>
            <a:ext cx="772998" cy="462925"/>
          </a:xfrm>
          <a:prstGeom prst="rect">
            <a:avLst/>
          </a:prstGeom>
        </p:spPr>
      </p:pic>
      <p:sp>
        <p:nvSpPr>
          <p:cNvPr id="17" name="Titre 1"/>
          <p:cNvSpPr txBox="1">
            <a:spLocks/>
          </p:cNvSpPr>
          <p:nvPr/>
        </p:nvSpPr>
        <p:spPr>
          <a:xfrm>
            <a:off x="2704320" y="586262"/>
            <a:ext cx="6586764" cy="430887"/>
          </a:xfrm>
          <a:prstGeom prst="rect">
            <a:avLst/>
          </a:prstGeom>
          <a:ln>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r-FR" sz="2000" b="1" dirty="0">
                <a:solidFill>
                  <a:srgbClr val="31849B"/>
                </a:solidFill>
                <a:latin typeface="Century Gothic" panose="020B0502020202020204" pitchFamily="34" charset="0"/>
                <a:ea typeface="Batang" pitchFamily="18" charset="-127"/>
              </a:rPr>
              <a:t>2</a:t>
            </a:r>
            <a:r>
              <a:rPr lang="fr-FR" altLang="fr-FR" sz="2000" b="1" dirty="0" smtClean="0">
                <a:solidFill>
                  <a:srgbClr val="31849B"/>
                </a:solidFill>
                <a:latin typeface="Century Gothic" panose="020B0502020202020204" pitchFamily="34" charset="0"/>
                <a:ea typeface="Batang" pitchFamily="18" charset="-127"/>
              </a:rPr>
              <a:t>) Le début de l’assemblée générale </a:t>
            </a:r>
            <a:endParaRPr lang="fr-FR" altLang="fr-FR" sz="2000" b="1" dirty="0">
              <a:solidFill>
                <a:srgbClr val="31849B"/>
              </a:solidFill>
              <a:latin typeface="Century Gothic" panose="020B0502020202020204" pitchFamily="34" charset="0"/>
              <a:ea typeface="Batang" pitchFamily="18" charset="-127"/>
            </a:endParaRPr>
          </a:p>
        </p:txBody>
      </p:sp>
    </p:spTree>
    <p:extLst>
      <p:ext uri="{BB962C8B-B14F-4D97-AF65-F5344CB8AC3E}">
        <p14:creationId xmlns:p14="http://schemas.microsoft.com/office/powerpoint/2010/main" val="321486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txBox="1"/>
          <p:nvPr/>
        </p:nvSpPr>
        <p:spPr>
          <a:xfrm>
            <a:off x="772998" y="1580706"/>
            <a:ext cx="10873197" cy="4587153"/>
          </a:xfrm>
          <a:prstGeom prst="rect">
            <a:avLst/>
          </a:prstGeom>
        </p:spPr>
        <p:txBody>
          <a:bodyPr vert="horz" wrap="square" lIns="0" tIns="39370" rIns="0" bIns="0" rtlCol="0">
            <a:spAutoFit/>
          </a:bodyPr>
          <a:lstStyle/>
          <a:p>
            <a:pPr marL="298450" marR="5715" indent="-285750" algn="just">
              <a:lnSpc>
                <a:spcPts val="1730"/>
              </a:lnSpc>
              <a:spcBef>
                <a:spcPts val="310"/>
              </a:spcBef>
              <a:buFont typeface="Wingdings" panose="05000000000000000000" pitchFamily="2" charset="2"/>
              <a:buChar char="ü"/>
            </a:pPr>
            <a:r>
              <a:rPr b="1" spc="-5" dirty="0">
                <a:latin typeface="Century Gothic" panose="020B0502020202020204" pitchFamily="34" charset="0"/>
                <a:cs typeface="Calibri"/>
              </a:rPr>
              <a:t>Le</a:t>
            </a:r>
            <a:r>
              <a:rPr b="1" spc="140" dirty="0">
                <a:latin typeface="Century Gothic" panose="020B0502020202020204" pitchFamily="34" charset="0"/>
                <a:cs typeface="Calibri"/>
              </a:rPr>
              <a:t> </a:t>
            </a:r>
            <a:r>
              <a:rPr b="1" spc="-5" dirty="0">
                <a:latin typeface="Century Gothic" panose="020B0502020202020204" pitchFamily="34" charset="0"/>
                <a:cs typeface="Calibri"/>
              </a:rPr>
              <a:t>conseil</a:t>
            </a:r>
            <a:r>
              <a:rPr b="1" spc="155" dirty="0">
                <a:latin typeface="Century Gothic" panose="020B0502020202020204" pitchFamily="34" charset="0"/>
                <a:cs typeface="Calibri"/>
              </a:rPr>
              <a:t> </a:t>
            </a:r>
            <a:r>
              <a:rPr b="1" spc="-10" dirty="0">
                <a:latin typeface="Century Gothic" panose="020B0502020202020204" pitchFamily="34" charset="0"/>
                <a:cs typeface="Calibri"/>
              </a:rPr>
              <a:t>syndical</a:t>
            </a:r>
            <a:r>
              <a:rPr b="1" spc="150" dirty="0">
                <a:latin typeface="Century Gothic" panose="020B0502020202020204" pitchFamily="34" charset="0"/>
                <a:cs typeface="Calibri"/>
              </a:rPr>
              <a:t> </a:t>
            </a:r>
            <a:r>
              <a:rPr b="1" spc="-10" dirty="0">
                <a:latin typeface="Century Gothic" panose="020B0502020202020204" pitchFamily="34" charset="0"/>
                <a:cs typeface="Calibri"/>
              </a:rPr>
              <a:t>rend</a:t>
            </a:r>
            <a:r>
              <a:rPr b="1" spc="150" dirty="0">
                <a:latin typeface="Century Gothic" panose="020B0502020202020204" pitchFamily="34" charset="0"/>
                <a:cs typeface="Calibri"/>
              </a:rPr>
              <a:t> </a:t>
            </a:r>
            <a:r>
              <a:rPr b="1" spc="-15" dirty="0">
                <a:latin typeface="Century Gothic" panose="020B0502020202020204" pitchFamily="34" charset="0"/>
                <a:cs typeface="Calibri"/>
              </a:rPr>
              <a:t>compte</a:t>
            </a:r>
            <a:r>
              <a:rPr b="1" spc="150" dirty="0">
                <a:latin typeface="Century Gothic" panose="020B0502020202020204" pitchFamily="34" charset="0"/>
                <a:cs typeface="Calibri"/>
              </a:rPr>
              <a:t> </a:t>
            </a:r>
            <a:r>
              <a:rPr b="1" spc="-5" dirty="0">
                <a:latin typeface="Century Gothic" panose="020B0502020202020204" pitchFamily="34" charset="0"/>
                <a:cs typeface="Calibri"/>
              </a:rPr>
              <a:t>à</a:t>
            </a:r>
            <a:r>
              <a:rPr b="1" spc="150" dirty="0">
                <a:latin typeface="Century Gothic" panose="020B0502020202020204" pitchFamily="34" charset="0"/>
                <a:cs typeface="Calibri"/>
              </a:rPr>
              <a:t> </a:t>
            </a:r>
            <a:r>
              <a:rPr b="1" spc="-15" dirty="0">
                <a:latin typeface="Century Gothic" panose="020B0502020202020204" pitchFamily="34" charset="0"/>
                <a:cs typeface="Calibri"/>
              </a:rPr>
              <a:t>l’assemblée</a:t>
            </a:r>
            <a:r>
              <a:rPr b="1" spc="140" dirty="0">
                <a:latin typeface="Century Gothic" panose="020B0502020202020204" pitchFamily="34" charset="0"/>
                <a:cs typeface="Calibri"/>
              </a:rPr>
              <a:t> </a:t>
            </a:r>
            <a:r>
              <a:rPr b="1" spc="-10" dirty="0">
                <a:latin typeface="Century Gothic" panose="020B0502020202020204" pitchFamily="34" charset="0"/>
                <a:cs typeface="Calibri"/>
              </a:rPr>
              <a:t>générale</a:t>
            </a:r>
            <a:r>
              <a:rPr spc="-10" dirty="0">
                <a:latin typeface="Century Gothic" panose="020B0502020202020204" pitchFamily="34" charset="0"/>
                <a:cs typeface="Calibri"/>
              </a:rPr>
              <a:t>,</a:t>
            </a:r>
            <a:r>
              <a:rPr spc="145" dirty="0">
                <a:latin typeface="Century Gothic" panose="020B0502020202020204" pitchFamily="34" charset="0"/>
                <a:cs typeface="Calibri"/>
              </a:rPr>
              <a:t> </a:t>
            </a:r>
            <a:r>
              <a:rPr spc="-5" dirty="0">
                <a:latin typeface="Century Gothic" panose="020B0502020202020204" pitchFamily="34" charset="0"/>
                <a:cs typeface="Calibri"/>
              </a:rPr>
              <a:t>chaque</a:t>
            </a:r>
            <a:r>
              <a:rPr spc="145" dirty="0">
                <a:latin typeface="Century Gothic" panose="020B0502020202020204" pitchFamily="34" charset="0"/>
                <a:cs typeface="Calibri"/>
              </a:rPr>
              <a:t> </a:t>
            </a:r>
            <a:r>
              <a:rPr spc="-5" dirty="0">
                <a:latin typeface="Century Gothic" panose="020B0502020202020204" pitchFamily="34" charset="0"/>
                <a:cs typeface="Calibri"/>
              </a:rPr>
              <a:t>année,</a:t>
            </a:r>
            <a:r>
              <a:rPr spc="155" dirty="0">
                <a:latin typeface="Century Gothic" panose="020B0502020202020204" pitchFamily="34" charset="0"/>
                <a:cs typeface="Calibri"/>
              </a:rPr>
              <a:t> </a:t>
            </a:r>
            <a:r>
              <a:rPr spc="-5" dirty="0">
                <a:latin typeface="Century Gothic" panose="020B0502020202020204" pitchFamily="34" charset="0"/>
                <a:cs typeface="Calibri"/>
              </a:rPr>
              <a:t>de</a:t>
            </a:r>
            <a:r>
              <a:rPr spc="145" dirty="0">
                <a:latin typeface="Century Gothic" panose="020B0502020202020204" pitchFamily="34" charset="0"/>
                <a:cs typeface="Calibri"/>
              </a:rPr>
              <a:t> </a:t>
            </a:r>
            <a:r>
              <a:rPr spc="-20" dirty="0">
                <a:latin typeface="Century Gothic" panose="020B0502020202020204" pitchFamily="34" charset="0"/>
                <a:cs typeface="Calibri"/>
              </a:rPr>
              <a:t>l’exécution</a:t>
            </a:r>
            <a:r>
              <a:rPr spc="150" dirty="0">
                <a:latin typeface="Century Gothic" panose="020B0502020202020204" pitchFamily="34" charset="0"/>
                <a:cs typeface="Calibri"/>
              </a:rPr>
              <a:t> </a:t>
            </a:r>
            <a:r>
              <a:rPr spc="-5" dirty="0">
                <a:latin typeface="Century Gothic" panose="020B0502020202020204" pitchFamily="34" charset="0"/>
                <a:cs typeface="Calibri"/>
              </a:rPr>
              <a:t>de </a:t>
            </a:r>
            <a:r>
              <a:rPr spc="-350" dirty="0">
                <a:latin typeface="Century Gothic" panose="020B0502020202020204" pitchFamily="34" charset="0"/>
                <a:cs typeface="Calibri"/>
              </a:rPr>
              <a:t> </a:t>
            </a:r>
            <a:r>
              <a:rPr spc="-5" dirty="0">
                <a:latin typeface="Century Gothic" panose="020B0502020202020204" pitchFamily="34" charset="0"/>
                <a:cs typeface="Calibri"/>
              </a:rPr>
              <a:t>sa</a:t>
            </a:r>
            <a:r>
              <a:rPr dirty="0">
                <a:latin typeface="Century Gothic" panose="020B0502020202020204" pitchFamily="34" charset="0"/>
                <a:cs typeface="Calibri"/>
              </a:rPr>
              <a:t> </a:t>
            </a:r>
            <a:r>
              <a:rPr spc="-5" dirty="0">
                <a:latin typeface="Century Gothic" panose="020B0502020202020204" pitchFamily="34" charset="0"/>
                <a:cs typeface="Calibri"/>
              </a:rPr>
              <a:t>mission</a:t>
            </a:r>
            <a:r>
              <a:rPr spc="-10" dirty="0">
                <a:latin typeface="Century Gothic" panose="020B0502020202020204" pitchFamily="34" charset="0"/>
                <a:cs typeface="Calibri"/>
              </a:rPr>
              <a:t> </a:t>
            </a:r>
            <a:r>
              <a:rPr spc="-5" dirty="0">
                <a:latin typeface="Century Gothic" panose="020B0502020202020204" pitchFamily="34" charset="0"/>
                <a:cs typeface="Calibri"/>
              </a:rPr>
              <a:t>(</a:t>
            </a:r>
            <a:r>
              <a:rPr i="1" spc="-5" dirty="0">
                <a:latin typeface="Century Gothic" panose="020B0502020202020204" pitchFamily="34" charset="0"/>
                <a:cs typeface="Calibri"/>
              </a:rPr>
              <a:t>article</a:t>
            </a:r>
            <a:r>
              <a:rPr i="1" spc="10" dirty="0">
                <a:latin typeface="Century Gothic" panose="020B0502020202020204" pitchFamily="34" charset="0"/>
                <a:cs typeface="Calibri"/>
              </a:rPr>
              <a:t> </a:t>
            </a:r>
            <a:r>
              <a:rPr i="1" spc="-5" dirty="0">
                <a:latin typeface="Century Gothic" panose="020B0502020202020204" pitchFamily="34" charset="0"/>
                <a:cs typeface="Calibri"/>
              </a:rPr>
              <a:t>22</a:t>
            </a:r>
            <a:r>
              <a:rPr i="1" dirty="0">
                <a:latin typeface="Century Gothic" panose="020B0502020202020204" pitchFamily="34" charset="0"/>
                <a:cs typeface="Calibri"/>
              </a:rPr>
              <a:t> </a:t>
            </a:r>
            <a:r>
              <a:rPr i="1" spc="-5" dirty="0">
                <a:latin typeface="Century Gothic" panose="020B0502020202020204" pitchFamily="34" charset="0"/>
                <a:cs typeface="Calibri"/>
              </a:rPr>
              <a:t>du</a:t>
            </a:r>
            <a:r>
              <a:rPr i="1" spc="5" dirty="0">
                <a:latin typeface="Century Gothic" panose="020B0502020202020204" pitchFamily="34" charset="0"/>
                <a:cs typeface="Calibri"/>
              </a:rPr>
              <a:t> </a:t>
            </a:r>
            <a:r>
              <a:rPr i="1" spc="-5" dirty="0">
                <a:latin typeface="Century Gothic" panose="020B0502020202020204" pitchFamily="34" charset="0"/>
                <a:cs typeface="Calibri"/>
              </a:rPr>
              <a:t>décret</a:t>
            </a:r>
            <a:r>
              <a:rPr i="1" spc="-15" dirty="0">
                <a:latin typeface="Century Gothic" panose="020B0502020202020204" pitchFamily="34" charset="0"/>
                <a:cs typeface="Calibri"/>
              </a:rPr>
              <a:t> </a:t>
            </a:r>
            <a:r>
              <a:rPr i="1" spc="-5" dirty="0">
                <a:latin typeface="Century Gothic" panose="020B0502020202020204" pitchFamily="34" charset="0"/>
                <a:cs typeface="Calibri"/>
              </a:rPr>
              <a:t>du</a:t>
            </a:r>
            <a:r>
              <a:rPr i="1" spc="5" dirty="0">
                <a:latin typeface="Century Gothic" panose="020B0502020202020204" pitchFamily="34" charset="0"/>
                <a:cs typeface="Calibri"/>
              </a:rPr>
              <a:t> </a:t>
            </a:r>
            <a:r>
              <a:rPr i="1" spc="-5" dirty="0">
                <a:latin typeface="Century Gothic" panose="020B0502020202020204" pitchFamily="34" charset="0"/>
                <a:cs typeface="Calibri"/>
              </a:rPr>
              <a:t>17.03.1967</a:t>
            </a:r>
            <a:r>
              <a:rPr spc="-5" dirty="0">
                <a:latin typeface="Century Gothic" panose="020B0502020202020204" pitchFamily="34" charset="0"/>
                <a:cs typeface="Calibri"/>
              </a:rPr>
              <a:t>).</a:t>
            </a:r>
            <a:endParaRPr dirty="0">
              <a:latin typeface="Century Gothic" panose="020B0502020202020204" pitchFamily="34" charset="0"/>
              <a:cs typeface="Calibri"/>
            </a:endParaRPr>
          </a:p>
          <a:p>
            <a:pPr marL="298450" marR="6350" indent="-285750" algn="just">
              <a:lnSpc>
                <a:spcPts val="1570"/>
              </a:lnSpc>
              <a:spcBef>
                <a:spcPts val="915"/>
              </a:spcBef>
              <a:buFont typeface="Wingdings" panose="05000000000000000000" pitchFamily="2" charset="2"/>
              <a:buChar char="ü"/>
            </a:pPr>
            <a:r>
              <a:rPr b="1" spc="-5" dirty="0">
                <a:latin typeface="Century Gothic" panose="020B0502020202020204" pitchFamily="34" charset="0"/>
                <a:cs typeface="Calibri"/>
              </a:rPr>
              <a:t>Le </a:t>
            </a:r>
            <a:r>
              <a:rPr b="1" spc="-10" dirty="0">
                <a:latin typeface="Century Gothic" panose="020B0502020202020204" pitchFamily="34" charset="0"/>
                <a:cs typeface="Calibri"/>
              </a:rPr>
              <a:t>compte </a:t>
            </a:r>
            <a:r>
              <a:rPr b="1" spc="-5" dirty="0">
                <a:latin typeface="Century Gothic" panose="020B0502020202020204" pitchFamily="34" charset="0"/>
                <a:cs typeface="Calibri"/>
              </a:rPr>
              <a:t>rendu doit </a:t>
            </a:r>
            <a:r>
              <a:rPr b="1" spc="-15" dirty="0">
                <a:latin typeface="Century Gothic" panose="020B0502020202020204" pitchFamily="34" charset="0"/>
                <a:cs typeface="Calibri"/>
              </a:rPr>
              <a:t>être </a:t>
            </a:r>
            <a:r>
              <a:rPr b="1" spc="-5" dirty="0">
                <a:latin typeface="Century Gothic" panose="020B0502020202020204" pitchFamily="34" charset="0"/>
                <a:cs typeface="Calibri"/>
              </a:rPr>
              <a:t>écrit </a:t>
            </a:r>
            <a:r>
              <a:rPr b="1" spc="-10" dirty="0">
                <a:latin typeface="Century Gothic" panose="020B0502020202020204" pitchFamily="34" charset="0"/>
                <a:cs typeface="Calibri"/>
              </a:rPr>
              <a:t>et joint </a:t>
            </a:r>
            <a:r>
              <a:rPr b="1" spc="-5" dirty="0">
                <a:latin typeface="Century Gothic" panose="020B0502020202020204" pitchFamily="34" charset="0"/>
                <a:cs typeface="Calibri"/>
              </a:rPr>
              <a:t>à la </a:t>
            </a:r>
            <a:r>
              <a:rPr b="1" spc="-10" dirty="0">
                <a:latin typeface="Century Gothic" panose="020B0502020202020204" pitchFamily="34" charset="0"/>
                <a:cs typeface="Calibri"/>
              </a:rPr>
              <a:t>convocation </a:t>
            </a:r>
            <a:r>
              <a:rPr b="1" spc="-5" dirty="0">
                <a:latin typeface="Century Gothic" panose="020B0502020202020204" pitchFamily="34" charset="0"/>
                <a:cs typeface="Calibri"/>
              </a:rPr>
              <a:t>de </a:t>
            </a:r>
            <a:r>
              <a:rPr b="1" spc="-60" dirty="0">
                <a:latin typeface="Century Gothic" panose="020B0502020202020204" pitchFamily="34" charset="0"/>
                <a:cs typeface="Calibri"/>
              </a:rPr>
              <a:t>l’AG</a:t>
            </a:r>
            <a:r>
              <a:rPr b="1" spc="-55" dirty="0">
                <a:latin typeface="Century Gothic" panose="020B0502020202020204" pitchFamily="34" charset="0"/>
                <a:cs typeface="Calibri"/>
              </a:rPr>
              <a:t> </a:t>
            </a:r>
            <a:r>
              <a:rPr i="1" spc="-5" dirty="0">
                <a:latin typeface="Century Gothic" panose="020B0502020202020204" pitchFamily="34" charset="0"/>
                <a:cs typeface="Calibri"/>
              </a:rPr>
              <a:t>(article 11 </a:t>
            </a:r>
            <a:r>
              <a:rPr i="1" spc="5" dirty="0">
                <a:latin typeface="Century Gothic" panose="020B0502020202020204" pitchFamily="34" charset="0"/>
                <a:cs typeface="Calibri"/>
              </a:rPr>
              <a:t>du </a:t>
            </a:r>
            <a:r>
              <a:rPr i="1" spc="-5" dirty="0">
                <a:latin typeface="Century Gothic" panose="020B0502020202020204" pitchFamily="34" charset="0"/>
                <a:cs typeface="Calibri"/>
              </a:rPr>
              <a:t>décret </a:t>
            </a:r>
            <a:r>
              <a:rPr i="1" spc="10" dirty="0">
                <a:latin typeface="Century Gothic" panose="020B0502020202020204" pitchFamily="34" charset="0"/>
                <a:cs typeface="Calibri"/>
              </a:rPr>
              <a:t>du </a:t>
            </a:r>
            <a:r>
              <a:rPr i="1" spc="15" dirty="0">
                <a:latin typeface="Century Gothic" panose="020B0502020202020204" pitchFamily="34" charset="0"/>
                <a:cs typeface="Calibri"/>
              </a:rPr>
              <a:t> </a:t>
            </a:r>
            <a:r>
              <a:rPr i="1" spc="-5" dirty="0">
                <a:latin typeface="Century Gothic" panose="020B0502020202020204" pitchFamily="34" charset="0"/>
                <a:cs typeface="Calibri"/>
              </a:rPr>
              <a:t>17.03.1967).</a:t>
            </a:r>
            <a:endParaRPr dirty="0">
              <a:latin typeface="Century Gothic" panose="020B0502020202020204" pitchFamily="34" charset="0"/>
              <a:cs typeface="Calibri"/>
            </a:endParaRPr>
          </a:p>
          <a:p>
            <a:pPr marL="285750" indent="-285750">
              <a:lnSpc>
                <a:spcPct val="100000"/>
              </a:lnSpc>
              <a:spcBef>
                <a:spcPts val="5"/>
              </a:spcBef>
              <a:buFont typeface="Wingdings" panose="05000000000000000000" pitchFamily="2" charset="2"/>
              <a:buChar char="ü"/>
            </a:pPr>
            <a:endParaRPr dirty="0">
              <a:latin typeface="Century Gothic" panose="020B0502020202020204" pitchFamily="34" charset="0"/>
              <a:cs typeface="Calibri"/>
            </a:endParaRPr>
          </a:p>
          <a:p>
            <a:pPr marL="298450" marR="5080" indent="-285750" algn="just">
              <a:lnSpc>
                <a:spcPts val="1730"/>
              </a:lnSpc>
              <a:buFont typeface="Wingdings" panose="05000000000000000000" pitchFamily="2" charset="2"/>
              <a:buChar char="ü"/>
            </a:pPr>
            <a:r>
              <a:rPr b="1" spc="-5" dirty="0">
                <a:latin typeface="Century Gothic" panose="020B0502020202020204" pitchFamily="34" charset="0"/>
                <a:cs typeface="Calibri"/>
              </a:rPr>
              <a:t>Le conseil </a:t>
            </a:r>
            <a:r>
              <a:rPr b="1" spc="-10" dirty="0">
                <a:latin typeface="Century Gothic" panose="020B0502020202020204" pitchFamily="34" charset="0"/>
                <a:cs typeface="Calibri"/>
              </a:rPr>
              <a:t>syndical </a:t>
            </a:r>
            <a:r>
              <a:rPr b="1" spc="-5" dirty="0">
                <a:latin typeface="Century Gothic" panose="020B0502020202020204" pitchFamily="34" charset="0"/>
                <a:cs typeface="Calibri"/>
              </a:rPr>
              <a:t>donne son </a:t>
            </a:r>
            <a:r>
              <a:rPr b="1" spc="-10" dirty="0">
                <a:latin typeface="Century Gothic" panose="020B0502020202020204" pitchFamily="34" charset="0"/>
                <a:cs typeface="Calibri"/>
              </a:rPr>
              <a:t>avis </a:t>
            </a:r>
            <a:r>
              <a:rPr b="1" spc="-5" dirty="0">
                <a:latin typeface="Century Gothic" panose="020B0502020202020204" pitchFamily="34" charset="0"/>
                <a:cs typeface="Calibri"/>
              </a:rPr>
              <a:t>à </a:t>
            </a:r>
            <a:r>
              <a:rPr b="1" spc="-10" dirty="0">
                <a:latin typeface="Century Gothic" panose="020B0502020202020204" pitchFamily="34" charset="0"/>
                <a:cs typeface="Calibri"/>
              </a:rPr>
              <a:t>l'assemblée générale </a:t>
            </a:r>
            <a:r>
              <a:rPr spc="-5" dirty="0">
                <a:latin typeface="Century Gothic" panose="020B0502020202020204" pitchFamily="34" charset="0"/>
                <a:cs typeface="Calibri"/>
              </a:rPr>
              <a:t>sur </a:t>
            </a:r>
            <a:r>
              <a:rPr spc="-10" dirty="0">
                <a:latin typeface="Century Gothic" panose="020B0502020202020204" pitchFamily="34" charset="0"/>
                <a:cs typeface="Calibri"/>
              </a:rPr>
              <a:t>toute question concernant </a:t>
            </a:r>
            <a:r>
              <a:rPr dirty="0">
                <a:latin typeface="Century Gothic" panose="020B0502020202020204" pitchFamily="34" charset="0"/>
                <a:cs typeface="Calibri"/>
              </a:rPr>
              <a:t>le </a:t>
            </a:r>
            <a:r>
              <a:rPr spc="5" dirty="0">
                <a:latin typeface="Century Gothic" panose="020B0502020202020204" pitchFamily="34" charset="0"/>
                <a:cs typeface="Calibri"/>
              </a:rPr>
              <a:t> </a:t>
            </a:r>
            <a:r>
              <a:rPr spc="-10" dirty="0">
                <a:latin typeface="Century Gothic" panose="020B0502020202020204" pitchFamily="34" charset="0"/>
                <a:cs typeface="Calibri"/>
              </a:rPr>
              <a:t>syndicat,</a:t>
            </a:r>
            <a:r>
              <a:rPr spc="-15" dirty="0">
                <a:latin typeface="Century Gothic" panose="020B0502020202020204" pitchFamily="34" charset="0"/>
                <a:cs typeface="Calibri"/>
              </a:rPr>
              <a:t> </a:t>
            </a:r>
            <a:r>
              <a:rPr spc="-10" dirty="0">
                <a:latin typeface="Century Gothic" panose="020B0502020202020204" pitchFamily="34" charset="0"/>
                <a:cs typeface="Calibri"/>
              </a:rPr>
              <a:t>et</a:t>
            </a:r>
            <a:r>
              <a:rPr spc="15" dirty="0">
                <a:latin typeface="Century Gothic" panose="020B0502020202020204" pitchFamily="34" charset="0"/>
                <a:cs typeface="Calibri"/>
              </a:rPr>
              <a:t> </a:t>
            </a:r>
            <a:r>
              <a:rPr spc="-10" dirty="0">
                <a:latin typeface="Century Gothic" panose="020B0502020202020204" pitchFamily="34" charset="0"/>
                <a:cs typeface="Calibri"/>
              </a:rPr>
              <a:t>pour</a:t>
            </a:r>
            <a:r>
              <a:rPr spc="5" dirty="0">
                <a:latin typeface="Century Gothic" panose="020B0502020202020204" pitchFamily="34" charset="0"/>
                <a:cs typeface="Calibri"/>
              </a:rPr>
              <a:t> </a:t>
            </a:r>
            <a:r>
              <a:rPr spc="-5" dirty="0">
                <a:latin typeface="Century Gothic" panose="020B0502020202020204" pitchFamily="34" charset="0"/>
                <a:cs typeface="Calibri"/>
              </a:rPr>
              <a:t>laquelle</a:t>
            </a:r>
            <a:r>
              <a:rPr spc="-25" dirty="0">
                <a:latin typeface="Century Gothic" panose="020B0502020202020204" pitchFamily="34" charset="0"/>
                <a:cs typeface="Calibri"/>
              </a:rPr>
              <a:t> </a:t>
            </a:r>
            <a:r>
              <a:rPr dirty="0">
                <a:latin typeface="Century Gothic" panose="020B0502020202020204" pitchFamily="34" charset="0"/>
                <a:cs typeface="Calibri"/>
              </a:rPr>
              <a:t>il</a:t>
            </a:r>
            <a:r>
              <a:rPr spc="-10" dirty="0">
                <a:latin typeface="Century Gothic" panose="020B0502020202020204" pitchFamily="34" charset="0"/>
                <a:cs typeface="Calibri"/>
              </a:rPr>
              <a:t> </a:t>
            </a:r>
            <a:r>
              <a:rPr spc="-5" dirty="0">
                <a:latin typeface="Century Gothic" panose="020B0502020202020204" pitchFamily="34" charset="0"/>
                <a:cs typeface="Calibri"/>
              </a:rPr>
              <a:t>est</a:t>
            </a:r>
            <a:r>
              <a:rPr dirty="0">
                <a:latin typeface="Century Gothic" panose="020B0502020202020204" pitchFamily="34" charset="0"/>
                <a:cs typeface="Calibri"/>
              </a:rPr>
              <a:t> </a:t>
            </a:r>
            <a:r>
              <a:rPr spc="-10" dirty="0">
                <a:latin typeface="Century Gothic" panose="020B0502020202020204" pitchFamily="34" charset="0"/>
                <a:cs typeface="Calibri"/>
              </a:rPr>
              <a:t>consulté</a:t>
            </a:r>
            <a:r>
              <a:rPr spc="-5" dirty="0">
                <a:latin typeface="Century Gothic" panose="020B0502020202020204" pitchFamily="34" charset="0"/>
                <a:cs typeface="Calibri"/>
              </a:rPr>
              <a:t> ou</a:t>
            </a:r>
            <a:r>
              <a:rPr spc="15" dirty="0">
                <a:latin typeface="Century Gothic" panose="020B0502020202020204" pitchFamily="34" charset="0"/>
                <a:cs typeface="Calibri"/>
              </a:rPr>
              <a:t> </a:t>
            </a:r>
            <a:r>
              <a:rPr spc="-10" dirty="0">
                <a:latin typeface="Century Gothic" panose="020B0502020202020204" pitchFamily="34" charset="0"/>
                <a:cs typeface="Calibri"/>
              </a:rPr>
              <a:t>dont</a:t>
            </a:r>
            <a:r>
              <a:rPr dirty="0">
                <a:latin typeface="Century Gothic" panose="020B0502020202020204" pitchFamily="34" charset="0"/>
                <a:cs typeface="Calibri"/>
              </a:rPr>
              <a:t> il</a:t>
            </a:r>
            <a:r>
              <a:rPr spc="-10" dirty="0">
                <a:latin typeface="Century Gothic" panose="020B0502020202020204" pitchFamily="34" charset="0"/>
                <a:cs typeface="Calibri"/>
              </a:rPr>
              <a:t> </a:t>
            </a:r>
            <a:r>
              <a:rPr spc="-5" dirty="0">
                <a:latin typeface="Century Gothic" panose="020B0502020202020204" pitchFamily="34" charset="0"/>
                <a:cs typeface="Calibri"/>
              </a:rPr>
              <a:t>se</a:t>
            </a:r>
            <a:r>
              <a:rPr spc="5" dirty="0">
                <a:latin typeface="Century Gothic" panose="020B0502020202020204" pitchFamily="34" charset="0"/>
                <a:cs typeface="Calibri"/>
              </a:rPr>
              <a:t> </a:t>
            </a:r>
            <a:r>
              <a:rPr spc="-5" dirty="0">
                <a:latin typeface="Century Gothic" panose="020B0502020202020204" pitchFamily="34" charset="0"/>
                <a:cs typeface="Calibri"/>
              </a:rPr>
              <a:t>saisit</a:t>
            </a:r>
            <a:r>
              <a:rPr spc="-15" dirty="0">
                <a:latin typeface="Century Gothic" panose="020B0502020202020204" pitchFamily="34" charset="0"/>
                <a:cs typeface="Calibri"/>
              </a:rPr>
              <a:t> </a:t>
            </a:r>
            <a:r>
              <a:rPr spc="-5" dirty="0">
                <a:latin typeface="Century Gothic" panose="020B0502020202020204" pitchFamily="34" charset="0"/>
                <a:cs typeface="Calibri"/>
              </a:rPr>
              <a:t>lui-même.</a:t>
            </a:r>
            <a:endParaRPr dirty="0">
              <a:latin typeface="Century Gothic" panose="020B0502020202020204" pitchFamily="34" charset="0"/>
              <a:cs typeface="Calibri"/>
            </a:endParaRPr>
          </a:p>
          <a:p>
            <a:pPr marL="285750" indent="-285750">
              <a:lnSpc>
                <a:spcPct val="100000"/>
              </a:lnSpc>
              <a:spcBef>
                <a:spcPts val="5"/>
              </a:spcBef>
              <a:buFont typeface="Wingdings" panose="05000000000000000000" pitchFamily="2" charset="2"/>
              <a:buChar char="ü"/>
            </a:pPr>
            <a:endParaRPr dirty="0">
              <a:latin typeface="Century Gothic" panose="020B0502020202020204" pitchFamily="34" charset="0"/>
              <a:cs typeface="Calibri"/>
            </a:endParaRPr>
          </a:p>
          <a:p>
            <a:pPr marL="298450" marR="5080" indent="-285750" algn="just">
              <a:lnSpc>
                <a:spcPct val="90100"/>
              </a:lnSpc>
              <a:buFont typeface="Wingdings" panose="05000000000000000000" pitchFamily="2" charset="2"/>
              <a:buChar char="ü"/>
            </a:pPr>
            <a:r>
              <a:rPr spc="-10" dirty="0">
                <a:latin typeface="Century Gothic" panose="020B0502020202020204" pitchFamily="34" charset="0"/>
                <a:cs typeface="Calibri"/>
              </a:rPr>
              <a:t>L'assemblée générale des copropriétaires, statuant </a:t>
            </a:r>
            <a:r>
              <a:rPr spc="-5" dirty="0">
                <a:latin typeface="Century Gothic" panose="020B0502020202020204" pitchFamily="34" charset="0"/>
                <a:cs typeface="Calibri"/>
              </a:rPr>
              <a:t>à </a:t>
            </a:r>
            <a:r>
              <a:rPr spc="-10" dirty="0">
                <a:latin typeface="Century Gothic" panose="020B0502020202020204" pitchFamily="34" charset="0"/>
                <a:cs typeface="Calibri"/>
              </a:rPr>
              <a:t>la </a:t>
            </a:r>
            <a:r>
              <a:rPr spc="-5" dirty="0">
                <a:latin typeface="Century Gothic" panose="020B0502020202020204" pitchFamily="34" charset="0"/>
                <a:cs typeface="Calibri"/>
              </a:rPr>
              <a:t>majorité de l'article 25, </a:t>
            </a:r>
            <a:r>
              <a:rPr b="1" spc="-10" dirty="0">
                <a:latin typeface="Century Gothic" panose="020B0502020202020204" pitchFamily="34" charset="0"/>
                <a:cs typeface="Calibri"/>
              </a:rPr>
              <a:t>arrête </a:t>
            </a:r>
            <a:r>
              <a:rPr b="1" spc="10" dirty="0">
                <a:latin typeface="Century Gothic" panose="020B0502020202020204" pitchFamily="34" charset="0"/>
                <a:cs typeface="Calibri"/>
              </a:rPr>
              <a:t>un </a:t>
            </a:r>
            <a:r>
              <a:rPr b="1" spc="15" dirty="0">
                <a:latin typeface="Century Gothic" panose="020B0502020202020204" pitchFamily="34" charset="0"/>
                <a:cs typeface="Calibri"/>
              </a:rPr>
              <a:t> </a:t>
            </a:r>
            <a:r>
              <a:rPr b="1" spc="-15" dirty="0">
                <a:latin typeface="Century Gothic" panose="020B0502020202020204" pitchFamily="34" charset="0"/>
                <a:cs typeface="Calibri"/>
              </a:rPr>
              <a:t>montant</a:t>
            </a:r>
            <a:r>
              <a:rPr b="1" spc="160" dirty="0">
                <a:latin typeface="Century Gothic" panose="020B0502020202020204" pitchFamily="34" charset="0"/>
                <a:cs typeface="Calibri"/>
              </a:rPr>
              <a:t> </a:t>
            </a:r>
            <a:r>
              <a:rPr b="1" spc="-10" dirty="0">
                <a:latin typeface="Century Gothic" panose="020B0502020202020204" pitchFamily="34" charset="0"/>
                <a:cs typeface="Calibri"/>
              </a:rPr>
              <a:t>des</a:t>
            </a:r>
            <a:r>
              <a:rPr b="1" spc="160" dirty="0">
                <a:latin typeface="Century Gothic" panose="020B0502020202020204" pitchFamily="34" charset="0"/>
                <a:cs typeface="Calibri"/>
              </a:rPr>
              <a:t> </a:t>
            </a:r>
            <a:r>
              <a:rPr b="1" spc="-10" dirty="0">
                <a:latin typeface="Century Gothic" panose="020B0502020202020204" pitchFamily="34" charset="0"/>
                <a:cs typeface="Calibri"/>
              </a:rPr>
              <a:t>marchés</a:t>
            </a:r>
            <a:r>
              <a:rPr b="1" spc="150" dirty="0">
                <a:latin typeface="Century Gothic" panose="020B0502020202020204" pitchFamily="34" charset="0"/>
                <a:cs typeface="Calibri"/>
              </a:rPr>
              <a:t> </a:t>
            </a:r>
            <a:r>
              <a:rPr b="1" spc="-10" dirty="0">
                <a:latin typeface="Century Gothic" panose="020B0502020202020204" pitchFamily="34" charset="0"/>
                <a:cs typeface="Calibri"/>
              </a:rPr>
              <a:t>et</a:t>
            </a:r>
            <a:r>
              <a:rPr b="1" spc="170" dirty="0">
                <a:latin typeface="Century Gothic" panose="020B0502020202020204" pitchFamily="34" charset="0"/>
                <a:cs typeface="Calibri"/>
              </a:rPr>
              <a:t> </a:t>
            </a:r>
            <a:r>
              <a:rPr b="1" spc="-10" dirty="0">
                <a:latin typeface="Century Gothic" panose="020B0502020202020204" pitchFamily="34" charset="0"/>
                <a:cs typeface="Calibri"/>
              </a:rPr>
              <a:t>des</a:t>
            </a:r>
            <a:r>
              <a:rPr b="1" spc="150" dirty="0">
                <a:latin typeface="Century Gothic" panose="020B0502020202020204" pitchFamily="34" charset="0"/>
                <a:cs typeface="Calibri"/>
              </a:rPr>
              <a:t> </a:t>
            </a:r>
            <a:r>
              <a:rPr b="1" spc="-10" dirty="0">
                <a:latin typeface="Century Gothic" panose="020B0502020202020204" pitchFamily="34" charset="0"/>
                <a:cs typeface="Calibri"/>
              </a:rPr>
              <a:t>contrats</a:t>
            </a:r>
            <a:r>
              <a:rPr b="1" spc="140" dirty="0">
                <a:latin typeface="Century Gothic" panose="020B0502020202020204" pitchFamily="34" charset="0"/>
                <a:cs typeface="Calibri"/>
              </a:rPr>
              <a:t> </a:t>
            </a:r>
            <a:r>
              <a:rPr b="1" spc="-5" dirty="0">
                <a:latin typeface="Century Gothic" panose="020B0502020202020204" pitchFamily="34" charset="0"/>
                <a:cs typeface="Calibri"/>
              </a:rPr>
              <a:t>à</a:t>
            </a:r>
            <a:r>
              <a:rPr b="1" spc="155" dirty="0">
                <a:latin typeface="Century Gothic" panose="020B0502020202020204" pitchFamily="34" charset="0"/>
                <a:cs typeface="Calibri"/>
              </a:rPr>
              <a:t> </a:t>
            </a:r>
            <a:r>
              <a:rPr b="1" spc="-5" dirty="0">
                <a:latin typeface="Century Gothic" panose="020B0502020202020204" pitchFamily="34" charset="0"/>
                <a:cs typeface="Calibri"/>
              </a:rPr>
              <a:t>partir</a:t>
            </a:r>
            <a:r>
              <a:rPr b="1" spc="165" dirty="0">
                <a:latin typeface="Century Gothic" panose="020B0502020202020204" pitchFamily="34" charset="0"/>
                <a:cs typeface="Calibri"/>
              </a:rPr>
              <a:t> </a:t>
            </a:r>
            <a:r>
              <a:rPr b="1" spc="-5" dirty="0">
                <a:latin typeface="Century Gothic" panose="020B0502020202020204" pitchFamily="34" charset="0"/>
                <a:cs typeface="Calibri"/>
              </a:rPr>
              <a:t>duquel</a:t>
            </a:r>
            <a:r>
              <a:rPr b="1" spc="160" dirty="0">
                <a:latin typeface="Century Gothic" panose="020B0502020202020204" pitchFamily="34" charset="0"/>
                <a:cs typeface="Calibri"/>
              </a:rPr>
              <a:t> </a:t>
            </a:r>
            <a:r>
              <a:rPr b="1" spc="-5" dirty="0">
                <a:latin typeface="Century Gothic" panose="020B0502020202020204" pitchFamily="34" charset="0"/>
                <a:cs typeface="Calibri"/>
              </a:rPr>
              <a:t>la</a:t>
            </a:r>
            <a:r>
              <a:rPr b="1" spc="155" dirty="0">
                <a:latin typeface="Century Gothic" panose="020B0502020202020204" pitchFamily="34" charset="0"/>
                <a:cs typeface="Calibri"/>
              </a:rPr>
              <a:t> </a:t>
            </a:r>
            <a:r>
              <a:rPr b="1" spc="-5" dirty="0">
                <a:latin typeface="Century Gothic" panose="020B0502020202020204" pitchFamily="34" charset="0"/>
                <a:cs typeface="Calibri"/>
              </a:rPr>
              <a:t>consultation</a:t>
            </a:r>
            <a:r>
              <a:rPr b="1" spc="140" dirty="0">
                <a:latin typeface="Century Gothic" panose="020B0502020202020204" pitchFamily="34" charset="0"/>
                <a:cs typeface="Calibri"/>
              </a:rPr>
              <a:t> </a:t>
            </a:r>
            <a:r>
              <a:rPr b="1" dirty="0">
                <a:latin typeface="Century Gothic" panose="020B0502020202020204" pitchFamily="34" charset="0"/>
                <a:cs typeface="Calibri"/>
              </a:rPr>
              <a:t>du</a:t>
            </a:r>
            <a:r>
              <a:rPr b="1" spc="160" dirty="0">
                <a:latin typeface="Century Gothic" panose="020B0502020202020204" pitchFamily="34" charset="0"/>
                <a:cs typeface="Calibri"/>
              </a:rPr>
              <a:t> </a:t>
            </a:r>
            <a:r>
              <a:rPr b="1" spc="-5" dirty="0">
                <a:latin typeface="Century Gothic" panose="020B0502020202020204" pitchFamily="34" charset="0"/>
                <a:cs typeface="Calibri"/>
              </a:rPr>
              <a:t>conseil</a:t>
            </a:r>
            <a:r>
              <a:rPr b="1" spc="155" dirty="0">
                <a:latin typeface="Century Gothic" panose="020B0502020202020204" pitchFamily="34" charset="0"/>
                <a:cs typeface="Calibri"/>
              </a:rPr>
              <a:t> </a:t>
            </a:r>
            <a:r>
              <a:rPr b="1" spc="-10" dirty="0">
                <a:latin typeface="Century Gothic" panose="020B0502020202020204" pitchFamily="34" charset="0"/>
                <a:cs typeface="Calibri"/>
              </a:rPr>
              <a:t>syndical </a:t>
            </a:r>
            <a:r>
              <a:rPr b="1" spc="-350" dirty="0">
                <a:latin typeface="Century Gothic" panose="020B0502020202020204" pitchFamily="34" charset="0"/>
                <a:cs typeface="Calibri"/>
              </a:rPr>
              <a:t> </a:t>
            </a:r>
            <a:r>
              <a:rPr b="1" spc="-10" dirty="0">
                <a:latin typeface="Century Gothic" panose="020B0502020202020204" pitchFamily="34" charset="0"/>
                <a:cs typeface="Calibri"/>
              </a:rPr>
              <a:t>est</a:t>
            </a:r>
            <a:r>
              <a:rPr b="1" spc="-20" dirty="0">
                <a:latin typeface="Century Gothic" panose="020B0502020202020204" pitchFamily="34" charset="0"/>
                <a:cs typeface="Calibri"/>
              </a:rPr>
              <a:t> </a:t>
            </a:r>
            <a:r>
              <a:rPr b="1" spc="-15" dirty="0">
                <a:latin typeface="Century Gothic" panose="020B0502020202020204" pitchFamily="34" charset="0"/>
                <a:cs typeface="Calibri"/>
              </a:rPr>
              <a:t>rendue</a:t>
            </a:r>
            <a:r>
              <a:rPr b="1" spc="35" dirty="0">
                <a:latin typeface="Century Gothic" panose="020B0502020202020204" pitchFamily="34" charset="0"/>
                <a:cs typeface="Calibri"/>
              </a:rPr>
              <a:t> </a:t>
            </a:r>
            <a:r>
              <a:rPr b="1" spc="-10" dirty="0" err="1">
                <a:latin typeface="Century Gothic" panose="020B0502020202020204" pitchFamily="34" charset="0"/>
                <a:cs typeface="Calibri"/>
              </a:rPr>
              <a:t>obligatoire</a:t>
            </a:r>
            <a:r>
              <a:rPr b="1" spc="-10" dirty="0">
                <a:latin typeface="Century Gothic" panose="020B0502020202020204" pitchFamily="34" charset="0"/>
                <a:cs typeface="Calibri"/>
              </a:rPr>
              <a:t>.</a:t>
            </a:r>
            <a:endParaRPr lang="fr-CA" b="1" spc="-10" dirty="0">
              <a:latin typeface="Century Gothic" panose="020B0502020202020204" pitchFamily="34" charset="0"/>
              <a:cs typeface="Calibri"/>
            </a:endParaRPr>
          </a:p>
          <a:p>
            <a:pPr marL="298450" marR="5080" indent="-285750" algn="just">
              <a:lnSpc>
                <a:spcPct val="90100"/>
              </a:lnSpc>
              <a:buFont typeface="Wingdings" panose="05000000000000000000" pitchFamily="2" charset="2"/>
              <a:buChar char="ü"/>
            </a:pPr>
            <a:endParaRPr dirty="0">
              <a:latin typeface="Century Gothic" panose="020B0502020202020204" pitchFamily="34" charset="0"/>
              <a:cs typeface="Calibri"/>
            </a:endParaRPr>
          </a:p>
          <a:p>
            <a:pPr marL="298450" marR="5080" indent="-285750" algn="just">
              <a:lnSpc>
                <a:spcPct val="90100"/>
              </a:lnSpc>
              <a:spcBef>
                <a:spcPts val="830"/>
              </a:spcBef>
              <a:buFont typeface="Wingdings" panose="05000000000000000000" pitchFamily="2" charset="2"/>
              <a:buChar char="ü"/>
            </a:pPr>
            <a:r>
              <a:rPr lang="fr-FR" b="1" spc="-10" dirty="0">
                <a:latin typeface="Century Gothic" panose="020B0502020202020204" pitchFamily="34" charset="0"/>
                <a:cs typeface="Calibri"/>
              </a:rPr>
              <a:t>En vue de l'information de l'assemblée générale appelée à se prononcer sur la désignation d'un syndic professionnel…</a:t>
            </a:r>
            <a:r>
              <a:rPr lang="fr-FR" spc="-10" dirty="0">
                <a:latin typeface="Century Gothic" panose="020B0502020202020204" pitchFamily="34" charset="0"/>
                <a:cs typeface="Calibri"/>
              </a:rPr>
              <a:t>, </a:t>
            </a:r>
            <a:r>
              <a:rPr lang="fr-FR" b="1" spc="-10" dirty="0">
                <a:latin typeface="Century Gothic" panose="020B0502020202020204" pitchFamily="34" charset="0"/>
                <a:cs typeface="Calibri"/>
              </a:rPr>
              <a:t>le conseil syndical met en concurrence plusieurs projets de contrats de syndic, établis conformément au contrat type mentionné à l'article 18-1-A et accompagnés de la fiche d'information</a:t>
            </a:r>
            <a:r>
              <a:rPr lang="fr-FR" spc="-10" dirty="0">
                <a:latin typeface="Century Gothic" panose="020B0502020202020204" pitchFamily="34" charset="0"/>
                <a:cs typeface="Calibri"/>
              </a:rPr>
              <a:t>. </a:t>
            </a:r>
            <a:r>
              <a:rPr lang="fr-FR" b="1" spc="-10" dirty="0">
                <a:solidFill>
                  <a:srgbClr val="E36C0A"/>
                </a:solidFill>
                <a:latin typeface="Century Gothic" panose="020B0502020202020204" pitchFamily="34" charset="0"/>
                <a:cs typeface="Calibri"/>
              </a:rPr>
              <a:t>Le conseil syndical peut être dispensé de mise en concurrence par décision votée à la majorité des voix de tous les copropriétaires. A cette fin, il fait inscrire la demande à l'ordre du jour de l'assemblée générale précédente.</a:t>
            </a:r>
            <a:endParaRPr b="1" spc="-10" dirty="0">
              <a:solidFill>
                <a:srgbClr val="E36C0A"/>
              </a:solidFill>
              <a:latin typeface="Century Gothic" panose="020B0502020202020204" pitchFamily="34" charset="0"/>
              <a:cs typeface="Calibri"/>
            </a:endParaRPr>
          </a:p>
        </p:txBody>
      </p:sp>
      <p:pic>
        <p:nvPicPr>
          <p:cNvPr id="12" name="object 3"/>
          <p:cNvPicPr/>
          <p:nvPr/>
        </p:nvPicPr>
        <p:blipFill>
          <a:blip r:embed="rId3" cstate="print"/>
          <a:stretch>
            <a:fillRect/>
          </a:stretch>
        </p:blipFill>
        <p:spPr>
          <a:xfrm>
            <a:off x="9412541" y="469365"/>
            <a:ext cx="1539134" cy="1097458"/>
          </a:xfrm>
          <a:prstGeom prst="rect">
            <a:avLst/>
          </a:prstGeom>
        </p:spPr>
      </p:pic>
      <p:sp>
        <p:nvSpPr>
          <p:cNvPr id="2" name="Rectangle 1"/>
          <p:cNvSpPr/>
          <p:nvPr/>
        </p:nvSpPr>
        <p:spPr>
          <a:xfrm>
            <a:off x="2451035" y="617984"/>
            <a:ext cx="5889754" cy="400110"/>
          </a:xfrm>
          <a:prstGeom prst="rect">
            <a:avLst/>
          </a:prstGeom>
        </p:spPr>
        <p:txBody>
          <a:bodyPr wrap="none">
            <a:spAutoFit/>
          </a:bodyPr>
          <a:lstStyle/>
          <a:p>
            <a:pPr>
              <a:spcBef>
                <a:spcPts val="660"/>
              </a:spcBef>
              <a:tabLst>
                <a:tab pos="413384" algn="l"/>
                <a:tab pos="414020" algn="l"/>
              </a:tabLst>
            </a:pPr>
            <a:r>
              <a:rPr lang="fr-CA" sz="2000" b="1" dirty="0">
                <a:solidFill>
                  <a:srgbClr val="31849B"/>
                </a:solidFill>
                <a:latin typeface="Century Gothic" panose="020B0502020202020204" pitchFamily="34" charset="0"/>
              </a:rPr>
              <a:t>3</a:t>
            </a:r>
            <a:r>
              <a:rPr lang="fr-CA" sz="2000" b="1" dirty="0" smtClean="0">
                <a:solidFill>
                  <a:srgbClr val="31849B"/>
                </a:solidFill>
                <a:latin typeface="Century Gothic" panose="020B0502020202020204" pitchFamily="34" charset="0"/>
              </a:rPr>
              <a:t>) </a:t>
            </a:r>
            <a:r>
              <a:rPr lang="fr-CA" sz="2000" b="1" dirty="0">
                <a:solidFill>
                  <a:srgbClr val="31849B"/>
                </a:solidFill>
                <a:latin typeface="Century Gothic" panose="020B0502020202020204" pitchFamily="34" charset="0"/>
              </a:rPr>
              <a:t>Le rôle du CS dans le déroulement  de l’AG</a:t>
            </a:r>
            <a:endParaRPr lang="fr-FR" sz="2000" b="1" dirty="0">
              <a:solidFill>
                <a:srgbClr val="31849B"/>
              </a:solidFill>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9276907" y="6420145"/>
            <a:ext cx="2743200" cy="365125"/>
          </a:xfrm>
        </p:spPr>
        <p:txBody>
          <a:bodyPr/>
          <a:lstStyle/>
          <a:p>
            <a:fld id="{524F4E30-4F36-4098-97E2-E1F6D838FDE3}" type="slidenum">
              <a:rPr lang="fr-FR" smtClean="0"/>
              <a:t>41</a:t>
            </a:fld>
            <a:endParaRPr lang="fr-FR" dirty="0"/>
          </a:p>
        </p:txBody>
      </p:sp>
      <p:pic>
        <p:nvPicPr>
          <p:cNvPr id="3" name="Image 2"/>
          <p:cNvPicPr>
            <a:picLocks noChangeAspect="1"/>
          </p:cNvPicPr>
          <p:nvPr/>
        </p:nvPicPr>
        <p:blipFill>
          <a:blip r:embed="rId4"/>
          <a:stretch>
            <a:fillRect/>
          </a:stretch>
        </p:blipFill>
        <p:spPr>
          <a:xfrm>
            <a:off x="304956" y="5094964"/>
            <a:ext cx="573074" cy="579170"/>
          </a:xfrm>
          <a:prstGeom prst="rect">
            <a:avLst/>
          </a:prstGeom>
        </p:spPr>
      </p:pic>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5"/>
          <a:stretch>
            <a:fillRect/>
          </a:stretch>
        </p:blipFill>
        <p:spPr>
          <a:xfrm>
            <a:off x="0" y="0"/>
            <a:ext cx="772998" cy="462925"/>
          </a:xfrm>
          <a:prstGeom prst="rect">
            <a:avLst/>
          </a:prstGeom>
        </p:spPr>
      </p:pic>
    </p:spTree>
    <p:extLst>
      <p:ext uri="{BB962C8B-B14F-4D97-AF65-F5344CB8AC3E}">
        <p14:creationId xmlns:p14="http://schemas.microsoft.com/office/powerpoint/2010/main" val="3113174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2284592" y="487207"/>
            <a:ext cx="7610243" cy="430887"/>
          </a:xfrm>
        </p:spPr>
        <p:txBody>
          <a:bodyPr>
            <a:normAutofit/>
          </a:bodyPr>
          <a:lstStyle/>
          <a:p>
            <a:pPr algn="ctr"/>
            <a:r>
              <a:rPr lang="fr-FR" altLang="fr-FR" sz="2000" b="1" dirty="0">
                <a:solidFill>
                  <a:srgbClr val="31849B"/>
                </a:solidFill>
                <a:latin typeface="Century Gothic" panose="020B0502020202020204" pitchFamily="34" charset="0"/>
                <a:ea typeface="Batang" pitchFamily="18" charset="-127"/>
              </a:rPr>
              <a:t>4</a:t>
            </a:r>
            <a:r>
              <a:rPr lang="fr-FR" altLang="fr-FR" sz="2000" b="1" dirty="0" smtClean="0">
                <a:solidFill>
                  <a:srgbClr val="31849B"/>
                </a:solidFill>
                <a:latin typeface="Century Gothic" panose="020B0502020202020204" pitchFamily="34" charset="0"/>
                <a:ea typeface="Batang" pitchFamily="18" charset="-127"/>
              </a:rPr>
              <a:t>) Les majorités</a:t>
            </a:r>
          </a:p>
        </p:txBody>
      </p:sp>
      <p:sp>
        <p:nvSpPr>
          <p:cNvPr id="4" name="ZoneTexte 3"/>
          <p:cNvSpPr txBox="1"/>
          <p:nvPr/>
        </p:nvSpPr>
        <p:spPr>
          <a:xfrm>
            <a:off x="139611" y="1099762"/>
            <a:ext cx="11646698" cy="5632311"/>
          </a:xfrm>
          <a:prstGeom prst="rect">
            <a:avLst/>
          </a:prstGeom>
          <a:noFill/>
        </p:spPr>
        <p:txBody>
          <a:bodyPr wrap="square" rtlCol="0">
            <a:spAutoFit/>
          </a:bodyPr>
          <a:lstStyle/>
          <a:p>
            <a:pPr algn="just"/>
            <a:r>
              <a:rPr lang="fr-FR" b="1" dirty="0" smtClean="0">
                <a:latin typeface="Century Gothic" panose="020B0502020202020204" pitchFamily="34" charset="0"/>
              </a:rPr>
              <a:t>Il existe différentes majorités qui sont adaptées à la résolution à voter : plus la résolution implique un changement ou une décision importante, plus la majorité réclamée sera forte. </a:t>
            </a:r>
          </a:p>
          <a:p>
            <a:pPr algn="just"/>
            <a:endParaRPr lang="fr-FR" dirty="0" smtClean="0">
              <a:latin typeface="Century Gothic" panose="020B0502020202020204" pitchFamily="34" charset="0"/>
            </a:endParaRPr>
          </a:p>
          <a:p>
            <a:pPr algn="just"/>
            <a:r>
              <a:rPr lang="fr-FR" b="1" dirty="0" smtClean="0">
                <a:solidFill>
                  <a:srgbClr val="FF0000"/>
                </a:solidFill>
                <a:latin typeface="Century Gothic" panose="020B0502020202020204" pitchFamily="34" charset="0"/>
              </a:rPr>
              <a:t>Majorité simple (art 24) </a:t>
            </a:r>
            <a:r>
              <a:rPr lang="fr-FR" dirty="0" smtClean="0">
                <a:latin typeface="Century Gothic" panose="020B0502020202020204" pitchFamily="34" charset="0"/>
              </a:rPr>
              <a:t>: la majorité des voix exprimées des copropriétaires présents, représentés ou ayant votés par correspondance</a:t>
            </a:r>
          </a:p>
          <a:p>
            <a:pPr algn="just"/>
            <a:endParaRPr lang="fr-FR" b="1" dirty="0" smtClean="0">
              <a:latin typeface="Century Gothic" panose="020B0502020202020204" pitchFamily="34" charset="0"/>
            </a:endParaRPr>
          </a:p>
          <a:p>
            <a:pPr algn="just"/>
            <a:r>
              <a:rPr lang="fr-FR" b="1" dirty="0" smtClean="0">
                <a:solidFill>
                  <a:srgbClr val="00B050"/>
                </a:solidFill>
                <a:latin typeface="Century Gothic" panose="020B0502020202020204" pitchFamily="34" charset="0"/>
              </a:rPr>
              <a:t>Majorité absolue (art 25) : </a:t>
            </a:r>
            <a:r>
              <a:rPr lang="fr-FR" dirty="0" smtClean="0">
                <a:latin typeface="Century Gothic" panose="020B0502020202020204" pitchFamily="34" charset="0"/>
              </a:rPr>
              <a:t>la majorité des voix du syndicat des copropriétaires </a:t>
            </a:r>
          </a:p>
          <a:p>
            <a:pPr algn="just"/>
            <a:endParaRPr lang="fr-FR" b="1" dirty="0" smtClean="0">
              <a:latin typeface="Century Gothic" panose="020B0502020202020204" pitchFamily="34" charset="0"/>
            </a:endParaRPr>
          </a:p>
          <a:p>
            <a:pPr algn="just"/>
            <a:r>
              <a:rPr lang="fr-FR" b="1" dirty="0" smtClean="0">
                <a:solidFill>
                  <a:schemeClr val="accent6">
                    <a:lumMod val="75000"/>
                  </a:schemeClr>
                </a:solidFill>
                <a:latin typeface="Century Gothic" panose="020B0502020202020204" pitchFamily="34" charset="0"/>
              </a:rPr>
              <a:t>Majorité  de l’article 25-1 </a:t>
            </a:r>
            <a:r>
              <a:rPr lang="fr-FR" dirty="0" smtClean="0">
                <a:latin typeface="Century Gothic" panose="020B0502020202020204" pitchFamily="34" charset="0"/>
              </a:rPr>
              <a:t>: si </a:t>
            </a:r>
            <a:r>
              <a:rPr lang="fr-FR" dirty="0">
                <a:latin typeface="Century Gothic" panose="020B0502020202020204" pitchFamily="34" charset="0"/>
              </a:rPr>
              <a:t>la majorité de l’article 25 n’est pas atteinte, mais que le vote a recueilli un tiers de voix favorable, alors il est possible de voter immédiatement à la majorité de l’article 24.</a:t>
            </a:r>
            <a:endParaRPr lang="fr-FR" b="1" dirty="0" smtClean="0">
              <a:latin typeface="Century Gothic" panose="020B0502020202020204" pitchFamily="34" charset="0"/>
            </a:endParaRPr>
          </a:p>
          <a:p>
            <a:pPr algn="just"/>
            <a:endParaRPr lang="fr-FR" b="1" dirty="0" smtClean="0">
              <a:solidFill>
                <a:schemeClr val="bg2">
                  <a:lumMod val="50000"/>
                </a:schemeClr>
              </a:solidFill>
              <a:latin typeface="Century Gothic" panose="020B0502020202020204" pitchFamily="34" charset="0"/>
            </a:endParaRPr>
          </a:p>
          <a:p>
            <a:pPr algn="just"/>
            <a:r>
              <a:rPr lang="fr-FR" b="1" dirty="0" smtClean="0">
                <a:solidFill>
                  <a:schemeClr val="bg2">
                    <a:lumMod val="50000"/>
                  </a:schemeClr>
                </a:solidFill>
                <a:latin typeface="Century Gothic" panose="020B0502020202020204" pitchFamily="34" charset="0"/>
              </a:rPr>
              <a:t>Double majorité (art 26) : </a:t>
            </a:r>
            <a:r>
              <a:rPr lang="fr-FR" dirty="0" smtClean="0">
                <a:latin typeface="Century Gothic" panose="020B0502020202020204" pitchFamily="34" charset="0"/>
              </a:rPr>
              <a:t>la majorité des membres du syndicat représentant au moins les deux tiers des voix du syndicat des copropriétaires </a:t>
            </a:r>
          </a:p>
          <a:p>
            <a:pPr algn="just"/>
            <a:endParaRPr lang="fr-CA" b="1" dirty="0" smtClean="0">
              <a:latin typeface="Century Gothic" panose="020B0502020202020204" pitchFamily="34" charset="0"/>
            </a:endParaRPr>
          </a:p>
          <a:p>
            <a:pPr algn="just"/>
            <a:r>
              <a:rPr lang="fr-CA" b="1" dirty="0" smtClean="0">
                <a:solidFill>
                  <a:srgbClr val="00B0F0"/>
                </a:solidFill>
                <a:latin typeface="Century Gothic" panose="020B0502020202020204" pitchFamily="34" charset="0"/>
              </a:rPr>
              <a:t>Majorité de l’article 26-1</a:t>
            </a:r>
            <a:r>
              <a:rPr lang="fr-CA" b="1" dirty="0" smtClean="0">
                <a:latin typeface="Century Gothic" panose="020B0502020202020204" pitchFamily="34" charset="0"/>
              </a:rPr>
              <a:t> : </a:t>
            </a:r>
            <a:r>
              <a:rPr lang="fr-FR" dirty="0" smtClean="0">
                <a:latin typeface="Century Gothic" panose="020B0502020202020204" pitchFamily="34" charset="0"/>
              </a:rPr>
              <a:t>si la majorité de l’article 26 </a:t>
            </a:r>
            <a:r>
              <a:rPr lang="fr-FR" dirty="0">
                <a:latin typeface="Century Gothic" panose="020B0502020202020204" pitchFamily="34" charset="0"/>
              </a:rPr>
              <a:t>n’est pas atteinte, mais que la moitié des membres présents, représentés ou ayant voté par correspondance représentant un tiers des voix a voté favorablement alors, il faut voter immédiatement à la majorité de l’article 25.</a:t>
            </a:r>
            <a:endParaRPr lang="fr-FR" dirty="0" smtClean="0">
              <a:latin typeface="Century Gothic" panose="020B0502020202020204" pitchFamily="34" charset="0"/>
            </a:endParaRPr>
          </a:p>
          <a:p>
            <a:pPr algn="just"/>
            <a:endParaRPr lang="fr-FR" b="1" dirty="0" smtClean="0">
              <a:solidFill>
                <a:srgbClr val="FFC000"/>
              </a:solidFill>
              <a:latin typeface="Century Gothic" panose="020B0502020202020204" pitchFamily="34" charset="0"/>
            </a:endParaRPr>
          </a:p>
          <a:p>
            <a:pPr algn="just"/>
            <a:r>
              <a:rPr lang="fr-FR" b="1" dirty="0" smtClean="0">
                <a:solidFill>
                  <a:srgbClr val="FFC000"/>
                </a:solidFill>
                <a:latin typeface="Century Gothic" panose="020B0502020202020204" pitchFamily="34" charset="0"/>
              </a:rPr>
              <a:t>Unanimité : </a:t>
            </a:r>
            <a:r>
              <a:rPr lang="fr-FR" b="1" dirty="0" smtClean="0">
                <a:latin typeface="Century Gothic" panose="020B0502020202020204" pitchFamily="34" charset="0"/>
              </a:rPr>
              <a:t> </a:t>
            </a:r>
            <a:r>
              <a:rPr lang="fr-FR" dirty="0" smtClean="0">
                <a:latin typeface="Century Gothic" panose="020B0502020202020204" pitchFamily="34" charset="0"/>
              </a:rPr>
              <a:t>elle correspond à un vote unanime de tous les copropriétaires de l’immeuble, qu’ils soient présent, représentés ou absents.</a:t>
            </a:r>
            <a:endParaRPr lang="fr-FR" b="1" dirty="0">
              <a:solidFill>
                <a:srgbClr val="FFC000"/>
              </a:solidFill>
              <a:latin typeface="Century Gothic" panose="020B0502020202020204" pitchFamily="34" charset="0"/>
            </a:endParaRPr>
          </a:p>
        </p:txBody>
      </p:sp>
      <p:sp>
        <p:nvSpPr>
          <p:cNvPr id="5" name="Espace réservé du numéro de diapositive 4"/>
          <p:cNvSpPr>
            <a:spLocks noGrp="1"/>
          </p:cNvSpPr>
          <p:nvPr>
            <p:ph type="sldNum" sz="quarter" idx="12"/>
          </p:nvPr>
        </p:nvSpPr>
        <p:spPr>
          <a:xfrm>
            <a:off x="9312348" y="6402981"/>
            <a:ext cx="2743200" cy="365125"/>
          </a:xfrm>
        </p:spPr>
        <p:txBody>
          <a:bodyPr/>
          <a:lstStyle/>
          <a:p>
            <a:fld id="{524F4E30-4F36-4098-97E2-E1F6D838FDE3}" type="slidenum">
              <a:rPr lang="fr-FR" smtClean="0"/>
              <a:t>42</a:t>
            </a:fld>
            <a:endParaRPr lang="fr-FR" dirty="0"/>
          </a:p>
        </p:txBody>
      </p:sp>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1190607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2309568" y="381831"/>
            <a:ext cx="7601908" cy="634911"/>
          </a:xfrm>
        </p:spPr>
        <p:txBody>
          <a:bodyPr>
            <a:noAutofit/>
          </a:bodyPr>
          <a:lstStyle/>
          <a:p>
            <a:pPr algn="ctr"/>
            <a:r>
              <a:rPr lang="fr-FR" altLang="fr-FR" sz="2000" b="1" dirty="0">
                <a:solidFill>
                  <a:srgbClr val="31849B"/>
                </a:solidFill>
                <a:latin typeface="Century Gothic" panose="020B0502020202020204" pitchFamily="34" charset="0"/>
                <a:ea typeface="Batang" pitchFamily="18" charset="-127"/>
              </a:rPr>
              <a:t>5</a:t>
            </a:r>
            <a:r>
              <a:rPr lang="fr-FR" altLang="fr-FR" sz="2000" b="1" dirty="0" smtClean="0">
                <a:solidFill>
                  <a:srgbClr val="31849B"/>
                </a:solidFill>
                <a:latin typeface="Century Gothic" panose="020B0502020202020204" pitchFamily="34" charset="0"/>
                <a:ea typeface="Batang" pitchFamily="18" charset="-127"/>
              </a:rPr>
              <a:t>) </a:t>
            </a:r>
            <a:r>
              <a:rPr lang="fr-FR" altLang="fr-FR" sz="2000" b="1" dirty="0">
                <a:solidFill>
                  <a:srgbClr val="31849B"/>
                </a:solidFill>
                <a:latin typeface="Century Gothic" panose="020B0502020202020204" pitchFamily="34" charset="0"/>
                <a:ea typeface="Batang" pitchFamily="18" charset="-127"/>
              </a:rPr>
              <a:t>Approbation des budgets </a:t>
            </a:r>
            <a:r>
              <a:rPr lang="fr-FR" altLang="fr-FR" sz="2000" b="1" dirty="0" smtClean="0">
                <a:solidFill>
                  <a:srgbClr val="31849B"/>
                </a:solidFill>
                <a:latin typeface="Century Gothic" panose="020B0502020202020204" pitchFamily="34" charset="0"/>
                <a:ea typeface="Batang" pitchFamily="18" charset="-127"/>
              </a:rPr>
              <a:t>et </a:t>
            </a:r>
            <a:r>
              <a:rPr lang="fr-FR" altLang="fr-FR" sz="2000" b="1" dirty="0">
                <a:solidFill>
                  <a:srgbClr val="31849B"/>
                </a:solidFill>
                <a:latin typeface="Century Gothic" panose="020B0502020202020204" pitchFamily="34" charset="0"/>
                <a:ea typeface="Batang" pitchFamily="18" charset="-127"/>
              </a:rPr>
              <a:t>les modalités d’exigibilités </a:t>
            </a:r>
          </a:p>
        </p:txBody>
      </p:sp>
      <p:sp>
        <p:nvSpPr>
          <p:cNvPr id="11" name="object 2"/>
          <p:cNvSpPr txBox="1"/>
          <p:nvPr/>
        </p:nvSpPr>
        <p:spPr>
          <a:xfrm>
            <a:off x="772998" y="943088"/>
            <a:ext cx="10270686" cy="5481629"/>
          </a:xfrm>
          <a:prstGeom prst="rect">
            <a:avLst/>
          </a:prstGeom>
        </p:spPr>
        <p:txBody>
          <a:bodyPr vert="horz" wrap="square" lIns="0" tIns="13335" rIns="0" bIns="0" rtlCol="0">
            <a:spAutoFit/>
          </a:bodyPr>
          <a:lstStyle/>
          <a:p>
            <a:pPr marL="184785" indent="-172720">
              <a:lnSpc>
                <a:spcPct val="100000"/>
              </a:lnSpc>
              <a:spcBef>
                <a:spcPts val="105"/>
              </a:spcBef>
              <a:buFont typeface="Wingdings"/>
              <a:buChar char=""/>
              <a:tabLst>
                <a:tab pos="185420" algn="l"/>
              </a:tabLst>
            </a:pPr>
            <a:r>
              <a:rPr lang="fr-CA" sz="1600" b="1" spc="-5" dirty="0">
                <a:latin typeface="Century Gothic" panose="020B0502020202020204" pitchFamily="34" charset="0"/>
                <a:cs typeface="Calibri"/>
              </a:rPr>
              <a:t> </a:t>
            </a:r>
            <a:r>
              <a:rPr sz="1600" b="1" spc="-5" dirty="0">
                <a:latin typeface="Century Gothic" panose="020B0502020202020204" pitchFamily="34" charset="0"/>
                <a:cs typeface="Calibri"/>
              </a:rPr>
              <a:t>Le</a:t>
            </a:r>
            <a:r>
              <a:rPr sz="1600" b="1" spc="-25" dirty="0">
                <a:latin typeface="Century Gothic" panose="020B0502020202020204" pitchFamily="34" charset="0"/>
                <a:cs typeface="Calibri"/>
              </a:rPr>
              <a:t> </a:t>
            </a:r>
            <a:r>
              <a:rPr sz="1600" b="1" spc="-5" dirty="0">
                <a:latin typeface="Century Gothic" panose="020B0502020202020204" pitchFamily="34" charset="0"/>
                <a:cs typeface="Calibri"/>
              </a:rPr>
              <a:t>vote</a:t>
            </a:r>
            <a:r>
              <a:rPr sz="1600" b="1" spc="-25" dirty="0">
                <a:latin typeface="Century Gothic" panose="020B0502020202020204" pitchFamily="34" charset="0"/>
                <a:cs typeface="Calibri"/>
              </a:rPr>
              <a:t> </a:t>
            </a:r>
            <a:r>
              <a:rPr sz="1600" b="1" dirty="0">
                <a:latin typeface="Century Gothic" panose="020B0502020202020204" pitchFamily="34" charset="0"/>
                <a:cs typeface="Calibri"/>
              </a:rPr>
              <a:t>du</a:t>
            </a:r>
            <a:r>
              <a:rPr sz="1600" b="1" spc="-15" dirty="0">
                <a:latin typeface="Century Gothic" panose="020B0502020202020204" pitchFamily="34" charset="0"/>
                <a:cs typeface="Calibri"/>
              </a:rPr>
              <a:t> </a:t>
            </a:r>
            <a:r>
              <a:rPr sz="1600" b="1" spc="-5" dirty="0">
                <a:latin typeface="Century Gothic" panose="020B0502020202020204" pitchFamily="34" charset="0"/>
                <a:cs typeface="Calibri"/>
              </a:rPr>
              <a:t>budget</a:t>
            </a:r>
            <a:r>
              <a:rPr sz="1600" b="1" spc="-45" dirty="0">
                <a:latin typeface="Century Gothic" panose="020B0502020202020204" pitchFamily="34" charset="0"/>
                <a:cs typeface="Calibri"/>
              </a:rPr>
              <a:t> </a:t>
            </a:r>
            <a:r>
              <a:rPr sz="1600" b="1" spc="-5" dirty="0">
                <a:latin typeface="Century Gothic" panose="020B0502020202020204" pitchFamily="34" charset="0"/>
                <a:cs typeface="Calibri"/>
              </a:rPr>
              <a:t>et</a:t>
            </a:r>
            <a:r>
              <a:rPr sz="1600" b="1" spc="-15" dirty="0">
                <a:latin typeface="Century Gothic" panose="020B0502020202020204" pitchFamily="34" charset="0"/>
                <a:cs typeface="Calibri"/>
              </a:rPr>
              <a:t> </a:t>
            </a:r>
            <a:r>
              <a:rPr sz="1600" b="1" dirty="0">
                <a:latin typeface="Century Gothic" panose="020B0502020202020204" pitchFamily="34" charset="0"/>
                <a:cs typeface="Calibri"/>
              </a:rPr>
              <a:t>les</a:t>
            </a:r>
            <a:r>
              <a:rPr sz="1600" b="1" spc="-5" dirty="0">
                <a:latin typeface="Century Gothic" panose="020B0502020202020204" pitchFamily="34" charset="0"/>
                <a:cs typeface="Calibri"/>
              </a:rPr>
              <a:t> </a:t>
            </a:r>
            <a:r>
              <a:rPr sz="1600" b="1" dirty="0">
                <a:latin typeface="Century Gothic" panose="020B0502020202020204" pitchFamily="34" charset="0"/>
                <a:cs typeface="Calibri"/>
              </a:rPr>
              <a:t>appels</a:t>
            </a:r>
            <a:r>
              <a:rPr sz="1600" b="1" spc="-30" dirty="0">
                <a:latin typeface="Century Gothic" panose="020B0502020202020204" pitchFamily="34" charset="0"/>
                <a:cs typeface="Calibri"/>
              </a:rPr>
              <a:t> </a:t>
            </a:r>
            <a:r>
              <a:rPr sz="1600" b="1" dirty="0">
                <a:latin typeface="Century Gothic" panose="020B0502020202020204" pitchFamily="34" charset="0"/>
                <a:cs typeface="Calibri"/>
              </a:rPr>
              <a:t>de</a:t>
            </a:r>
            <a:r>
              <a:rPr sz="1600" b="1" spc="-35" dirty="0">
                <a:latin typeface="Century Gothic" panose="020B0502020202020204" pitchFamily="34" charset="0"/>
                <a:cs typeface="Calibri"/>
              </a:rPr>
              <a:t> </a:t>
            </a:r>
            <a:r>
              <a:rPr sz="1600" b="1" spc="-5" dirty="0">
                <a:latin typeface="Century Gothic" panose="020B0502020202020204" pitchFamily="34" charset="0"/>
                <a:cs typeface="Calibri"/>
              </a:rPr>
              <a:t>fonds</a:t>
            </a:r>
            <a:endParaRPr sz="1600" dirty="0">
              <a:latin typeface="Century Gothic" panose="020B0502020202020204" pitchFamily="34" charset="0"/>
              <a:cs typeface="Calibri"/>
            </a:endParaRPr>
          </a:p>
          <a:p>
            <a:pPr>
              <a:lnSpc>
                <a:spcPct val="100000"/>
              </a:lnSpc>
              <a:spcBef>
                <a:spcPts val="10"/>
              </a:spcBef>
            </a:pPr>
            <a:endParaRPr sz="1600" dirty="0">
              <a:latin typeface="Century Gothic" panose="020B0502020202020204" pitchFamily="34" charset="0"/>
              <a:cs typeface="Calibri"/>
            </a:endParaRPr>
          </a:p>
          <a:p>
            <a:pPr marL="184785" marR="5080" indent="-172720">
              <a:lnSpc>
                <a:spcPts val="1510"/>
              </a:lnSpc>
              <a:spcBef>
                <a:spcPts val="5"/>
              </a:spcBef>
              <a:buFont typeface="Wingdings"/>
              <a:buChar char=""/>
              <a:tabLst>
                <a:tab pos="185420" algn="l"/>
              </a:tabLst>
            </a:pPr>
            <a:r>
              <a:rPr sz="1600" spc="-5" dirty="0">
                <a:latin typeface="Century Gothic" panose="020B0502020202020204" pitchFamily="34" charset="0"/>
                <a:cs typeface="Calibri"/>
              </a:rPr>
              <a:t>En</a:t>
            </a:r>
            <a:r>
              <a:rPr sz="1600" spc="140" dirty="0">
                <a:latin typeface="Century Gothic" panose="020B0502020202020204" pitchFamily="34" charset="0"/>
                <a:cs typeface="Calibri"/>
              </a:rPr>
              <a:t> </a:t>
            </a:r>
            <a:r>
              <a:rPr sz="1600" spc="-5" dirty="0">
                <a:latin typeface="Century Gothic" panose="020B0502020202020204" pitchFamily="34" charset="0"/>
                <a:cs typeface="Calibri"/>
              </a:rPr>
              <a:t>copropriété,</a:t>
            </a:r>
            <a:r>
              <a:rPr sz="1600" spc="145" dirty="0">
                <a:latin typeface="Century Gothic" panose="020B0502020202020204" pitchFamily="34" charset="0"/>
                <a:cs typeface="Calibri"/>
              </a:rPr>
              <a:t> </a:t>
            </a:r>
            <a:r>
              <a:rPr sz="1600" spc="-5" dirty="0">
                <a:latin typeface="Century Gothic" panose="020B0502020202020204" pitchFamily="34" charset="0"/>
                <a:cs typeface="Calibri"/>
              </a:rPr>
              <a:t>chaque</a:t>
            </a:r>
            <a:r>
              <a:rPr sz="1600" spc="145" dirty="0">
                <a:latin typeface="Century Gothic" panose="020B0502020202020204" pitchFamily="34" charset="0"/>
                <a:cs typeface="Calibri"/>
              </a:rPr>
              <a:t> </a:t>
            </a:r>
            <a:r>
              <a:rPr sz="1600" spc="-5" dirty="0">
                <a:latin typeface="Century Gothic" panose="020B0502020202020204" pitchFamily="34" charset="0"/>
                <a:cs typeface="Calibri"/>
              </a:rPr>
              <a:t>année,</a:t>
            </a:r>
            <a:r>
              <a:rPr sz="1600" spc="140" dirty="0">
                <a:latin typeface="Century Gothic" panose="020B0502020202020204" pitchFamily="34" charset="0"/>
                <a:cs typeface="Calibri"/>
              </a:rPr>
              <a:t> </a:t>
            </a:r>
            <a:r>
              <a:rPr sz="1600" dirty="0">
                <a:latin typeface="Century Gothic" panose="020B0502020202020204" pitchFamily="34" charset="0"/>
                <a:cs typeface="Calibri"/>
              </a:rPr>
              <a:t>lors</a:t>
            </a:r>
            <a:r>
              <a:rPr sz="1600" spc="140" dirty="0">
                <a:latin typeface="Century Gothic" panose="020B0502020202020204" pitchFamily="34" charset="0"/>
                <a:cs typeface="Calibri"/>
              </a:rPr>
              <a:t> </a:t>
            </a:r>
            <a:r>
              <a:rPr sz="1600" spc="-5" dirty="0">
                <a:latin typeface="Century Gothic" panose="020B0502020202020204" pitchFamily="34" charset="0"/>
                <a:cs typeface="Calibri"/>
              </a:rPr>
              <a:t>de</a:t>
            </a:r>
            <a:r>
              <a:rPr sz="1600" spc="145" dirty="0">
                <a:latin typeface="Century Gothic" panose="020B0502020202020204" pitchFamily="34" charset="0"/>
                <a:cs typeface="Calibri"/>
              </a:rPr>
              <a:t> </a:t>
            </a:r>
            <a:r>
              <a:rPr sz="1600" spc="-50" dirty="0">
                <a:latin typeface="Century Gothic" panose="020B0502020202020204" pitchFamily="34" charset="0"/>
                <a:cs typeface="Calibri"/>
              </a:rPr>
              <a:t>l’AG</a:t>
            </a:r>
            <a:r>
              <a:rPr sz="1600" spc="145" dirty="0">
                <a:latin typeface="Century Gothic" panose="020B0502020202020204" pitchFamily="34" charset="0"/>
                <a:cs typeface="Calibri"/>
              </a:rPr>
              <a:t> </a:t>
            </a:r>
            <a:r>
              <a:rPr sz="1600" dirty="0">
                <a:latin typeface="Century Gothic" panose="020B0502020202020204" pitchFamily="34" charset="0"/>
                <a:cs typeface="Calibri"/>
              </a:rPr>
              <a:t>,</a:t>
            </a:r>
            <a:r>
              <a:rPr sz="1600" spc="140" dirty="0">
                <a:latin typeface="Century Gothic" panose="020B0502020202020204" pitchFamily="34" charset="0"/>
                <a:cs typeface="Calibri"/>
              </a:rPr>
              <a:t> </a:t>
            </a:r>
            <a:r>
              <a:rPr sz="1600" dirty="0">
                <a:latin typeface="Century Gothic" panose="020B0502020202020204" pitchFamily="34" charset="0"/>
                <a:cs typeface="Calibri"/>
              </a:rPr>
              <a:t>on</a:t>
            </a:r>
            <a:r>
              <a:rPr sz="1600" spc="145" dirty="0">
                <a:latin typeface="Century Gothic" panose="020B0502020202020204" pitchFamily="34" charset="0"/>
                <a:cs typeface="Calibri"/>
              </a:rPr>
              <a:t> </a:t>
            </a:r>
            <a:r>
              <a:rPr sz="1600" spc="-10" dirty="0">
                <a:latin typeface="Century Gothic" panose="020B0502020202020204" pitchFamily="34" charset="0"/>
                <a:cs typeface="Calibri"/>
              </a:rPr>
              <a:t>vote</a:t>
            </a:r>
            <a:r>
              <a:rPr sz="1600" spc="140" dirty="0">
                <a:latin typeface="Century Gothic" panose="020B0502020202020204" pitchFamily="34" charset="0"/>
                <a:cs typeface="Calibri"/>
              </a:rPr>
              <a:t> </a:t>
            </a:r>
            <a:r>
              <a:rPr sz="1600" spc="-5" dirty="0">
                <a:latin typeface="Century Gothic" panose="020B0502020202020204" pitchFamily="34" charset="0"/>
                <a:cs typeface="Calibri"/>
              </a:rPr>
              <a:t>pour</a:t>
            </a:r>
            <a:r>
              <a:rPr sz="1600" spc="145" dirty="0">
                <a:latin typeface="Century Gothic" panose="020B0502020202020204" pitchFamily="34" charset="0"/>
                <a:cs typeface="Calibri"/>
              </a:rPr>
              <a:t> </a:t>
            </a:r>
            <a:r>
              <a:rPr sz="1600" dirty="0">
                <a:latin typeface="Century Gothic" panose="020B0502020202020204" pitchFamily="34" charset="0"/>
                <a:cs typeface="Calibri"/>
              </a:rPr>
              <a:t>un</a:t>
            </a:r>
            <a:r>
              <a:rPr sz="1600" spc="130" dirty="0">
                <a:latin typeface="Century Gothic" panose="020B0502020202020204" pitchFamily="34" charset="0"/>
                <a:cs typeface="Calibri"/>
              </a:rPr>
              <a:t> </a:t>
            </a:r>
            <a:r>
              <a:rPr sz="1600" spc="-10" dirty="0">
                <a:latin typeface="Century Gothic" panose="020B0502020202020204" pitchFamily="34" charset="0"/>
                <a:cs typeface="Calibri"/>
              </a:rPr>
              <a:t>budget</a:t>
            </a:r>
            <a:r>
              <a:rPr sz="1600" spc="150" dirty="0">
                <a:latin typeface="Century Gothic" panose="020B0502020202020204" pitchFamily="34" charset="0"/>
                <a:cs typeface="Calibri"/>
              </a:rPr>
              <a:t> </a:t>
            </a:r>
            <a:r>
              <a:rPr sz="1600" spc="-5" dirty="0">
                <a:latin typeface="Century Gothic" panose="020B0502020202020204" pitchFamily="34" charset="0"/>
                <a:cs typeface="Calibri"/>
              </a:rPr>
              <a:t>prévisionnel</a:t>
            </a:r>
            <a:r>
              <a:rPr sz="1600" spc="150" dirty="0">
                <a:latin typeface="Century Gothic" panose="020B0502020202020204" pitchFamily="34" charset="0"/>
                <a:cs typeface="Calibri"/>
              </a:rPr>
              <a:t> </a:t>
            </a:r>
            <a:r>
              <a:rPr sz="1600" dirty="0">
                <a:latin typeface="Century Gothic" panose="020B0502020202020204" pitchFamily="34" charset="0"/>
                <a:cs typeface="Calibri"/>
              </a:rPr>
              <a:t>qui</a:t>
            </a:r>
            <a:r>
              <a:rPr sz="1600" spc="145" dirty="0">
                <a:latin typeface="Century Gothic" panose="020B0502020202020204" pitchFamily="34" charset="0"/>
                <a:cs typeface="Calibri"/>
              </a:rPr>
              <a:t> </a:t>
            </a:r>
            <a:r>
              <a:rPr sz="1600" dirty="0">
                <a:latin typeface="Century Gothic" panose="020B0502020202020204" pitchFamily="34" charset="0"/>
                <a:cs typeface="Calibri"/>
              </a:rPr>
              <a:t>«</a:t>
            </a:r>
            <a:r>
              <a:rPr sz="1600" spc="140" dirty="0">
                <a:latin typeface="Century Gothic" panose="020B0502020202020204" pitchFamily="34" charset="0"/>
                <a:cs typeface="Calibri"/>
              </a:rPr>
              <a:t> </a:t>
            </a:r>
            <a:r>
              <a:rPr sz="1600" spc="-10" dirty="0">
                <a:latin typeface="Century Gothic" panose="020B0502020202020204" pitchFamily="34" charset="0"/>
                <a:cs typeface="Calibri"/>
              </a:rPr>
              <a:t>prévoit</a:t>
            </a:r>
            <a:r>
              <a:rPr sz="1600" spc="140" dirty="0">
                <a:latin typeface="Century Gothic" panose="020B0502020202020204" pitchFamily="34" charset="0"/>
                <a:cs typeface="Calibri"/>
              </a:rPr>
              <a:t> </a:t>
            </a:r>
            <a:r>
              <a:rPr sz="1600" spc="-5" dirty="0">
                <a:latin typeface="Century Gothic" panose="020B0502020202020204" pitchFamily="34" charset="0"/>
                <a:cs typeface="Calibri"/>
              </a:rPr>
              <a:t>»,</a:t>
            </a:r>
            <a:r>
              <a:rPr sz="1600" spc="140" dirty="0">
                <a:latin typeface="Century Gothic" panose="020B0502020202020204" pitchFamily="34" charset="0"/>
                <a:cs typeface="Calibri"/>
              </a:rPr>
              <a:t> </a:t>
            </a:r>
            <a:r>
              <a:rPr sz="1600" spc="-5" dirty="0">
                <a:latin typeface="Century Gothic" panose="020B0502020202020204" pitchFamily="34" charset="0"/>
                <a:cs typeface="Calibri"/>
              </a:rPr>
              <a:t>comme</a:t>
            </a:r>
            <a:r>
              <a:rPr sz="1600" spc="140" dirty="0">
                <a:latin typeface="Century Gothic" panose="020B0502020202020204" pitchFamily="34" charset="0"/>
                <a:cs typeface="Calibri"/>
              </a:rPr>
              <a:t> </a:t>
            </a:r>
            <a:r>
              <a:rPr sz="1600" spc="-10" dirty="0">
                <a:latin typeface="Century Gothic" panose="020B0502020202020204" pitchFamily="34" charset="0"/>
                <a:cs typeface="Calibri"/>
              </a:rPr>
              <a:t>son </a:t>
            </a:r>
            <a:r>
              <a:rPr sz="1600" spc="-305" dirty="0">
                <a:latin typeface="Century Gothic" panose="020B0502020202020204" pitchFamily="34" charset="0"/>
                <a:cs typeface="Calibri"/>
              </a:rPr>
              <a:t> </a:t>
            </a:r>
            <a:r>
              <a:rPr sz="1600" dirty="0">
                <a:latin typeface="Century Gothic" panose="020B0502020202020204" pitchFamily="34" charset="0"/>
                <a:cs typeface="Calibri"/>
              </a:rPr>
              <a:t>nom</a:t>
            </a:r>
            <a:r>
              <a:rPr sz="1600" spc="-20" dirty="0">
                <a:latin typeface="Century Gothic" panose="020B0502020202020204" pitchFamily="34" charset="0"/>
                <a:cs typeface="Calibri"/>
              </a:rPr>
              <a:t> </a:t>
            </a:r>
            <a:r>
              <a:rPr sz="1600" dirty="0">
                <a:latin typeface="Century Gothic" panose="020B0502020202020204" pitchFamily="34" charset="0"/>
                <a:cs typeface="Calibri"/>
              </a:rPr>
              <a:t>l’indique,</a:t>
            </a:r>
            <a:r>
              <a:rPr sz="1600" spc="-30" dirty="0">
                <a:latin typeface="Century Gothic" panose="020B0502020202020204" pitchFamily="34" charset="0"/>
                <a:cs typeface="Calibri"/>
              </a:rPr>
              <a:t> </a:t>
            </a:r>
            <a:r>
              <a:rPr sz="1600" dirty="0">
                <a:latin typeface="Century Gothic" panose="020B0502020202020204" pitchFamily="34" charset="0"/>
                <a:cs typeface="Calibri"/>
              </a:rPr>
              <a:t>les</a:t>
            </a:r>
            <a:r>
              <a:rPr sz="1600" spc="-5" dirty="0">
                <a:latin typeface="Century Gothic" panose="020B0502020202020204" pitchFamily="34" charset="0"/>
                <a:cs typeface="Calibri"/>
              </a:rPr>
              <a:t> dépenses</a:t>
            </a:r>
            <a:r>
              <a:rPr sz="1600" spc="-35" dirty="0">
                <a:latin typeface="Century Gothic" panose="020B0502020202020204" pitchFamily="34" charset="0"/>
                <a:cs typeface="Calibri"/>
              </a:rPr>
              <a:t> </a:t>
            </a:r>
            <a:r>
              <a:rPr sz="1600" dirty="0">
                <a:latin typeface="Century Gothic" panose="020B0502020202020204" pitchFamily="34" charset="0"/>
                <a:cs typeface="Calibri"/>
              </a:rPr>
              <a:t>de</a:t>
            </a:r>
            <a:r>
              <a:rPr sz="1600" spc="-20" dirty="0">
                <a:latin typeface="Century Gothic" panose="020B0502020202020204" pitchFamily="34" charset="0"/>
                <a:cs typeface="Calibri"/>
              </a:rPr>
              <a:t> </a:t>
            </a:r>
            <a:r>
              <a:rPr sz="1600" spc="-15" dirty="0">
                <a:latin typeface="Century Gothic" panose="020B0502020202020204" pitchFamily="34" charset="0"/>
                <a:cs typeface="Calibri"/>
              </a:rPr>
              <a:t>l’année</a:t>
            </a:r>
            <a:r>
              <a:rPr sz="1600" spc="-35" dirty="0">
                <a:latin typeface="Century Gothic" panose="020B0502020202020204" pitchFamily="34" charset="0"/>
                <a:cs typeface="Calibri"/>
              </a:rPr>
              <a:t> </a:t>
            </a:r>
            <a:r>
              <a:rPr sz="1600" spc="-5" dirty="0">
                <a:latin typeface="Century Gothic" panose="020B0502020202020204" pitchFamily="34" charset="0"/>
                <a:cs typeface="Calibri"/>
              </a:rPr>
              <a:t>suivante</a:t>
            </a:r>
            <a:r>
              <a:rPr sz="1600" spc="-25" dirty="0">
                <a:latin typeface="Century Gothic" panose="020B0502020202020204" pitchFamily="34" charset="0"/>
                <a:cs typeface="Calibri"/>
              </a:rPr>
              <a:t> </a:t>
            </a:r>
            <a:r>
              <a:rPr sz="1600" dirty="0">
                <a:latin typeface="Century Gothic" panose="020B0502020202020204" pitchFamily="34" charset="0"/>
                <a:cs typeface="Calibri"/>
              </a:rPr>
              <a:t>pour</a:t>
            </a:r>
            <a:r>
              <a:rPr sz="1600" spc="-25" dirty="0">
                <a:latin typeface="Century Gothic" panose="020B0502020202020204" pitchFamily="34" charset="0"/>
                <a:cs typeface="Calibri"/>
              </a:rPr>
              <a:t> </a:t>
            </a:r>
            <a:r>
              <a:rPr sz="1600" dirty="0">
                <a:latin typeface="Century Gothic" panose="020B0502020202020204" pitchFamily="34" charset="0"/>
                <a:cs typeface="Calibri"/>
              </a:rPr>
              <a:t>la</a:t>
            </a:r>
            <a:r>
              <a:rPr sz="1600" spc="-10" dirty="0">
                <a:latin typeface="Century Gothic" panose="020B0502020202020204" pitchFamily="34" charset="0"/>
                <a:cs typeface="Calibri"/>
              </a:rPr>
              <a:t> </a:t>
            </a:r>
            <a:r>
              <a:rPr sz="1600" spc="-5" dirty="0">
                <a:latin typeface="Century Gothic" panose="020B0502020202020204" pitchFamily="34" charset="0"/>
                <a:cs typeface="Calibri"/>
              </a:rPr>
              <a:t>copropriété.</a:t>
            </a:r>
            <a:endParaRPr sz="1600" dirty="0">
              <a:latin typeface="Century Gothic" panose="020B0502020202020204" pitchFamily="34" charset="0"/>
              <a:cs typeface="Calibri"/>
            </a:endParaRPr>
          </a:p>
          <a:p>
            <a:pPr marL="12700" marR="5080" algn="just">
              <a:lnSpc>
                <a:spcPct val="90000"/>
              </a:lnSpc>
              <a:spcBef>
                <a:spcPts val="780"/>
              </a:spcBef>
            </a:pPr>
            <a:r>
              <a:rPr sz="1600" i="1" dirty="0">
                <a:latin typeface="Century Gothic" panose="020B0502020202020204" pitchFamily="34" charset="0"/>
                <a:cs typeface="Calibri"/>
              </a:rPr>
              <a:t>-</a:t>
            </a:r>
            <a:r>
              <a:rPr sz="1600" i="1" spc="5" dirty="0">
                <a:latin typeface="Century Gothic" panose="020B0502020202020204" pitchFamily="34" charset="0"/>
                <a:cs typeface="Calibri"/>
              </a:rPr>
              <a:t> </a:t>
            </a:r>
            <a:r>
              <a:rPr sz="1600" i="1" spc="-5" dirty="0">
                <a:latin typeface="Century Gothic" panose="020B0502020202020204" pitchFamily="34" charset="0"/>
                <a:cs typeface="Calibri"/>
              </a:rPr>
              <a:t>Article</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14-1</a:t>
            </a:r>
            <a:r>
              <a:rPr sz="1600" i="1" dirty="0">
                <a:latin typeface="Century Gothic" panose="020B0502020202020204" pitchFamily="34" charset="0"/>
                <a:cs typeface="Calibri"/>
              </a:rPr>
              <a:t> de</a:t>
            </a:r>
            <a:r>
              <a:rPr sz="1600" i="1" spc="5" dirty="0">
                <a:latin typeface="Century Gothic" panose="020B0502020202020204" pitchFamily="34" charset="0"/>
                <a:cs typeface="Calibri"/>
              </a:rPr>
              <a:t> </a:t>
            </a:r>
            <a:r>
              <a:rPr sz="1600" i="1" dirty="0">
                <a:latin typeface="Century Gothic" panose="020B0502020202020204" pitchFamily="34" charset="0"/>
                <a:cs typeface="Calibri"/>
              </a:rPr>
              <a:t>la</a:t>
            </a:r>
            <a:r>
              <a:rPr sz="1600" i="1" spc="5" dirty="0">
                <a:latin typeface="Century Gothic" panose="020B0502020202020204" pitchFamily="34" charset="0"/>
                <a:cs typeface="Calibri"/>
              </a:rPr>
              <a:t> </a:t>
            </a:r>
            <a:r>
              <a:rPr sz="1600" i="1" dirty="0">
                <a:latin typeface="Century Gothic" panose="020B0502020202020204" pitchFamily="34" charset="0"/>
                <a:cs typeface="Calibri"/>
              </a:rPr>
              <a:t>loi</a:t>
            </a:r>
            <a:r>
              <a:rPr sz="1600" i="1" spc="5" dirty="0">
                <a:latin typeface="Century Gothic" panose="020B0502020202020204" pitchFamily="34" charset="0"/>
                <a:cs typeface="Calibri"/>
              </a:rPr>
              <a:t> </a:t>
            </a:r>
            <a:r>
              <a:rPr sz="1600" i="1" spc="-5" dirty="0">
                <a:latin typeface="Century Gothic" panose="020B0502020202020204" pitchFamily="34" charset="0"/>
                <a:cs typeface="Calibri"/>
              </a:rPr>
              <a:t>du</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10</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juillet</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1965</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 </a:t>
            </a:r>
            <a:r>
              <a:rPr sz="1600" i="1" spc="-10" dirty="0">
                <a:latin typeface="Century Gothic" panose="020B0502020202020204" pitchFamily="34" charset="0"/>
                <a:cs typeface="Calibri"/>
              </a:rPr>
              <a:t>Pour</a:t>
            </a:r>
            <a:r>
              <a:rPr sz="1600" i="1" spc="-5" dirty="0">
                <a:latin typeface="Century Gothic" panose="020B0502020202020204" pitchFamily="34" charset="0"/>
                <a:cs typeface="Calibri"/>
              </a:rPr>
              <a:t> faire</a:t>
            </a:r>
            <a:r>
              <a:rPr sz="1600" i="1" dirty="0">
                <a:latin typeface="Century Gothic" panose="020B0502020202020204" pitchFamily="34" charset="0"/>
                <a:cs typeface="Calibri"/>
              </a:rPr>
              <a:t> </a:t>
            </a:r>
            <a:r>
              <a:rPr sz="1600" i="1" spc="-10" dirty="0">
                <a:latin typeface="Century Gothic" panose="020B0502020202020204" pitchFamily="34" charset="0"/>
                <a:cs typeface="Calibri"/>
              </a:rPr>
              <a:t>face</a:t>
            </a:r>
            <a:r>
              <a:rPr sz="1600" i="1" spc="-5" dirty="0">
                <a:latin typeface="Century Gothic" panose="020B0502020202020204" pitchFamily="34" charset="0"/>
                <a:cs typeface="Calibri"/>
              </a:rPr>
              <a:t> aux</a:t>
            </a:r>
            <a:r>
              <a:rPr sz="1600" i="1" dirty="0">
                <a:latin typeface="Century Gothic" panose="020B0502020202020204" pitchFamily="34" charset="0"/>
                <a:cs typeface="Calibri"/>
              </a:rPr>
              <a:t> </a:t>
            </a:r>
            <a:r>
              <a:rPr sz="1600" i="1" spc="-5" dirty="0">
                <a:latin typeface="Century Gothic" panose="020B0502020202020204" pitchFamily="34" charset="0"/>
                <a:cs typeface="Calibri"/>
              </a:rPr>
              <a:t>dépenses</a:t>
            </a:r>
            <a:r>
              <a:rPr sz="1600" i="1" dirty="0">
                <a:latin typeface="Century Gothic" panose="020B0502020202020204" pitchFamily="34" charset="0"/>
                <a:cs typeface="Calibri"/>
              </a:rPr>
              <a:t> </a:t>
            </a:r>
            <a:r>
              <a:rPr sz="1600" i="1" spc="-10" dirty="0">
                <a:latin typeface="Century Gothic" panose="020B0502020202020204" pitchFamily="34" charset="0"/>
                <a:cs typeface="Calibri"/>
              </a:rPr>
              <a:t>courantes</a:t>
            </a:r>
            <a:r>
              <a:rPr sz="1600" i="1" spc="-5" dirty="0">
                <a:latin typeface="Century Gothic" panose="020B0502020202020204" pitchFamily="34" charset="0"/>
                <a:cs typeface="Calibri"/>
              </a:rPr>
              <a:t> </a:t>
            </a:r>
            <a:r>
              <a:rPr sz="1600" i="1" dirty="0">
                <a:latin typeface="Century Gothic" panose="020B0502020202020204" pitchFamily="34" charset="0"/>
                <a:cs typeface="Calibri"/>
              </a:rPr>
              <a:t>de</a:t>
            </a:r>
            <a:r>
              <a:rPr sz="1600" i="1" spc="5" dirty="0">
                <a:latin typeface="Century Gothic" panose="020B0502020202020204" pitchFamily="34" charset="0"/>
                <a:cs typeface="Calibri"/>
              </a:rPr>
              <a:t> </a:t>
            </a:r>
            <a:r>
              <a:rPr sz="1600" i="1" spc="-5" dirty="0">
                <a:latin typeface="Century Gothic" panose="020B0502020202020204" pitchFamily="34" charset="0"/>
                <a:cs typeface="Calibri"/>
              </a:rPr>
              <a:t>maintenance,</a:t>
            </a:r>
            <a:r>
              <a:rPr sz="1600" i="1" dirty="0">
                <a:latin typeface="Century Gothic" panose="020B0502020202020204" pitchFamily="34" charset="0"/>
                <a:cs typeface="Calibri"/>
              </a:rPr>
              <a:t> de </a:t>
            </a:r>
            <a:r>
              <a:rPr sz="1600" i="1" spc="5" dirty="0">
                <a:latin typeface="Century Gothic" panose="020B0502020202020204" pitchFamily="34" charset="0"/>
                <a:cs typeface="Calibri"/>
              </a:rPr>
              <a:t> </a:t>
            </a:r>
            <a:r>
              <a:rPr sz="1600" i="1" spc="-5" dirty="0">
                <a:latin typeface="Century Gothic" panose="020B0502020202020204" pitchFamily="34" charset="0"/>
                <a:cs typeface="Calibri"/>
              </a:rPr>
              <a:t>fonctionnement </a:t>
            </a:r>
            <a:r>
              <a:rPr sz="1600" i="1" spc="-10" dirty="0">
                <a:latin typeface="Century Gothic" panose="020B0502020202020204" pitchFamily="34" charset="0"/>
                <a:cs typeface="Calibri"/>
              </a:rPr>
              <a:t>et </a:t>
            </a:r>
            <a:r>
              <a:rPr sz="1600" i="1" spc="-5" dirty="0">
                <a:latin typeface="Century Gothic" panose="020B0502020202020204" pitchFamily="34" charset="0"/>
                <a:cs typeface="Calibri"/>
              </a:rPr>
              <a:t>d'administration </a:t>
            </a:r>
            <a:r>
              <a:rPr sz="1600" i="1" dirty="0">
                <a:latin typeface="Century Gothic" panose="020B0502020202020204" pitchFamily="34" charset="0"/>
                <a:cs typeface="Calibri"/>
              </a:rPr>
              <a:t>des parties </a:t>
            </a:r>
            <a:r>
              <a:rPr sz="1600" i="1" spc="-10" dirty="0">
                <a:latin typeface="Century Gothic" panose="020B0502020202020204" pitchFamily="34" charset="0"/>
                <a:cs typeface="Calibri"/>
              </a:rPr>
              <a:t>communes et </a:t>
            </a:r>
            <a:r>
              <a:rPr sz="1600" i="1" spc="-5" dirty="0">
                <a:latin typeface="Century Gothic" panose="020B0502020202020204" pitchFamily="34" charset="0"/>
                <a:cs typeface="Calibri"/>
              </a:rPr>
              <a:t>équipements </a:t>
            </a:r>
            <a:r>
              <a:rPr sz="1600" i="1" spc="-10" dirty="0">
                <a:latin typeface="Century Gothic" panose="020B0502020202020204" pitchFamily="34" charset="0"/>
                <a:cs typeface="Calibri"/>
              </a:rPr>
              <a:t>communs </a:t>
            </a:r>
            <a:r>
              <a:rPr sz="1600" i="1" dirty="0">
                <a:latin typeface="Century Gothic" panose="020B0502020202020204" pitchFamily="34" charset="0"/>
                <a:cs typeface="Calibri"/>
              </a:rPr>
              <a:t>de </a:t>
            </a:r>
            <a:r>
              <a:rPr sz="1600" i="1" spc="-5" dirty="0">
                <a:latin typeface="Century Gothic" panose="020B0502020202020204" pitchFamily="34" charset="0"/>
                <a:cs typeface="Calibri"/>
              </a:rPr>
              <a:t>l'immeuble, </a:t>
            </a:r>
            <a:r>
              <a:rPr sz="1600" i="1" dirty="0">
                <a:latin typeface="Century Gothic" panose="020B0502020202020204" pitchFamily="34" charset="0"/>
                <a:cs typeface="Calibri"/>
              </a:rPr>
              <a:t>le </a:t>
            </a:r>
            <a:r>
              <a:rPr sz="1600" i="1" spc="-10" dirty="0">
                <a:latin typeface="Century Gothic" panose="020B0502020202020204" pitchFamily="34" charset="0"/>
                <a:cs typeface="Calibri"/>
              </a:rPr>
              <a:t>syndicat </a:t>
            </a:r>
            <a:r>
              <a:rPr sz="1600" i="1" dirty="0">
                <a:latin typeface="Century Gothic" panose="020B0502020202020204" pitchFamily="34" charset="0"/>
                <a:cs typeface="Calibri"/>
              </a:rPr>
              <a:t>des </a:t>
            </a:r>
            <a:r>
              <a:rPr sz="1600" i="1" spc="5" dirty="0">
                <a:latin typeface="Century Gothic" panose="020B0502020202020204" pitchFamily="34" charset="0"/>
                <a:cs typeface="Calibri"/>
              </a:rPr>
              <a:t> </a:t>
            </a:r>
            <a:r>
              <a:rPr sz="1600" i="1" spc="-5" dirty="0">
                <a:latin typeface="Century Gothic" panose="020B0502020202020204" pitchFamily="34" charset="0"/>
                <a:cs typeface="Calibri"/>
              </a:rPr>
              <a:t>copropriétaires </a:t>
            </a:r>
            <a:r>
              <a:rPr sz="1600" i="1" spc="-10" dirty="0">
                <a:latin typeface="Century Gothic" panose="020B0502020202020204" pitchFamily="34" charset="0"/>
                <a:cs typeface="Calibri"/>
              </a:rPr>
              <a:t>vote, </a:t>
            </a:r>
            <a:r>
              <a:rPr sz="1600" i="1" spc="-5" dirty="0">
                <a:latin typeface="Century Gothic" panose="020B0502020202020204" pitchFamily="34" charset="0"/>
                <a:cs typeface="Calibri"/>
              </a:rPr>
              <a:t>chaque année, </a:t>
            </a:r>
            <a:r>
              <a:rPr sz="1600" i="1" dirty="0">
                <a:latin typeface="Century Gothic" panose="020B0502020202020204" pitchFamily="34" charset="0"/>
                <a:cs typeface="Calibri"/>
              </a:rPr>
              <a:t>un </a:t>
            </a:r>
            <a:r>
              <a:rPr sz="1600" i="1" spc="-10" dirty="0">
                <a:latin typeface="Century Gothic" panose="020B0502020202020204" pitchFamily="34" charset="0"/>
                <a:cs typeface="Calibri"/>
              </a:rPr>
              <a:t>budget </a:t>
            </a:r>
            <a:r>
              <a:rPr sz="1600" i="1" spc="-5" dirty="0">
                <a:latin typeface="Century Gothic" panose="020B0502020202020204" pitchFamily="34" charset="0"/>
                <a:cs typeface="Calibri"/>
              </a:rPr>
              <a:t>prévisionnel</a:t>
            </a:r>
            <a:r>
              <a:rPr sz="1600" b="1" i="1" spc="-5" dirty="0">
                <a:latin typeface="Century Gothic" panose="020B0502020202020204" pitchFamily="34" charset="0"/>
                <a:cs typeface="Calibri"/>
              </a:rPr>
              <a:t>. </a:t>
            </a:r>
            <a:r>
              <a:rPr sz="1600" b="1" i="1" spc="-5" dirty="0">
                <a:solidFill>
                  <a:srgbClr val="E36C0A"/>
                </a:solidFill>
                <a:latin typeface="Century Gothic" panose="020B0502020202020204" pitchFamily="34" charset="0"/>
                <a:cs typeface="Calibri"/>
              </a:rPr>
              <a:t>L'assemblée générale des </a:t>
            </a:r>
            <a:r>
              <a:rPr sz="1600" b="1" i="1" spc="-10" dirty="0">
                <a:solidFill>
                  <a:srgbClr val="E36C0A"/>
                </a:solidFill>
                <a:latin typeface="Century Gothic" panose="020B0502020202020204" pitchFamily="34" charset="0"/>
                <a:cs typeface="Calibri"/>
              </a:rPr>
              <a:t>copropriétaires </a:t>
            </a:r>
            <a:r>
              <a:rPr sz="1600" b="1" i="1" spc="-5" dirty="0">
                <a:solidFill>
                  <a:srgbClr val="E36C0A"/>
                </a:solidFill>
                <a:latin typeface="Century Gothic" panose="020B0502020202020204" pitchFamily="34" charset="0"/>
                <a:cs typeface="Calibri"/>
              </a:rPr>
              <a:t>appelée </a:t>
            </a:r>
            <a:r>
              <a:rPr sz="1600" b="1" i="1" dirty="0">
                <a:solidFill>
                  <a:srgbClr val="E36C0A"/>
                </a:solidFill>
                <a:latin typeface="Century Gothic" panose="020B0502020202020204" pitchFamily="34" charset="0"/>
                <a:cs typeface="Calibri"/>
              </a:rPr>
              <a:t>à </a:t>
            </a:r>
            <a:r>
              <a:rPr sz="1600" b="1" i="1" spc="5" dirty="0">
                <a:solidFill>
                  <a:srgbClr val="E36C0A"/>
                </a:solidFill>
                <a:latin typeface="Century Gothic" panose="020B0502020202020204" pitchFamily="34" charset="0"/>
                <a:cs typeface="Calibri"/>
              </a:rPr>
              <a:t> </a:t>
            </a:r>
            <a:r>
              <a:rPr sz="1600" b="1" i="1" spc="-5" dirty="0">
                <a:solidFill>
                  <a:srgbClr val="E36C0A"/>
                </a:solidFill>
                <a:latin typeface="Century Gothic" panose="020B0502020202020204" pitchFamily="34" charset="0"/>
                <a:cs typeface="Calibri"/>
              </a:rPr>
              <a:t>voter </a:t>
            </a:r>
            <a:r>
              <a:rPr sz="1600" b="1" i="1" dirty="0">
                <a:solidFill>
                  <a:srgbClr val="E36C0A"/>
                </a:solidFill>
                <a:latin typeface="Century Gothic" panose="020B0502020202020204" pitchFamily="34" charset="0"/>
                <a:cs typeface="Calibri"/>
              </a:rPr>
              <a:t>le </a:t>
            </a:r>
            <a:r>
              <a:rPr sz="1600" b="1" i="1" spc="-5" dirty="0">
                <a:solidFill>
                  <a:srgbClr val="E36C0A"/>
                </a:solidFill>
                <a:latin typeface="Century Gothic" panose="020B0502020202020204" pitchFamily="34" charset="0"/>
                <a:cs typeface="Calibri"/>
              </a:rPr>
              <a:t>budget prévisionnel </a:t>
            </a:r>
            <a:r>
              <a:rPr sz="1600" b="1" i="1" spc="-10" dirty="0">
                <a:solidFill>
                  <a:srgbClr val="E36C0A"/>
                </a:solidFill>
                <a:latin typeface="Century Gothic" panose="020B0502020202020204" pitchFamily="34" charset="0"/>
                <a:cs typeface="Calibri"/>
              </a:rPr>
              <a:t>est </a:t>
            </a:r>
            <a:r>
              <a:rPr sz="1600" b="1" i="1" spc="-5" dirty="0">
                <a:solidFill>
                  <a:srgbClr val="E36C0A"/>
                </a:solidFill>
                <a:latin typeface="Century Gothic" panose="020B0502020202020204" pitchFamily="34" charset="0"/>
                <a:cs typeface="Calibri"/>
              </a:rPr>
              <a:t>réunie dans un </a:t>
            </a:r>
            <a:r>
              <a:rPr sz="1600" b="1" i="1" dirty="0">
                <a:solidFill>
                  <a:srgbClr val="E36C0A"/>
                </a:solidFill>
                <a:latin typeface="Century Gothic" panose="020B0502020202020204" pitchFamily="34" charset="0"/>
                <a:cs typeface="Calibri"/>
              </a:rPr>
              <a:t>délai de </a:t>
            </a:r>
            <a:r>
              <a:rPr sz="1600" b="1" i="1" spc="-10" dirty="0">
                <a:solidFill>
                  <a:srgbClr val="E36C0A"/>
                </a:solidFill>
                <a:latin typeface="Century Gothic" panose="020B0502020202020204" pitchFamily="34" charset="0"/>
                <a:cs typeface="Calibri"/>
              </a:rPr>
              <a:t>six </a:t>
            </a:r>
            <a:r>
              <a:rPr sz="1600" b="1" i="1" spc="-5" dirty="0">
                <a:solidFill>
                  <a:srgbClr val="E36C0A"/>
                </a:solidFill>
                <a:latin typeface="Century Gothic" panose="020B0502020202020204" pitchFamily="34" charset="0"/>
                <a:cs typeface="Calibri"/>
              </a:rPr>
              <a:t>mois </a:t>
            </a:r>
            <a:r>
              <a:rPr sz="1600" b="1" i="1" dirty="0">
                <a:solidFill>
                  <a:srgbClr val="E36C0A"/>
                </a:solidFill>
                <a:latin typeface="Century Gothic" panose="020B0502020202020204" pitchFamily="34" charset="0"/>
                <a:cs typeface="Calibri"/>
              </a:rPr>
              <a:t>à </a:t>
            </a:r>
            <a:r>
              <a:rPr sz="1600" b="1" i="1" spc="-5" dirty="0">
                <a:solidFill>
                  <a:srgbClr val="E36C0A"/>
                </a:solidFill>
                <a:latin typeface="Century Gothic" panose="020B0502020202020204" pitchFamily="34" charset="0"/>
                <a:cs typeface="Calibri"/>
              </a:rPr>
              <a:t>compter </a:t>
            </a:r>
            <a:r>
              <a:rPr sz="1600" b="1" i="1" dirty="0">
                <a:solidFill>
                  <a:srgbClr val="E36C0A"/>
                </a:solidFill>
                <a:latin typeface="Century Gothic" panose="020B0502020202020204" pitchFamily="34" charset="0"/>
                <a:cs typeface="Calibri"/>
              </a:rPr>
              <a:t>du </a:t>
            </a:r>
            <a:r>
              <a:rPr sz="1600" b="1" i="1" spc="-5" dirty="0">
                <a:solidFill>
                  <a:srgbClr val="E36C0A"/>
                </a:solidFill>
                <a:latin typeface="Century Gothic" panose="020B0502020202020204" pitchFamily="34" charset="0"/>
                <a:cs typeface="Calibri"/>
              </a:rPr>
              <a:t>dernier jour </a:t>
            </a:r>
            <a:r>
              <a:rPr sz="1600" b="1" i="1" dirty="0">
                <a:solidFill>
                  <a:srgbClr val="E36C0A"/>
                </a:solidFill>
                <a:latin typeface="Century Gothic" panose="020B0502020202020204" pitchFamily="34" charset="0"/>
                <a:cs typeface="Calibri"/>
              </a:rPr>
              <a:t>de </a:t>
            </a:r>
            <a:r>
              <a:rPr sz="1600" b="1" i="1" spc="-10" dirty="0">
                <a:solidFill>
                  <a:srgbClr val="E36C0A"/>
                </a:solidFill>
                <a:latin typeface="Century Gothic" panose="020B0502020202020204" pitchFamily="34" charset="0"/>
                <a:cs typeface="Calibri"/>
              </a:rPr>
              <a:t>l'exercice </a:t>
            </a:r>
            <a:r>
              <a:rPr sz="1600" b="1" i="1" spc="-5" dirty="0">
                <a:solidFill>
                  <a:srgbClr val="E36C0A"/>
                </a:solidFill>
                <a:latin typeface="Century Gothic" panose="020B0502020202020204" pitchFamily="34" charset="0"/>
                <a:cs typeface="Calibri"/>
              </a:rPr>
              <a:t>comptable </a:t>
            </a:r>
            <a:r>
              <a:rPr sz="1600" b="1" i="1" dirty="0">
                <a:solidFill>
                  <a:srgbClr val="E36C0A"/>
                </a:solidFill>
                <a:latin typeface="Century Gothic" panose="020B0502020202020204" pitchFamily="34" charset="0"/>
                <a:cs typeface="Calibri"/>
              </a:rPr>
              <a:t> </a:t>
            </a:r>
            <a:r>
              <a:rPr sz="1600" b="1" i="1" spc="-5" dirty="0">
                <a:solidFill>
                  <a:srgbClr val="E36C0A"/>
                </a:solidFill>
                <a:latin typeface="Century Gothic" panose="020B0502020202020204" pitchFamily="34" charset="0"/>
                <a:cs typeface="Calibri"/>
              </a:rPr>
              <a:t>précédent.</a:t>
            </a:r>
            <a:endParaRPr sz="1600" dirty="0">
              <a:solidFill>
                <a:srgbClr val="E36C0A"/>
              </a:solidFill>
              <a:latin typeface="Century Gothic" panose="020B0502020202020204" pitchFamily="34" charset="0"/>
              <a:cs typeface="Calibri"/>
            </a:endParaRPr>
          </a:p>
          <a:p>
            <a:pPr>
              <a:lnSpc>
                <a:spcPct val="100000"/>
              </a:lnSpc>
              <a:spcBef>
                <a:spcPts val="10"/>
              </a:spcBef>
            </a:pPr>
            <a:endParaRPr sz="1600" dirty="0">
              <a:solidFill>
                <a:srgbClr val="31849B"/>
              </a:solidFill>
              <a:latin typeface="Century Gothic" panose="020B0502020202020204" pitchFamily="34" charset="0"/>
              <a:cs typeface="Calibri"/>
            </a:endParaRPr>
          </a:p>
          <a:p>
            <a:pPr marL="192405" indent="-180340">
              <a:lnSpc>
                <a:spcPct val="100000"/>
              </a:lnSpc>
              <a:spcBef>
                <a:spcPts val="620"/>
              </a:spcBef>
              <a:buFont typeface="Wingdings"/>
              <a:buChar char=""/>
              <a:tabLst>
                <a:tab pos="193040" algn="l"/>
              </a:tabLst>
            </a:pPr>
            <a:r>
              <a:rPr sz="1600" b="1" dirty="0">
                <a:solidFill>
                  <a:srgbClr val="E36C0A"/>
                </a:solidFill>
                <a:latin typeface="Century Gothic" panose="020B0502020202020204" pitchFamily="34" charset="0"/>
                <a:cs typeface="Calibri"/>
              </a:rPr>
              <a:t>Ce</a:t>
            </a:r>
            <a:r>
              <a:rPr sz="1600" b="1" spc="-15" dirty="0">
                <a:solidFill>
                  <a:srgbClr val="E36C0A"/>
                </a:solidFill>
                <a:latin typeface="Century Gothic" panose="020B0502020202020204" pitchFamily="34" charset="0"/>
                <a:cs typeface="Calibri"/>
              </a:rPr>
              <a:t> </a:t>
            </a:r>
            <a:r>
              <a:rPr sz="1600" b="1" spc="-5" dirty="0">
                <a:solidFill>
                  <a:srgbClr val="E36C0A"/>
                </a:solidFill>
                <a:latin typeface="Century Gothic" panose="020B0502020202020204" pitchFamily="34" charset="0"/>
                <a:cs typeface="Calibri"/>
              </a:rPr>
              <a:t>budget</a:t>
            </a:r>
            <a:r>
              <a:rPr sz="1600" b="1" spc="-35" dirty="0">
                <a:solidFill>
                  <a:srgbClr val="E36C0A"/>
                </a:solidFill>
                <a:latin typeface="Century Gothic" panose="020B0502020202020204" pitchFamily="34" charset="0"/>
                <a:cs typeface="Calibri"/>
              </a:rPr>
              <a:t> </a:t>
            </a:r>
            <a:r>
              <a:rPr sz="1600" b="1" spc="-5" dirty="0">
                <a:solidFill>
                  <a:srgbClr val="E36C0A"/>
                </a:solidFill>
                <a:latin typeface="Century Gothic" panose="020B0502020202020204" pitchFamily="34" charset="0"/>
                <a:cs typeface="Calibri"/>
              </a:rPr>
              <a:t>sera</a:t>
            </a:r>
            <a:r>
              <a:rPr sz="1600" b="1" spc="-15"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ensuite</a:t>
            </a:r>
            <a:r>
              <a:rPr sz="1600" b="1" spc="-45"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soumis</a:t>
            </a:r>
            <a:r>
              <a:rPr sz="1600" b="1" spc="-10"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à</a:t>
            </a:r>
            <a:r>
              <a:rPr sz="1600" b="1" spc="-10" dirty="0">
                <a:solidFill>
                  <a:srgbClr val="E36C0A"/>
                </a:solidFill>
                <a:latin typeface="Century Gothic" panose="020B0502020202020204" pitchFamily="34" charset="0"/>
                <a:cs typeface="Calibri"/>
              </a:rPr>
              <a:t> l’approbation</a:t>
            </a:r>
            <a:r>
              <a:rPr sz="1600" b="1" spc="-35"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des</a:t>
            </a:r>
            <a:r>
              <a:rPr sz="1600" b="1" spc="-10" dirty="0">
                <a:solidFill>
                  <a:srgbClr val="E36C0A"/>
                </a:solidFill>
                <a:latin typeface="Century Gothic" panose="020B0502020202020204" pitchFamily="34" charset="0"/>
                <a:cs typeface="Calibri"/>
              </a:rPr>
              <a:t> </a:t>
            </a:r>
            <a:r>
              <a:rPr sz="1600" b="1" spc="-5" dirty="0">
                <a:solidFill>
                  <a:srgbClr val="E36C0A"/>
                </a:solidFill>
                <a:latin typeface="Century Gothic" panose="020B0502020202020204" pitchFamily="34" charset="0"/>
                <a:cs typeface="Calibri"/>
              </a:rPr>
              <a:t>comptes</a:t>
            </a:r>
            <a:r>
              <a:rPr sz="1600" b="1" spc="-35"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par</a:t>
            </a:r>
            <a:r>
              <a:rPr sz="1600" b="1" spc="-20"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les</a:t>
            </a:r>
            <a:r>
              <a:rPr sz="1600" b="1" spc="5" dirty="0">
                <a:solidFill>
                  <a:srgbClr val="E36C0A"/>
                </a:solidFill>
                <a:latin typeface="Century Gothic" panose="020B0502020202020204" pitchFamily="34" charset="0"/>
                <a:cs typeface="Calibri"/>
              </a:rPr>
              <a:t> </a:t>
            </a:r>
            <a:r>
              <a:rPr sz="1600" b="1" spc="-5" dirty="0">
                <a:solidFill>
                  <a:srgbClr val="E36C0A"/>
                </a:solidFill>
                <a:latin typeface="Century Gothic" panose="020B0502020202020204" pitchFamily="34" charset="0"/>
                <a:cs typeface="Calibri"/>
              </a:rPr>
              <a:t>copropriétaires</a:t>
            </a:r>
            <a:r>
              <a:rPr sz="1600" b="1" spc="-40" dirty="0">
                <a:solidFill>
                  <a:srgbClr val="E36C0A"/>
                </a:solidFill>
                <a:latin typeface="Century Gothic" panose="020B0502020202020204" pitchFamily="34" charset="0"/>
                <a:cs typeface="Calibri"/>
              </a:rPr>
              <a:t> </a:t>
            </a:r>
            <a:r>
              <a:rPr sz="1600" b="1" dirty="0">
                <a:solidFill>
                  <a:srgbClr val="E36C0A"/>
                </a:solidFill>
                <a:latin typeface="Century Gothic" panose="020B0502020202020204" pitchFamily="34" charset="0"/>
                <a:cs typeface="Calibri"/>
              </a:rPr>
              <a:t>en</a:t>
            </a:r>
            <a:r>
              <a:rPr sz="1600" b="1" spc="-15" dirty="0">
                <a:solidFill>
                  <a:srgbClr val="E36C0A"/>
                </a:solidFill>
                <a:latin typeface="Century Gothic" panose="020B0502020202020204" pitchFamily="34" charset="0"/>
                <a:cs typeface="Calibri"/>
              </a:rPr>
              <a:t> </a:t>
            </a:r>
            <a:r>
              <a:rPr sz="1600" b="1" spc="-5" dirty="0">
                <a:solidFill>
                  <a:srgbClr val="E36C0A"/>
                </a:solidFill>
                <a:latin typeface="Century Gothic" panose="020B0502020202020204" pitchFamily="34" charset="0"/>
                <a:cs typeface="Calibri"/>
              </a:rPr>
              <a:t>AG</a:t>
            </a:r>
            <a:r>
              <a:rPr sz="1600" spc="-5" dirty="0">
                <a:solidFill>
                  <a:srgbClr val="E36C0A"/>
                </a:solidFill>
                <a:latin typeface="Century Gothic" panose="020B0502020202020204" pitchFamily="34" charset="0"/>
                <a:cs typeface="Calibri"/>
              </a:rPr>
              <a:t>.</a:t>
            </a:r>
            <a:endParaRPr sz="1600" dirty="0">
              <a:solidFill>
                <a:srgbClr val="E36C0A"/>
              </a:solidFill>
              <a:latin typeface="Century Gothic" panose="020B0502020202020204" pitchFamily="34" charset="0"/>
              <a:cs typeface="Calibri"/>
            </a:endParaRPr>
          </a:p>
          <a:p>
            <a:pPr marL="12700">
              <a:lnSpc>
                <a:spcPct val="100000"/>
              </a:lnSpc>
              <a:spcBef>
                <a:spcPts val="625"/>
              </a:spcBef>
            </a:pPr>
            <a:r>
              <a:rPr sz="1600" spc="-5" dirty="0">
                <a:solidFill>
                  <a:srgbClr val="31849B"/>
                </a:solidFill>
                <a:latin typeface="Century Gothic" panose="020B0502020202020204" pitchFamily="34" charset="0"/>
                <a:cs typeface="Calibri"/>
              </a:rPr>
              <a:t>LE</a:t>
            </a:r>
            <a:r>
              <a:rPr sz="1600" spc="-10"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CONSEIL</a:t>
            </a:r>
            <a:r>
              <a:rPr sz="1600" spc="-15"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de</a:t>
            </a:r>
            <a:r>
              <a:rPr sz="1600" spc="10" dirty="0">
                <a:solidFill>
                  <a:srgbClr val="31849B"/>
                </a:solidFill>
                <a:latin typeface="Century Gothic" panose="020B0502020202020204" pitchFamily="34" charset="0"/>
                <a:cs typeface="Calibri"/>
              </a:rPr>
              <a:t> </a:t>
            </a:r>
            <a:r>
              <a:rPr sz="1600" spc="-40" dirty="0">
                <a:solidFill>
                  <a:srgbClr val="31849B"/>
                </a:solidFill>
                <a:latin typeface="Century Gothic" panose="020B0502020202020204" pitchFamily="34" charset="0"/>
                <a:cs typeface="Calibri"/>
              </a:rPr>
              <a:t>l’ARC</a:t>
            </a:r>
            <a:r>
              <a:rPr sz="1600" spc="-1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r>
              <a:rPr sz="1600" spc="5"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Conseil</a:t>
            </a:r>
            <a:r>
              <a:rPr sz="1600"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syndical,</a:t>
            </a:r>
            <a:r>
              <a:rPr sz="1600" spc="1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préparez</a:t>
            </a:r>
            <a:r>
              <a:rPr sz="1600" spc="20"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votre</a:t>
            </a:r>
            <a:r>
              <a:rPr sz="1600" spc="-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budget</a:t>
            </a:r>
            <a:r>
              <a:rPr sz="1600" spc="3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avec</a:t>
            </a:r>
            <a:r>
              <a:rPr sz="1600" spc="-5" dirty="0">
                <a:solidFill>
                  <a:srgbClr val="31849B"/>
                </a:solidFill>
                <a:latin typeface="Century Gothic" panose="020B0502020202020204" pitchFamily="34" charset="0"/>
                <a:cs typeface="Calibri"/>
              </a:rPr>
              <a:t> sérieux</a:t>
            </a:r>
            <a:r>
              <a:rPr sz="1600" spc="10"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1015365">
              <a:lnSpc>
                <a:spcPct val="100000"/>
              </a:lnSpc>
              <a:spcBef>
                <a:spcPts val="240"/>
              </a:spcBef>
            </a:pPr>
            <a:r>
              <a:rPr sz="1600" b="1" spc="-5" dirty="0">
                <a:solidFill>
                  <a:srgbClr val="31849B"/>
                </a:solidFill>
                <a:latin typeface="Century Gothic" panose="020B0502020202020204" pitchFamily="34" charset="0"/>
                <a:cs typeface="Calibri"/>
              </a:rPr>
              <a:t>Pourquoi</a:t>
            </a:r>
            <a:r>
              <a:rPr sz="1600" b="1" spc="-5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p>
          <a:p>
            <a:pPr marL="1252855" lvl="1" indent="-212090">
              <a:lnSpc>
                <a:spcPct val="100000"/>
              </a:lnSpc>
              <a:spcBef>
                <a:spcPts val="225"/>
              </a:spcBef>
              <a:buFont typeface="Arial MT"/>
              <a:buChar char="•"/>
              <a:tabLst>
                <a:tab pos="1252855" algn="l"/>
                <a:tab pos="1253490" algn="l"/>
              </a:tabLst>
            </a:pPr>
            <a:r>
              <a:rPr sz="1600" dirty="0">
                <a:solidFill>
                  <a:srgbClr val="31849B"/>
                </a:solidFill>
                <a:latin typeface="Century Gothic" panose="020B0502020202020204" pitchFamily="34" charset="0"/>
                <a:cs typeface="Calibri"/>
              </a:rPr>
              <a:t>Un </a:t>
            </a:r>
            <a:r>
              <a:rPr sz="1600" spc="-10" dirty="0">
                <a:solidFill>
                  <a:srgbClr val="31849B"/>
                </a:solidFill>
                <a:latin typeface="Century Gothic" panose="020B0502020202020204" pitchFamily="34" charset="0"/>
                <a:cs typeface="Calibri"/>
              </a:rPr>
              <a:t>budget</a:t>
            </a:r>
            <a:r>
              <a:rPr sz="1600" spc="20" dirty="0">
                <a:solidFill>
                  <a:srgbClr val="31849B"/>
                </a:solidFill>
                <a:latin typeface="Century Gothic" panose="020B0502020202020204" pitchFamily="34" charset="0"/>
                <a:cs typeface="Calibri"/>
              </a:rPr>
              <a:t> </a:t>
            </a:r>
            <a:r>
              <a:rPr sz="1600" b="1" spc="-5" dirty="0">
                <a:solidFill>
                  <a:srgbClr val="31849B"/>
                </a:solidFill>
                <a:latin typeface="Century Gothic" panose="020B0502020202020204" pitchFamily="34" charset="0"/>
                <a:cs typeface="Calibri"/>
              </a:rPr>
              <a:t>déficitaire</a:t>
            </a:r>
            <a:r>
              <a:rPr sz="1600" b="1" spc="-40"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r>
              <a:rPr sz="1600" spc="-5" dirty="0">
                <a:solidFill>
                  <a:srgbClr val="31849B"/>
                </a:solidFill>
                <a:latin typeface="Century Gothic" panose="020B0502020202020204" pitchFamily="34" charset="0"/>
                <a:cs typeface="Calibri"/>
              </a:rPr>
              <a:t> régularisation</a:t>
            </a:r>
            <a:r>
              <a:rPr sz="1600" spc="15"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de</a:t>
            </a:r>
            <a:r>
              <a:rPr sz="1600" spc="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charges</a:t>
            </a:r>
            <a:r>
              <a:rPr sz="1600" spc="10"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importantes</a:t>
            </a:r>
            <a:endParaRPr sz="1600" dirty="0">
              <a:solidFill>
                <a:srgbClr val="31849B"/>
              </a:solidFill>
              <a:latin typeface="Century Gothic" panose="020B0502020202020204" pitchFamily="34" charset="0"/>
              <a:cs typeface="Calibri"/>
            </a:endParaRPr>
          </a:p>
          <a:p>
            <a:pPr marL="1252855" lvl="1" indent="-212090">
              <a:lnSpc>
                <a:spcPct val="100000"/>
              </a:lnSpc>
              <a:spcBef>
                <a:spcPts val="229"/>
              </a:spcBef>
              <a:buFont typeface="Arial MT"/>
              <a:buChar char="•"/>
              <a:tabLst>
                <a:tab pos="1252855" algn="l"/>
                <a:tab pos="1253490" algn="l"/>
              </a:tabLst>
            </a:pPr>
            <a:r>
              <a:rPr sz="1600" dirty="0">
                <a:solidFill>
                  <a:srgbClr val="31849B"/>
                </a:solidFill>
                <a:latin typeface="Century Gothic" panose="020B0502020202020204" pitchFamily="34" charset="0"/>
                <a:cs typeface="Calibri"/>
              </a:rPr>
              <a:t>Un</a:t>
            </a:r>
            <a:r>
              <a:rPr sz="1600" spc="-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budget</a:t>
            </a:r>
            <a:r>
              <a:rPr sz="1600" spc="15" dirty="0">
                <a:solidFill>
                  <a:srgbClr val="31849B"/>
                </a:solidFill>
                <a:latin typeface="Century Gothic" panose="020B0502020202020204" pitchFamily="34" charset="0"/>
                <a:cs typeface="Calibri"/>
              </a:rPr>
              <a:t> </a:t>
            </a:r>
            <a:r>
              <a:rPr sz="1600" b="1" spc="-10" dirty="0">
                <a:solidFill>
                  <a:srgbClr val="31849B"/>
                </a:solidFill>
                <a:latin typeface="Century Gothic" panose="020B0502020202020204" pitchFamily="34" charset="0"/>
                <a:cs typeface="Calibri"/>
              </a:rPr>
              <a:t>excédentaire</a:t>
            </a:r>
            <a:r>
              <a:rPr sz="1600" b="1" spc="-35" dirty="0">
                <a:solidFill>
                  <a:srgbClr val="31849B"/>
                </a:solidFill>
                <a:latin typeface="Century Gothic" panose="020B0502020202020204" pitchFamily="34" charset="0"/>
                <a:cs typeface="Calibri"/>
              </a:rPr>
              <a:t> </a:t>
            </a:r>
            <a:r>
              <a:rPr sz="1600" dirty="0">
                <a:solidFill>
                  <a:srgbClr val="31849B"/>
                </a:solidFill>
                <a:latin typeface="Century Gothic" panose="020B0502020202020204" pitchFamily="34" charset="0"/>
                <a:cs typeface="Calibri"/>
              </a:rPr>
              <a:t>=</a:t>
            </a:r>
            <a:r>
              <a:rPr sz="1600" spc="-10" dirty="0">
                <a:solidFill>
                  <a:srgbClr val="31849B"/>
                </a:solidFill>
                <a:latin typeface="Century Gothic" panose="020B0502020202020204" pitchFamily="34" charset="0"/>
                <a:cs typeface="Calibri"/>
              </a:rPr>
              <a:t> </a:t>
            </a:r>
            <a:r>
              <a:rPr sz="1600" spc="-5" dirty="0">
                <a:solidFill>
                  <a:srgbClr val="31849B"/>
                </a:solidFill>
                <a:latin typeface="Century Gothic" panose="020B0502020202020204" pitchFamily="34" charset="0"/>
                <a:cs typeface="Calibri"/>
              </a:rPr>
              <a:t>provisions</a:t>
            </a:r>
            <a:r>
              <a:rPr sz="1600" spc="-25" dirty="0">
                <a:solidFill>
                  <a:srgbClr val="31849B"/>
                </a:solidFill>
                <a:latin typeface="Century Gothic" panose="020B0502020202020204" pitchFamily="34" charset="0"/>
                <a:cs typeface="Calibri"/>
              </a:rPr>
              <a:t> </a:t>
            </a:r>
            <a:r>
              <a:rPr sz="1600" spc="-10" dirty="0">
                <a:solidFill>
                  <a:srgbClr val="31849B"/>
                </a:solidFill>
                <a:latin typeface="Century Gothic" panose="020B0502020202020204" pitchFamily="34" charset="0"/>
                <a:cs typeface="Calibri"/>
              </a:rPr>
              <a:t>trop </a:t>
            </a:r>
            <a:r>
              <a:rPr sz="1600" spc="-5" dirty="0">
                <a:solidFill>
                  <a:srgbClr val="31849B"/>
                </a:solidFill>
                <a:latin typeface="Century Gothic" panose="020B0502020202020204" pitchFamily="34" charset="0"/>
                <a:cs typeface="Calibri"/>
              </a:rPr>
              <a:t>lourdes</a:t>
            </a:r>
            <a:endParaRPr sz="1600" dirty="0">
              <a:solidFill>
                <a:srgbClr val="31849B"/>
              </a:solidFill>
              <a:latin typeface="Century Gothic" panose="020B0502020202020204" pitchFamily="34" charset="0"/>
              <a:cs typeface="Calibri"/>
            </a:endParaRPr>
          </a:p>
          <a:p>
            <a:pPr>
              <a:lnSpc>
                <a:spcPct val="100000"/>
              </a:lnSpc>
              <a:spcBef>
                <a:spcPts val="45"/>
              </a:spcBef>
            </a:pPr>
            <a:endParaRPr sz="1600" dirty="0">
              <a:latin typeface="Century Gothic" panose="020B0502020202020204" pitchFamily="34" charset="0"/>
              <a:cs typeface="Calibri"/>
            </a:endParaRPr>
          </a:p>
          <a:p>
            <a:pPr marL="224154" indent="-212090">
              <a:lnSpc>
                <a:spcPct val="100000"/>
              </a:lnSpc>
              <a:buFont typeface="Wingdings"/>
              <a:buChar char=""/>
              <a:tabLst>
                <a:tab pos="224790" algn="l"/>
              </a:tabLst>
            </a:pPr>
            <a:r>
              <a:rPr lang="fr-CA" sz="1600" b="1" i="1" dirty="0">
                <a:solidFill>
                  <a:srgbClr val="31849B"/>
                </a:solidFill>
                <a:latin typeface="Century Gothic" panose="020B0502020202020204" pitchFamily="34" charset="0"/>
                <a:cs typeface="Calibri"/>
              </a:rPr>
              <a:t> </a:t>
            </a:r>
            <a:r>
              <a:rPr sz="1600" b="1" i="1" dirty="0">
                <a:solidFill>
                  <a:srgbClr val="31849B"/>
                </a:solidFill>
                <a:latin typeface="Century Gothic" panose="020B0502020202020204" pitchFamily="34" charset="0"/>
                <a:cs typeface="Calibri"/>
              </a:rPr>
              <a:t>Appels</a:t>
            </a:r>
            <a:r>
              <a:rPr sz="1600" b="1" i="1" spc="-15" dirty="0">
                <a:solidFill>
                  <a:srgbClr val="31849B"/>
                </a:solidFill>
                <a:latin typeface="Century Gothic" panose="020B0502020202020204" pitchFamily="34" charset="0"/>
                <a:cs typeface="Calibri"/>
              </a:rPr>
              <a:t> </a:t>
            </a:r>
            <a:r>
              <a:rPr sz="1600" b="1" i="1" dirty="0">
                <a:solidFill>
                  <a:srgbClr val="31849B"/>
                </a:solidFill>
                <a:latin typeface="Century Gothic" panose="020B0502020202020204" pitchFamily="34" charset="0"/>
                <a:cs typeface="Calibri"/>
              </a:rPr>
              <a:t>de</a:t>
            </a:r>
            <a:r>
              <a:rPr sz="1600" b="1" i="1" spc="-5" dirty="0">
                <a:solidFill>
                  <a:srgbClr val="31849B"/>
                </a:solidFill>
                <a:latin typeface="Century Gothic" panose="020B0502020202020204" pitchFamily="34" charset="0"/>
                <a:cs typeface="Calibri"/>
              </a:rPr>
              <a:t> fonds</a:t>
            </a:r>
            <a:r>
              <a:rPr sz="1600" b="1" i="1" spc="-25" dirty="0">
                <a:solidFill>
                  <a:srgbClr val="31849B"/>
                </a:solidFill>
                <a:latin typeface="Century Gothic" panose="020B0502020202020204" pitchFamily="34" charset="0"/>
                <a:cs typeface="Calibri"/>
              </a:rPr>
              <a:t> </a:t>
            </a:r>
            <a:r>
              <a:rPr sz="1600" b="1" i="1" spc="-5" dirty="0">
                <a:solidFill>
                  <a:srgbClr val="31849B"/>
                </a:solidFill>
                <a:latin typeface="Century Gothic" panose="020B0502020202020204" pitchFamily="34" charset="0"/>
                <a:cs typeface="Calibri"/>
              </a:rPr>
              <a:t>trimestriels</a:t>
            </a:r>
            <a:r>
              <a:rPr sz="1600" b="1" i="1" spc="-20" dirty="0">
                <a:solidFill>
                  <a:srgbClr val="31849B"/>
                </a:solidFill>
                <a:latin typeface="Century Gothic" panose="020B0502020202020204" pitchFamily="34" charset="0"/>
                <a:cs typeface="Calibri"/>
              </a:rPr>
              <a:t> </a:t>
            </a:r>
            <a:r>
              <a:rPr sz="1600" b="1" i="1" dirty="0">
                <a:solidFill>
                  <a:srgbClr val="31849B"/>
                </a:solidFill>
                <a:latin typeface="Century Gothic" panose="020B0502020202020204" pitchFamily="34" charset="0"/>
                <a:cs typeface="Calibri"/>
              </a:rPr>
              <a:t>(</a:t>
            </a:r>
            <a:r>
              <a:rPr sz="1600" b="1" i="1" dirty="0">
                <a:latin typeface="Century Gothic" panose="020B0502020202020204" pitchFamily="34" charset="0"/>
                <a:cs typeface="Calibri"/>
              </a:rPr>
              <a:t>article</a:t>
            </a:r>
            <a:r>
              <a:rPr sz="1600" b="1" i="1" spc="-10" dirty="0">
                <a:latin typeface="Century Gothic" panose="020B0502020202020204" pitchFamily="34" charset="0"/>
                <a:cs typeface="Calibri"/>
              </a:rPr>
              <a:t> </a:t>
            </a:r>
            <a:r>
              <a:rPr sz="1600" b="1" i="1" spc="-5" dirty="0">
                <a:latin typeface="Century Gothic" panose="020B0502020202020204" pitchFamily="34" charset="0"/>
                <a:cs typeface="Calibri"/>
              </a:rPr>
              <a:t>14-1</a:t>
            </a:r>
            <a:r>
              <a:rPr sz="1600" b="1" i="1" spc="10" dirty="0">
                <a:latin typeface="Century Gothic" panose="020B0502020202020204" pitchFamily="34" charset="0"/>
                <a:cs typeface="Calibri"/>
              </a:rPr>
              <a:t> </a:t>
            </a:r>
            <a:r>
              <a:rPr sz="1600" b="1" i="1" dirty="0">
                <a:latin typeface="Century Gothic" panose="020B0502020202020204" pitchFamily="34" charset="0"/>
                <a:cs typeface="Calibri"/>
              </a:rPr>
              <a:t>de</a:t>
            </a:r>
            <a:r>
              <a:rPr sz="1600" b="1" i="1" spc="-10" dirty="0">
                <a:latin typeface="Century Gothic" panose="020B0502020202020204" pitchFamily="34" charset="0"/>
                <a:cs typeface="Calibri"/>
              </a:rPr>
              <a:t> </a:t>
            </a:r>
            <a:r>
              <a:rPr sz="1600" b="1" i="1" dirty="0">
                <a:latin typeface="Century Gothic" panose="020B0502020202020204" pitchFamily="34" charset="0"/>
                <a:cs typeface="Calibri"/>
              </a:rPr>
              <a:t>la</a:t>
            </a:r>
            <a:r>
              <a:rPr sz="1600" b="1" i="1" spc="-15" dirty="0">
                <a:latin typeface="Century Gothic" panose="020B0502020202020204" pitchFamily="34" charset="0"/>
                <a:cs typeface="Calibri"/>
              </a:rPr>
              <a:t> </a:t>
            </a:r>
            <a:r>
              <a:rPr sz="1600" b="1" i="1" dirty="0">
                <a:latin typeface="Century Gothic" panose="020B0502020202020204" pitchFamily="34" charset="0"/>
                <a:cs typeface="Calibri"/>
              </a:rPr>
              <a:t>loi du</a:t>
            </a:r>
            <a:r>
              <a:rPr sz="1600" b="1" i="1" spc="-15" dirty="0">
                <a:latin typeface="Century Gothic" panose="020B0502020202020204" pitchFamily="34" charset="0"/>
                <a:cs typeface="Calibri"/>
              </a:rPr>
              <a:t> </a:t>
            </a:r>
            <a:r>
              <a:rPr sz="1600" b="1" i="1" spc="-5" dirty="0">
                <a:latin typeface="Century Gothic" panose="020B0502020202020204" pitchFamily="34" charset="0"/>
                <a:cs typeface="Calibri"/>
              </a:rPr>
              <a:t>10</a:t>
            </a:r>
            <a:r>
              <a:rPr sz="1600" b="1" i="1" spc="5" dirty="0">
                <a:latin typeface="Century Gothic" panose="020B0502020202020204" pitchFamily="34" charset="0"/>
                <a:cs typeface="Calibri"/>
              </a:rPr>
              <a:t> </a:t>
            </a:r>
            <a:r>
              <a:rPr sz="1600" b="1" i="1" spc="-5" dirty="0">
                <a:latin typeface="Century Gothic" panose="020B0502020202020204" pitchFamily="34" charset="0"/>
                <a:cs typeface="Calibri"/>
              </a:rPr>
              <a:t>juillet</a:t>
            </a:r>
            <a:r>
              <a:rPr sz="1600" b="1" i="1" spc="5" dirty="0">
                <a:latin typeface="Century Gothic" panose="020B0502020202020204" pitchFamily="34" charset="0"/>
                <a:cs typeface="Calibri"/>
              </a:rPr>
              <a:t> </a:t>
            </a:r>
            <a:r>
              <a:rPr sz="1600" b="1" i="1" spc="-5" dirty="0">
                <a:latin typeface="Century Gothic" panose="020B0502020202020204" pitchFamily="34" charset="0"/>
                <a:cs typeface="Calibri"/>
              </a:rPr>
              <a:t>1965)</a:t>
            </a:r>
            <a:endParaRPr sz="1600" dirty="0">
              <a:latin typeface="Century Gothic" panose="020B0502020202020204" pitchFamily="34" charset="0"/>
              <a:cs typeface="Calibri"/>
            </a:endParaRPr>
          </a:p>
          <a:p>
            <a:pPr marL="184785" marR="5080" indent="-172720">
              <a:lnSpc>
                <a:spcPts val="1510"/>
              </a:lnSpc>
              <a:spcBef>
                <a:spcPts val="825"/>
              </a:spcBef>
              <a:buFont typeface="Arial MT"/>
              <a:buChar char="•"/>
              <a:tabLst>
                <a:tab pos="185420" algn="l"/>
              </a:tabLst>
            </a:pPr>
            <a:r>
              <a:rPr sz="1600" i="1" spc="-5" dirty="0">
                <a:latin typeface="Century Gothic" panose="020B0502020202020204" pitchFamily="34" charset="0"/>
                <a:cs typeface="Calibri"/>
              </a:rPr>
              <a:t>Les</a:t>
            </a:r>
            <a:r>
              <a:rPr sz="1600" i="1" spc="190" dirty="0">
                <a:latin typeface="Century Gothic" panose="020B0502020202020204" pitchFamily="34" charset="0"/>
                <a:cs typeface="Calibri"/>
              </a:rPr>
              <a:t> </a:t>
            </a:r>
            <a:r>
              <a:rPr sz="1600" i="1" spc="-10" dirty="0">
                <a:latin typeface="Century Gothic" panose="020B0502020202020204" pitchFamily="34" charset="0"/>
                <a:cs typeface="Calibri"/>
              </a:rPr>
              <a:t>copropriétaires</a:t>
            </a:r>
            <a:r>
              <a:rPr sz="1600" i="1" spc="200" dirty="0">
                <a:latin typeface="Century Gothic" panose="020B0502020202020204" pitchFamily="34" charset="0"/>
                <a:cs typeface="Calibri"/>
              </a:rPr>
              <a:t> </a:t>
            </a:r>
            <a:r>
              <a:rPr sz="1600" i="1" spc="-5" dirty="0">
                <a:latin typeface="Century Gothic" panose="020B0502020202020204" pitchFamily="34" charset="0"/>
                <a:cs typeface="Calibri"/>
              </a:rPr>
              <a:t>versent</a:t>
            </a:r>
            <a:r>
              <a:rPr sz="1600" i="1" spc="204" dirty="0">
                <a:latin typeface="Century Gothic" panose="020B0502020202020204" pitchFamily="34" charset="0"/>
                <a:cs typeface="Calibri"/>
              </a:rPr>
              <a:t> </a:t>
            </a:r>
            <a:r>
              <a:rPr sz="1600" i="1" spc="-5" dirty="0">
                <a:latin typeface="Century Gothic" panose="020B0502020202020204" pitchFamily="34" charset="0"/>
                <a:cs typeface="Calibri"/>
              </a:rPr>
              <a:t>au</a:t>
            </a:r>
            <a:r>
              <a:rPr sz="1600" i="1" spc="200" dirty="0">
                <a:latin typeface="Century Gothic" panose="020B0502020202020204" pitchFamily="34" charset="0"/>
                <a:cs typeface="Calibri"/>
              </a:rPr>
              <a:t> </a:t>
            </a:r>
            <a:r>
              <a:rPr sz="1600" i="1" spc="-10" dirty="0">
                <a:latin typeface="Century Gothic" panose="020B0502020202020204" pitchFamily="34" charset="0"/>
                <a:cs typeface="Calibri"/>
              </a:rPr>
              <a:t>syndicat</a:t>
            </a:r>
            <a:r>
              <a:rPr sz="1600" i="1" spc="195" dirty="0">
                <a:latin typeface="Century Gothic" panose="020B0502020202020204" pitchFamily="34" charset="0"/>
                <a:cs typeface="Calibri"/>
              </a:rPr>
              <a:t> </a:t>
            </a:r>
            <a:r>
              <a:rPr sz="1600" i="1" dirty="0">
                <a:latin typeface="Century Gothic" panose="020B0502020202020204" pitchFamily="34" charset="0"/>
                <a:cs typeface="Calibri"/>
              </a:rPr>
              <a:t>des</a:t>
            </a:r>
            <a:r>
              <a:rPr sz="1600" i="1" spc="190" dirty="0">
                <a:latin typeface="Century Gothic" panose="020B0502020202020204" pitchFamily="34" charset="0"/>
                <a:cs typeface="Calibri"/>
              </a:rPr>
              <a:t> </a:t>
            </a:r>
            <a:r>
              <a:rPr sz="1600" i="1" spc="-5" dirty="0">
                <a:latin typeface="Century Gothic" panose="020B0502020202020204" pitchFamily="34" charset="0"/>
                <a:cs typeface="Calibri"/>
              </a:rPr>
              <a:t>provisions</a:t>
            </a:r>
            <a:r>
              <a:rPr sz="1600" i="1" spc="195" dirty="0">
                <a:latin typeface="Century Gothic" panose="020B0502020202020204" pitchFamily="34" charset="0"/>
                <a:cs typeface="Calibri"/>
              </a:rPr>
              <a:t> </a:t>
            </a:r>
            <a:r>
              <a:rPr sz="1600" i="1" spc="-5" dirty="0">
                <a:latin typeface="Century Gothic" panose="020B0502020202020204" pitchFamily="34" charset="0"/>
                <a:cs typeface="Calibri"/>
              </a:rPr>
              <a:t>égales</a:t>
            </a:r>
            <a:r>
              <a:rPr sz="1600" i="1" spc="200" dirty="0">
                <a:latin typeface="Century Gothic" panose="020B0502020202020204" pitchFamily="34" charset="0"/>
                <a:cs typeface="Calibri"/>
              </a:rPr>
              <a:t> </a:t>
            </a:r>
            <a:r>
              <a:rPr sz="1600" b="1" i="1" dirty="0">
                <a:latin typeface="Century Gothic" panose="020B0502020202020204" pitchFamily="34" charset="0"/>
                <a:cs typeface="Calibri"/>
              </a:rPr>
              <a:t>au</a:t>
            </a:r>
            <a:r>
              <a:rPr sz="1600" b="1" i="1" spc="204" dirty="0">
                <a:latin typeface="Century Gothic" panose="020B0502020202020204" pitchFamily="34" charset="0"/>
                <a:cs typeface="Calibri"/>
              </a:rPr>
              <a:t> </a:t>
            </a:r>
            <a:r>
              <a:rPr sz="1600" b="1" i="1" spc="-5" dirty="0">
                <a:latin typeface="Century Gothic" panose="020B0502020202020204" pitchFamily="34" charset="0"/>
                <a:cs typeface="Calibri"/>
              </a:rPr>
              <a:t>quart</a:t>
            </a:r>
            <a:r>
              <a:rPr sz="1600" b="1" i="1" spc="204" dirty="0">
                <a:latin typeface="Century Gothic" panose="020B0502020202020204" pitchFamily="34" charset="0"/>
                <a:cs typeface="Calibri"/>
              </a:rPr>
              <a:t> </a:t>
            </a:r>
            <a:r>
              <a:rPr sz="1600" b="1" i="1" spc="-5" dirty="0">
                <a:latin typeface="Century Gothic" panose="020B0502020202020204" pitchFamily="34" charset="0"/>
                <a:cs typeface="Calibri"/>
              </a:rPr>
              <a:t>du</a:t>
            </a:r>
            <a:r>
              <a:rPr sz="1600" b="1" i="1" spc="200" dirty="0">
                <a:latin typeface="Century Gothic" panose="020B0502020202020204" pitchFamily="34" charset="0"/>
                <a:cs typeface="Calibri"/>
              </a:rPr>
              <a:t> </a:t>
            </a:r>
            <a:r>
              <a:rPr sz="1600" b="1" i="1" spc="-10" dirty="0">
                <a:latin typeface="Century Gothic" panose="020B0502020202020204" pitchFamily="34" charset="0"/>
                <a:cs typeface="Calibri"/>
              </a:rPr>
              <a:t>budget</a:t>
            </a:r>
            <a:r>
              <a:rPr sz="1600" b="1" i="1" spc="204" dirty="0">
                <a:latin typeface="Century Gothic" panose="020B0502020202020204" pitchFamily="34" charset="0"/>
                <a:cs typeface="Calibri"/>
              </a:rPr>
              <a:t> </a:t>
            </a:r>
            <a:r>
              <a:rPr sz="1600" b="1" i="1" spc="-5" dirty="0">
                <a:latin typeface="Century Gothic" panose="020B0502020202020204" pitchFamily="34" charset="0"/>
                <a:cs typeface="Calibri"/>
              </a:rPr>
              <a:t>voté.</a:t>
            </a:r>
            <a:r>
              <a:rPr sz="1600" b="1" i="1" spc="195" dirty="0">
                <a:latin typeface="Century Gothic" panose="020B0502020202020204" pitchFamily="34" charset="0"/>
                <a:cs typeface="Calibri"/>
              </a:rPr>
              <a:t> </a:t>
            </a:r>
            <a:r>
              <a:rPr sz="1600" i="1" spc="-15" dirty="0">
                <a:latin typeface="Century Gothic" panose="020B0502020202020204" pitchFamily="34" charset="0"/>
                <a:cs typeface="Calibri"/>
              </a:rPr>
              <a:t>Toutefois,</a:t>
            </a:r>
            <a:r>
              <a:rPr sz="1600" i="1" spc="185" dirty="0">
                <a:latin typeface="Century Gothic" panose="020B0502020202020204" pitchFamily="34" charset="0"/>
                <a:cs typeface="Calibri"/>
              </a:rPr>
              <a:t> </a:t>
            </a:r>
            <a:r>
              <a:rPr sz="1600" b="1" i="1" spc="-5" dirty="0">
                <a:latin typeface="Century Gothic" panose="020B0502020202020204" pitchFamily="34" charset="0"/>
                <a:cs typeface="Calibri"/>
              </a:rPr>
              <a:t>l'assemblée </a:t>
            </a:r>
            <a:r>
              <a:rPr sz="1600" b="1" i="1" spc="-300" dirty="0">
                <a:latin typeface="Century Gothic" panose="020B0502020202020204" pitchFamily="34" charset="0"/>
                <a:cs typeface="Calibri"/>
              </a:rPr>
              <a:t> </a:t>
            </a:r>
            <a:r>
              <a:rPr sz="1600" b="1" i="1" dirty="0">
                <a:latin typeface="Century Gothic" panose="020B0502020202020204" pitchFamily="34" charset="0"/>
                <a:cs typeface="Calibri"/>
              </a:rPr>
              <a:t>générale</a:t>
            </a:r>
            <a:r>
              <a:rPr sz="1600" b="1" i="1" spc="-30" dirty="0">
                <a:latin typeface="Century Gothic" panose="020B0502020202020204" pitchFamily="34" charset="0"/>
                <a:cs typeface="Calibri"/>
              </a:rPr>
              <a:t> </a:t>
            </a:r>
            <a:r>
              <a:rPr sz="1600" b="1" i="1" dirty="0">
                <a:latin typeface="Century Gothic" panose="020B0502020202020204" pitchFamily="34" charset="0"/>
                <a:cs typeface="Calibri"/>
              </a:rPr>
              <a:t>peut</a:t>
            </a:r>
            <a:r>
              <a:rPr sz="1600" b="1" i="1" spc="-15" dirty="0">
                <a:latin typeface="Century Gothic" panose="020B0502020202020204" pitchFamily="34" charset="0"/>
                <a:cs typeface="Calibri"/>
              </a:rPr>
              <a:t> </a:t>
            </a:r>
            <a:r>
              <a:rPr sz="1600" b="1" i="1" spc="-10" dirty="0">
                <a:latin typeface="Century Gothic" panose="020B0502020202020204" pitchFamily="34" charset="0"/>
                <a:cs typeface="Calibri"/>
              </a:rPr>
              <a:t>fixer</a:t>
            </a:r>
            <a:r>
              <a:rPr sz="1600" b="1" i="1" spc="-40" dirty="0">
                <a:latin typeface="Century Gothic" panose="020B0502020202020204" pitchFamily="34" charset="0"/>
                <a:cs typeface="Calibri"/>
              </a:rPr>
              <a:t> </a:t>
            </a:r>
            <a:r>
              <a:rPr sz="1600" b="1" i="1" dirty="0">
                <a:latin typeface="Century Gothic" panose="020B0502020202020204" pitchFamily="34" charset="0"/>
                <a:cs typeface="Calibri"/>
              </a:rPr>
              <a:t>des</a:t>
            </a:r>
            <a:r>
              <a:rPr sz="1600" b="1" i="1" spc="-10" dirty="0">
                <a:latin typeface="Century Gothic" panose="020B0502020202020204" pitchFamily="34" charset="0"/>
                <a:cs typeface="Calibri"/>
              </a:rPr>
              <a:t> </a:t>
            </a:r>
            <a:r>
              <a:rPr sz="1600" b="1" i="1" dirty="0">
                <a:latin typeface="Century Gothic" panose="020B0502020202020204" pitchFamily="34" charset="0"/>
                <a:cs typeface="Calibri"/>
              </a:rPr>
              <a:t>modalités</a:t>
            </a:r>
            <a:r>
              <a:rPr sz="1600" b="1" i="1" spc="-30" dirty="0">
                <a:latin typeface="Century Gothic" panose="020B0502020202020204" pitchFamily="34" charset="0"/>
                <a:cs typeface="Calibri"/>
              </a:rPr>
              <a:t> </a:t>
            </a:r>
            <a:r>
              <a:rPr sz="1600" b="1" i="1" spc="-5" dirty="0">
                <a:latin typeface="Century Gothic" panose="020B0502020202020204" pitchFamily="34" charset="0"/>
                <a:cs typeface="Calibri"/>
              </a:rPr>
              <a:t>différentes.</a:t>
            </a:r>
            <a:endParaRPr sz="1600" dirty="0">
              <a:latin typeface="Century Gothic" panose="020B0502020202020204" pitchFamily="34" charset="0"/>
              <a:cs typeface="Calibri"/>
            </a:endParaRPr>
          </a:p>
          <a:p>
            <a:pPr marL="184785" indent="-172720">
              <a:lnSpc>
                <a:spcPts val="1595"/>
              </a:lnSpc>
              <a:spcBef>
                <a:spcPts val="620"/>
              </a:spcBef>
              <a:buFont typeface="Arial MT"/>
              <a:buChar char="•"/>
              <a:tabLst>
                <a:tab pos="185420" algn="l"/>
              </a:tabLst>
            </a:pPr>
            <a:r>
              <a:rPr sz="1600" b="1" i="1" spc="-5" dirty="0">
                <a:latin typeface="Century Gothic" panose="020B0502020202020204" pitchFamily="34" charset="0"/>
                <a:cs typeface="Calibri"/>
              </a:rPr>
              <a:t>La</a:t>
            </a:r>
            <a:r>
              <a:rPr sz="1600" b="1" i="1" spc="395" dirty="0">
                <a:latin typeface="Century Gothic" panose="020B0502020202020204" pitchFamily="34" charset="0"/>
                <a:cs typeface="Calibri"/>
              </a:rPr>
              <a:t> </a:t>
            </a:r>
            <a:r>
              <a:rPr sz="1600" b="1" i="1" spc="-5" dirty="0">
                <a:latin typeface="Century Gothic" panose="020B0502020202020204" pitchFamily="34" charset="0"/>
                <a:cs typeface="Calibri"/>
              </a:rPr>
              <a:t>provision</a:t>
            </a:r>
            <a:r>
              <a:rPr sz="1600" b="1" i="1" spc="390" dirty="0">
                <a:latin typeface="Century Gothic" panose="020B0502020202020204" pitchFamily="34" charset="0"/>
                <a:cs typeface="Calibri"/>
              </a:rPr>
              <a:t> </a:t>
            </a:r>
            <a:r>
              <a:rPr sz="1600" b="1" i="1" spc="-10" dirty="0">
                <a:latin typeface="Century Gothic" panose="020B0502020202020204" pitchFamily="34" charset="0"/>
                <a:cs typeface="Calibri"/>
              </a:rPr>
              <a:t>est</a:t>
            </a:r>
            <a:r>
              <a:rPr sz="1600" b="1" i="1" spc="400" dirty="0">
                <a:latin typeface="Century Gothic" panose="020B0502020202020204" pitchFamily="34" charset="0"/>
                <a:cs typeface="Calibri"/>
              </a:rPr>
              <a:t> </a:t>
            </a:r>
            <a:r>
              <a:rPr sz="1600" b="1" i="1" spc="-10" dirty="0">
                <a:latin typeface="Century Gothic" panose="020B0502020202020204" pitchFamily="34" charset="0"/>
                <a:cs typeface="Calibri"/>
              </a:rPr>
              <a:t>exigible</a:t>
            </a:r>
            <a:r>
              <a:rPr sz="1600" b="1" i="1" spc="390" dirty="0">
                <a:latin typeface="Century Gothic" panose="020B0502020202020204" pitchFamily="34" charset="0"/>
                <a:cs typeface="Calibri"/>
              </a:rPr>
              <a:t> </a:t>
            </a:r>
            <a:r>
              <a:rPr sz="1600" i="1" dirty="0">
                <a:latin typeface="Century Gothic" panose="020B0502020202020204" pitchFamily="34" charset="0"/>
                <a:cs typeface="Calibri"/>
              </a:rPr>
              <a:t>le</a:t>
            </a:r>
            <a:r>
              <a:rPr sz="1600" i="1" spc="385" dirty="0">
                <a:latin typeface="Century Gothic" panose="020B0502020202020204" pitchFamily="34" charset="0"/>
                <a:cs typeface="Calibri"/>
              </a:rPr>
              <a:t> </a:t>
            </a:r>
            <a:r>
              <a:rPr sz="1600" i="1" dirty="0">
                <a:latin typeface="Century Gothic" panose="020B0502020202020204" pitchFamily="34" charset="0"/>
                <a:cs typeface="Calibri"/>
              </a:rPr>
              <a:t>premier</a:t>
            </a:r>
            <a:r>
              <a:rPr sz="1600" i="1" spc="375" dirty="0">
                <a:latin typeface="Century Gothic" panose="020B0502020202020204" pitchFamily="34" charset="0"/>
                <a:cs typeface="Calibri"/>
              </a:rPr>
              <a:t> </a:t>
            </a:r>
            <a:r>
              <a:rPr sz="1600" i="1" spc="-5" dirty="0">
                <a:latin typeface="Century Gothic" panose="020B0502020202020204" pitchFamily="34" charset="0"/>
                <a:cs typeface="Calibri"/>
              </a:rPr>
              <a:t>jour</a:t>
            </a:r>
            <a:r>
              <a:rPr sz="1600" i="1" spc="385" dirty="0">
                <a:latin typeface="Century Gothic" panose="020B0502020202020204" pitchFamily="34" charset="0"/>
                <a:cs typeface="Calibri"/>
              </a:rPr>
              <a:t> </a:t>
            </a:r>
            <a:r>
              <a:rPr sz="1600" i="1" dirty="0">
                <a:latin typeface="Century Gothic" panose="020B0502020202020204" pitchFamily="34" charset="0"/>
                <a:cs typeface="Calibri"/>
              </a:rPr>
              <a:t>de</a:t>
            </a:r>
            <a:r>
              <a:rPr sz="1600" i="1" spc="385" dirty="0">
                <a:latin typeface="Century Gothic" panose="020B0502020202020204" pitchFamily="34" charset="0"/>
                <a:cs typeface="Calibri"/>
              </a:rPr>
              <a:t> </a:t>
            </a:r>
            <a:r>
              <a:rPr sz="1600" i="1" spc="-5" dirty="0">
                <a:latin typeface="Century Gothic" panose="020B0502020202020204" pitchFamily="34" charset="0"/>
                <a:cs typeface="Calibri"/>
              </a:rPr>
              <a:t>chaque</a:t>
            </a:r>
            <a:r>
              <a:rPr sz="1600" i="1" spc="390" dirty="0">
                <a:latin typeface="Century Gothic" panose="020B0502020202020204" pitchFamily="34" charset="0"/>
                <a:cs typeface="Calibri"/>
              </a:rPr>
              <a:t> </a:t>
            </a:r>
            <a:r>
              <a:rPr sz="1600" i="1" spc="-5" dirty="0">
                <a:latin typeface="Century Gothic" panose="020B0502020202020204" pitchFamily="34" charset="0"/>
                <a:cs typeface="Calibri"/>
              </a:rPr>
              <a:t>trimestre</a:t>
            </a:r>
            <a:r>
              <a:rPr sz="1600" i="1" spc="380" dirty="0">
                <a:latin typeface="Century Gothic" panose="020B0502020202020204" pitchFamily="34" charset="0"/>
                <a:cs typeface="Calibri"/>
              </a:rPr>
              <a:t> </a:t>
            </a:r>
            <a:r>
              <a:rPr sz="1600" i="1" dirty="0">
                <a:latin typeface="Century Gothic" panose="020B0502020202020204" pitchFamily="34" charset="0"/>
                <a:cs typeface="Calibri"/>
              </a:rPr>
              <a:t>ou</a:t>
            </a:r>
            <a:r>
              <a:rPr sz="1600" i="1" spc="385" dirty="0">
                <a:latin typeface="Century Gothic" panose="020B0502020202020204" pitchFamily="34" charset="0"/>
                <a:cs typeface="Calibri"/>
              </a:rPr>
              <a:t> </a:t>
            </a:r>
            <a:r>
              <a:rPr sz="1600" i="1" dirty="0">
                <a:latin typeface="Century Gothic" panose="020B0502020202020204" pitchFamily="34" charset="0"/>
                <a:cs typeface="Calibri"/>
              </a:rPr>
              <a:t>le</a:t>
            </a:r>
            <a:r>
              <a:rPr sz="1600" i="1" spc="390" dirty="0">
                <a:latin typeface="Century Gothic" panose="020B0502020202020204" pitchFamily="34" charset="0"/>
                <a:cs typeface="Calibri"/>
              </a:rPr>
              <a:t> </a:t>
            </a:r>
            <a:r>
              <a:rPr sz="1600" i="1" dirty="0">
                <a:latin typeface="Century Gothic" panose="020B0502020202020204" pitchFamily="34" charset="0"/>
                <a:cs typeface="Calibri"/>
              </a:rPr>
              <a:t>premier</a:t>
            </a:r>
            <a:r>
              <a:rPr sz="1600" i="1" spc="365" dirty="0">
                <a:latin typeface="Century Gothic" panose="020B0502020202020204" pitchFamily="34" charset="0"/>
                <a:cs typeface="Calibri"/>
              </a:rPr>
              <a:t> </a:t>
            </a:r>
            <a:r>
              <a:rPr sz="1600" i="1" dirty="0">
                <a:latin typeface="Century Gothic" panose="020B0502020202020204" pitchFamily="34" charset="0"/>
                <a:cs typeface="Calibri"/>
              </a:rPr>
              <a:t>jour</a:t>
            </a:r>
            <a:r>
              <a:rPr sz="1600" i="1" spc="380" dirty="0">
                <a:latin typeface="Century Gothic" panose="020B0502020202020204" pitchFamily="34" charset="0"/>
                <a:cs typeface="Calibri"/>
              </a:rPr>
              <a:t> </a:t>
            </a:r>
            <a:r>
              <a:rPr sz="1600" i="1" dirty="0">
                <a:latin typeface="Century Gothic" panose="020B0502020202020204" pitchFamily="34" charset="0"/>
                <a:cs typeface="Calibri"/>
              </a:rPr>
              <a:t>de</a:t>
            </a:r>
            <a:r>
              <a:rPr sz="1600" i="1" spc="385" dirty="0">
                <a:latin typeface="Century Gothic" panose="020B0502020202020204" pitchFamily="34" charset="0"/>
                <a:cs typeface="Calibri"/>
              </a:rPr>
              <a:t> </a:t>
            </a:r>
            <a:r>
              <a:rPr sz="1600" i="1" dirty="0">
                <a:latin typeface="Century Gothic" panose="020B0502020202020204" pitchFamily="34" charset="0"/>
                <a:cs typeface="Calibri"/>
              </a:rPr>
              <a:t>la</a:t>
            </a:r>
            <a:r>
              <a:rPr sz="1600" i="1" spc="385" dirty="0">
                <a:latin typeface="Century Gothic" panose="020B0502020202020204" pitchFamily="34" charset="0"/>
                <a:cs typeface="Calibri"/>
              </a:rPr>
              <a:t> </a:t>
            </a:r>
            <a:r>
              <a:rPr sz="1600" i="1" spc="-5" dirty="0">
                <a:latin typeface="Century Gothic" panose="020B0502020202020204" pitchFamily="34" charset="0"/>
                <a:cs typeface="Calibri"/>
              </a:rPr>
              <a:t>période</a:t>
            </a:r>
            <a:r>
              <a:rPr sz="1600" i="1" spc="375" dirty="0">
                <a:latin typeface="Century Gothic" panose="020B0502020202020204" pitchFamily="34" charset="0"/>
                <a:cs typeface="Calibri"/>
              </a:rPr>
              <a:t> </a:t>
            </a:r>
            <a:r>
              <a:rPr sz="1600" i="1" spc="-10" dirty="0" err="1">
                <a:latin typeface="Century Gothic" panose="020B0502020202020204" pitchFamily="34" charset="0"/>
                <a:cs typeface="Calibri"/>
              </a:rPr>
              <a:t>fixée</a:t>
            </a:r>
            <a:r>
              <a:rPr sz="1600" i="1" spc="385" dirty="0">
                <a:latin typeface="Century Gothic" panose="020B0502020202020204" pitchFamily="34" charset="0"/>
                <a:cs typeface="Calibri"/>
              </a:rPr>
              <a:t> </a:t>
            </a:r>
            <a:r>
              <a:rPr sz="1600" i="1" spc="-5" dirty="0">
                <a:latin typeface="Century Gothic" panose="020B0502020202020204" pitchFamily="34" charset="0"/>
                <a:cs typeface="Calibri"/>
              </a:rPr>
              <a:t>par</a:t>
            </a:r>
            <a:r>
              <a:rPr lang="fr-CA" sz="1600" i="1" spc="-5" dirty="0">
                <a:latin typeface="Century Gothic" panose="020B0502020202020204" pitchFamily="34" charset="0"/>
                <a:cs typeface="Calibri"/>
              </a:rPr>
              <a:t> </a:t>
            </a:r>
            <a:r>
              <a:rPr sz="1600" i="1" spc="-5" dirty="0" err="1">
                <a:latin typeface="Century Gothic" panose="020B0502020202020204" pitchFamily="34" charset="0"/>
                <a:cs typeface="Calibri"/>
              </a:rPr>
              <a:t>l'assemblée</a:t>
            </a:r>
            <a:r>
              <a:rPr sz="1600" i="1" spc="-35" dirty="0">
                <a:latin typeface="Century Gothic" panose="020B0502020202020204" pitchFamily="34" charset="0"/>
                <a:cs typeface="Calibri"/>
              </a:rPr>
              <a:t> </a:t>
            </a:r>
            <a:r>
              <a:rPr sz="1600" i="1" dirty="0">
                <a:latin typeface="Century Gothic" panose="020B0502020202020204" pitchFamily="34" charset="0"/>
                <a:cs typeface="Calibri"/>
              </a:rPr>
              <a:t>générale.</a:t>
            </a:r>
            <a:endParaRPr sz="1600" dirty="0">
              <a:latin typeface="Century Gothic" panose="020B0502020202020204" pitchFamily="34" charset="0"/>
              <a:cs typeface="Calibri"/>
            </a:endParaRPr>
          </a:p>
        </p:txBody>
      </p:sp>
      <p:pic>
        <p:nvPicPr>
          <p:cNvPr id="13" name="object 4"/>
          <p:cNvPicPr/>
          <p:nvPr/>
        </p:nvPicPr>
        <p:blipFill>
          <a:blip r:embed="rId3" cstate="print"/>
          <a:stretch>
            <a:fillRect/>
          </a:stretch>
        </p:blipFill>
        <p:spPr>
          <a:xfrm>
            <a:off x="160185" y="2563536"/>
            <a:ext cx="452628" cy="368808"/>
          </a:xfrm>
          <a:prstGeom prst="rect">
            <a:avLst/>
          </a:prstGeom>
        </p:spPr>
      </p:pic>
      <p:pic>
        <p:nvPicPr>
          <p:cNvPr id="18" name="object 3"/>
          <p:cNvPicPr/>
          <p:nvPr/>
        </p:nvPicPr>
        <p:blipFill>
          <a:blip r:embed="rId4" cstate="print"/>
          <a:stretch>
            <a:fillRect/>
          </a:stretch>
        </p:blipFill>
        <p:spPr>
          <a:xfrm>
            <a:off x="10152913" y="3323237"/>
            <a:ext cx="1447800" cy="1112986"/>
          </a:xfrm>
          <a:prstGeom prst="rect">
            <a:avLst/>
          </a:prstGeom>
        </p:spPr>
      </p:pic>
      <p:sp>
        <p:nvSpPr>
          <p:cNvPr id="4" name="Espace réservé du numéro de diapositive 3"/>
          <p:cNvSpPr>
            <a:spLocks noGrp="1"/>
          </p:cNvSpPr>
          <p:nvPr>
            <p:ph type="sldNum" sz="quarter" idx="12"/>
          </p:nvPr>
        </p:nvSpPr>
        <p:spPr>
          <a:xfrm>
            <a:off x="9209988" y="6355219"/>
            <a:ext cx="2743200" cy="365125"/>
          </a:xfrm>
        </p:spPr>
        <p:txBody>
          <a:bodyPr/>
          <a:lstStyle/>
          <a:p>
            <a:fld id="{524F4E30-4F36-4098-97E2-E1F6D838FDE3}" type="slidenum">
              <a:rPr lang="fr-FR" smtClean="0"/>
              <a:t>43</a:t>
            </a:fld>
            <a:endParaRPr lang="fr-FR" dirty="0"/>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5"/>
          <a:stretch>
            <a:fillRect/>
          </a:stretch>
        </p:blipFill>
        <p:spPr>
          <a:xfrm>
            <a:off x="0" y="0"/>
            <a:ext cx="772998" cy="462925"/>
          </a:xfrm>
          <a:prstGeom prst="rect">
            <a:avLst/>
          </a:prstGeom>
        </p:spPr>
      </p:pic>
    </p:spTree>
    <p:extLst>
      <p:ext uri="{BB962C8B-B14F-4D97-AF65-F5344CB8AC3E}">
        <p14:creationId xmlns:p14="http://schemas.microsoft.com/office/powerpoint/2010/main" val="1775994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75251" y="532636"/>
            <a:ext cx="7956307" cy="477054"/>
          </a:xfrm>
          <a:prstGeom prst="rect">
            <a:avLst/>
          </a:prstGeom>
          <a:noFill/>
        </p:spPr>
        <p:txBody>
          <a:bodyPr wrap="square" rtlCol="0">
            <a:spAutoFit/>
          </a:bodyPr>
          <a:lstStyle/>
          <a:p>
            <a:pPr marL="12065" marR="5080">
              <a:lnSpc>
                <a:spcPts val="3030"/>
              </a:lnSpc>
              <a:spcBef>
                <a:spcPts val="475"/>
              </a:spcBef>
            </a:pPr>
            <a:r>
              <a:rPr lang="fr-FR" sz="2000" b="1" spc="-40" dirty="0">
                <a:solidFill>
                  <a:srgbClr val="31849B"/>
                </a:solidFill>
                <a:latin typeface="Century Gothic" panose="020B0502020202020204" pitchFamily="34" charset="0"/>
                <a:cs typeface="Calibri"/>
              </a:rPr>
              <a:t>6</a:t>
            </a:r>
            <a:r>
              <a:rPr lang="fr-FR" sz="2000" b="1" spc="-40" dirty="0" smtClean="0">
                <a:solidFill>
                  <a:srgbClr val="31849B"/>
                </a:solidFill>
                <a:latin typeface="Century Gothic" panose="020B0502020202020204" pitchFamily="34" charset="0"/>
                <a:cs typeface="Calibri"/>
              </a:rPr>
              <a:t>) </a:t>
            </a:r>
            <a:r>
              <a:rPr lang="fr-FR" sz="2000" b="1" spc="-40" dirty="0">
                <a:solidFill>
                  <a:srgbClr val="31849B"/>
                </a:solidFill>
                <a:latin typeface="Century Gothic" panose="020B0502020202020204" pitchFamily="34" charset="0"/>
                <a:cs typeface="Calibri"/>
              </a:rPr>
              <a:t>L’approbation</a:t>
            </a:r>
            <a:r>
              <a:rPr lang="fr-FR" sz="2000" b="1" spc="20"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des</a:t>
            </a:r>
            <a:r>
              <a:rPr lang="fr-FR" sz="2000" b="1" spc="5" dirty="0">
                <a:solidFill>
                  <a:srgbClr val="31849B"/>
                </a:solidFill>
                <a:latin typeface="Century Gothic" panose="020B0502020202020204" pitchFamily="34" charset="0"/>
                <a:cs typeface="Calibri"/>
              </a:rPr>
              <a:t> </a:t>
            </a:r>
            <a:r>
              <a:rPr lang="fr-FR" sz="2000" b="1" spc="-15" dirty="0">
                <a:solidFill>
                  <a:srgbClr val="31849B"/>
                </a:solidFill>
                <a:latin typeface="Century Gothic" panose="020B0502020202020204" pitchFamily="34" charset="0"/>
                <a:cs typeface="Calibri"/>
              </a:rPr>
              <a:t>comptes</a:t>
            </a:r>
            <a:r>
              <a:rPr lang="fr-FR" sz="2000" b="1" dirty="0">
                <a:solidFill>
                  <a:srgbClr val="31849B"/>
                </a:solidFill>
                <a:latin typeface="Century Gothic" panose="020B0502020202020204" pitchFamily="34" charset="0"/>
                <a:cs typeface="Calibri"/>
              </a:rPr>
              <a:t> </a:t>
            </a:r>
            <a:r>
              <a:rPr lang="fr-FR" sz="2000" b="1" spc="-20" dirty="0">
                <a:solidFill>
                  <a:srgbClr val="31849B"/>
                </a:solidFill>
                <a:latin typeface="Century Gothic" panose="020B0502020202020204" pitchFamily="34" charset="0"/>
                <a:cs typeface="Calibri"/>
              </a:rPr>
              <a:t>et</a:t>
            </a:r>
            <a:r>
              <a:rPr lang="fr-FR" sz="2000" b="1" spc="25"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les</a:t>
            </a:r>
            <a:r>
              <a:rPr lang="fr-FR" sz="2000" b="1" spc="10"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conséquences</a:t>
            </a:r>
            <a:r>
              <a:rPr lang="fr-FR" sz="2000" b="1" spc="10" dirty="0">
                <a:solidFill>
                  <a:srgbClr val="31849B"/>
                </a:solidFill>
                <a:latin typeface="Century Gothic" panose="020B0502020202020204" pitchFamily="34" charset="0"/>
                <a:cs typeface="Calibri"/>
              </a:rPr>
              <a:t> </a:t>
            </a:r>
            <a:r>
              <a:rPr lang="fr-FR" sz="2000" b="1" spc="-5" dirty="0">
                <a:solidFill>
                  <a:srgbClr val="31849B"/>
                </a:solidFill>
                <a:latin typeface="Century Gothic" panose="020B0502020202020204" pitchFamily="34" charset="0"/>
                <a:cs typeface="Calibri"/>
              </a:rPr>
              <a:t>du</a:t>
            </a:r>
            <a:r>
              <a:rPr lang="fr-FR" sz="2000" b="1" dirty="0">
                <a:solidFill>
                  <a:srgbClr val="31849B"/>
                </a:solidFill>
                <a:latin typeface="Century Gothic" panose="020B0502020202020204" pitchFamily="34" charset="0"/>
                <a:cs typeface="Calibri"/>
              </a:rPr>
              <a:t> </a:t>
            </a:r>
            <a:r>
              <a:rPr lang="fr-FR" sz="2000" b="1" spc="-5" dirty="0" smtClean="0">
                <a:solidFill>
                  <a:srgbClr val="31849B"/>
                </a:solidFill>
                <a:latin typeface="Century Gothic" panose="020B0502020202020204" pitchFamily="34" charset="0"/>
                <a:cs typeface="Calibri"/>
              </a:rPr>
              <a:t>quitus</a:t>
            </a:r>
            <a:endParaRPr lang="fr-FR" sz="2000" dirty="0">
              <a:solidFill>
                <a:srgbClr val="31849B"/>
              </a:solidFill>
              <a:latin typeface="Century Gothic" panose="020B0502020202020204" pitchFamily="34" charset="0"/>
              <a:cs typeface="Calibri"/>
            </a:endParaRPr>
          </a:p>
        </p:txBody>
      </p:sp>
      <p:sp>
        <p:nvSpPr>
          <p:cNvPr id="9" name="object 5"/>
          <p:cNvSpPr txBox="1"/>
          <p:nvPr/>
        </p:nvSpPr>
        <p:spPr>
          <a:xfrm>
            <a:off x="825173" y="1394796"/>
            <a:ext cx="10856464" cy="4719497"/>
          </a:xfrm>
          <a:prstGeom prst="rect">
            <a:avLst/>
          </a:prstGeom>
        </p:spPr>
        <p:txBody>
          <a:bodyPr vert="horz" wrap="square" lIns="0" tIns="92710" rIns="0" bIns="0" rtlCol="0">
            <a:spAutoFit/>
          </a:bodyPr>
          <a:lstStyle/>
          <a:p>
            <a:pPr marL="50800" algn="just">
              <a:lnSpc>
                <a:spcPct val="100000"/>
              </a:lnSpc>
              <a:spcBef>
                <a:spcPts val="730"/>
              </a:spcBef>
            </a:pPr>
            <a:r>
              <a:rPr b="1" u="sng" spc="-20" dirty="0">
                <a:solidFill>
                  <a:srgbClr val="31849B"/>
                </a:solidFill>
                <a:uFill>
                  <a:solidFill>
                    <a:srgbClr val="00AF50"/>
                  </a:solidFill>
                </a:uFill>
                <a:latin typeface="Century Gothic" panose="020B0502020202020204" pitchFamily="34" charset="0"/>
                <a:cs typeface="Calibri"/>
              </a:rPr>
              <a:t>L’approbation</a:t>
            </a:r>
            <a:r>
              <a:rPr b="1" u="sng" spc="-5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des</a:t>
            </a:r>
            <a:r>
              <a:rPr b="1" u="sng" spc="-20" dirty="0">
                <a:solidFill>
                  <a:srgbClr val="31849B"/>
                </a:solidFill>
                <a:uFill>
                  <a:solidFill>
                    <a:srgbClr val="00AF50"/>
                  </a:solidFill>
                </a:uFill>
                <a:latin typeface="Century Gothic" panose="020B0502020202020204" pitchFamily="34" charset="0"/>
                <a:cs typeface="Calibri"/>
              </a:rPr>
              <a:t> </a:t>
            </a:r>
            <a:r>
              <a:rPr b="1" u="sng" spc="-5" dirty="0">
                <a:solidFill>
                  <a:srgbClr val="31849B"/>
                </a:solidFill>
                <a:uFill>
                  <a:solidFill>
                    <a:srgbClr val="00AF50"/>
                  </a:solidFill>
                </a:uFill>
                <a:latin typeface="Century Gothic" panose="020B0502020202020204" pitchFamily="34" charset="0"/>
                <a:cs typeface="Calibri"/>
              </a:rPr>
              <a:t>comptes</a:t>
            </a:r>
            <a:r>
              <a:rPr b="1" u="sng" spc="-4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a:t>
            </a:r>
            <a:endParaRPr dirty="0">
              <a:solidFill>
                <a:srgbClr val="31849B"/>
              </a:solidFill>
              <a:latin typeface="Century Gothic" panose="020B0502020202020204" pitchFamily="34" charset="0"/>
              <a:cs typeface="Calibri"/>
            </a:endParaRPr>
          </a:p>
          <a:p>
            <a:pPr marL="222885" indent="-172720" algn="just">
              <a:lnSpc>
                <a:spcPts val="1595"/>
              </a:lnSpc>
              <a:spcBef>
                <a:spcPts val="635"/>
              </a:spcBef>
              <a:buFont typeface="Wingdings"/>
              <a:buChar char=""/>
              <a:tabLst>
                <a:tab pos="223520" algn="l"/>
                <a:tab pos="4874895" algn="l"/>
              </a:tabLst>
            </a:pPr>
            <a:r>
              <a:rPr spc="-10" dirty="0">
                <a:latin typeface="Century Gothic" panose="020B0502020202020204" pitchFamily="34" charset="0"/>
                <a:cs typeface="Calibri"/>
              </a:rPr>
              <a:t>Conformément</a:t>
            </a:r>
            <a:r>
              <a:rPr spc="185" dirty="0">
                <a:latin typeface="Century Gothic" panose="020B0502020202020204" pitchFamily="34" charset="0"/>
                <a:cs typeface="Calibri"/>
              </a:rPr>
              <a:t> </a:t>
            </a:r>
            <a:r>
              <a:rPr dirty="0">
                <a:latin typeface="Century Gothic" panose="020B0502020202020204" pitchFamily="34" charset="0"/>
                <a:cs typeface="Calibri"/>
              </a:rPr>
              <a:t>à</a:t>
            </a:r>
            <a:r>
              <a:rPr spc="195" dirty="0">
                <a:latin typeface="Century Gothic" panose="020B0502020202020204" pitchFamily="34" charset="0"/>
                <a:cs typeface="Calibri"/>
              </a:rPr>
              <a:t> </a:t>
            </a:r>
            <a:r>
              <a:rPr spc="-10" dirty="0">
                <a:latin typeface="Century Gothic" panose="020B0502020202020204" pitchFamily="34" charset="0"/>
                <a:cs typeface="Calibri"/>
              </a:rPr>
              <a:t>l’article</a:t>
            </a:r>
            <a:r>
              <a:rPr spc="200" dirty="0">
                <a:latin typeface="Century Gothic" panose="020B0502020202020204" pitchFamily="34" charset="0"/>
                <a:cs typeface="Calibri"/>
              </a:rPr>
              <a:t> </a:t>
            </a:r>
            <a:r>
              <a:rPr dirty="0">
                <a:latin typeface="Century Gothic" panose="020B0502020202020204" pitchFamily="34" charset="0"/>
                <a:cs typeface="Calibri"/>
              </a:rPr>
              <a:t>45-1</a:t>
            </a:r>
            <a:r>
              <a:rPr spc="185" dirty="0">
                <a:latin typeface="Century Gothic" panose="020B0502020202020204" pitchFamily="34" charset="0"/>
                <a:cs typeface="Calibri"/>
              </a:rPr>
              <a:t> </a:t>
            </a:r>
            <a:r>
              <a:rPr spc="-5" dirty="0">
                <a:latin typeface="Century Gothic" panose="020B0502020202020204" pitchFamily="34" charset="0"/>
                <a:cs typeface="Calibri"/>
              </a:rPr>
              <a:t>du</a:t>
            </a:r>
            <a:r>
              <a:rPr spc="195" dirty="0">
                <a:latin typeface="Century Gothic" panose="020B0502020202020204" pitchFamily="34" charset="0"/>
                <a:cs typeface="Calibri"/>
              </a:rPr>
              <a:t> </a:t>
            </a:r>
            <a:r>
              <a:rPr spc="-10" dirty="0">
                <a:latin typeface="Century Gothic" panose="020B0502020202020204" pitchFamily="34" charset="0"/>
                <a:cs typeface="Calibri"/>
              </a:rPr>
              <a:t>décret</a:t>
            </a:r>
            <a:r>
              <a:rPr spc="185" dirty="0">
                <a:latin typeface="Century Gothic" panose="020B0502020202020204" pitchFamily="34" charset="0"/>
                <a:cs typeface="Calibri"/>
              </a:rPr>
              <a:t> </a:t>
            </a:r>
            <a:r>
              <a:rPr dirty="0">
                <a:latin typeface="Century Gothic" panose="020B0502020202020204" pitchFamily="34" charset="0"/>
                <a:cs typeface="Calibri"/>
              </a:rPr>
              <a:t>du</a:t>
            </a:r>
            <a:r>
              <a:rPr spc="190" dirty="0">
                <a:latin typeface="Century Gothic" panose="020B0502020202020204" pitchFamily="34" charset="0"/>
                <a:cs typeface="Calibri"/>
              </a:rPr>
              <a:t> </a:t>
            </a:r>
            <a:r>
              <a:rPr dirty="0">
                <a:latin typeface="Century Gothic" panose="020B0502020202020204" pitchFamily="34" charset="0"/>
                <a:cs typeface="Calibri"/>
              </a:rPr>
              <a:t>17</a:t>
            </a:r>
            <a:r>
              <a:rPr spc="190" dirty="0">
                <a:latin typeface="Century Gothic" panose="020B0502020202020204" pitchFamily="34" charset="0"/>
                <a:cs typeface="Calibri"/>
              </a:rPr>
              <a:t> </a:t>
            </a:r>
            <a:r>
              <a:rPr spc="-5" dirty="0">
                <a:latin typeface="Century Gothic" panose="020B0502020202020204" pitchFamily="34" charset="0"/>
                <a:cs typeface="Calibri"/>
              </a:rPr>
              <a:t>mars</a:t>
            </a:r>
            <a:r>
              <a:rPr spc="195" dirty="0">
                <a:latin typeface="Century Gothic" panose="020B0502020202020204" pitchFamily="34" charset="0"/>
                <a:cs typeface="Calibri"/>
              </a:rPr>
              <a:t> </a:t>
            </a:r>
            <a:r>
              <a:rPr spc="-5" dirty="0">
                <a:latin typeface="Century Gothic" panose="020B0502020202020204" pitchFamily="34" charset="0"/>
                <a:cs typeface="Calibri"/>
              </a:rPr>
              <a:t>1967</a:t>
            </a:r>
            <a:r>
              <a:rPr spc="180" dirty="0">
                <a:latin typeface="Century Gothic" panose="020B0502020202020204" pitchFamily="34" charset="0"/>
                <a:cs typeface="Calibri"/>
              </a:rPr>
              <a:t> </a:t>
            </a:r>
            <a:r>
              <a:rPr dirty="0">
                <a:latin typeface="Century Gothic" panose="020B0502020202020204" pitchFamily="34" charset="0"/>
                <a:cs typeface="Calibri"/>
              </a:rPr>
              <a:t>:	</a:t>
            </a:r>
            <a:r>
              <a:rPr spc="-5" dirty="0">
                <a:latin typeface="Century Gothic" panose="020B0502020202020204" pitchFamily="34" charset="0"/>
                <a:cs typeface="Calibri"/>
              </a:rPr>
              <a:t>Les</a:t>
            </a:r>
            <a:r>
              <a:rPr spc="180" dirty="0">
                <a:latin typeface="Century Gothic" panose="020B0502020202020204" pitchFamily="34" charset="0"/>
                <a:cs typeface="Calibri"/>
              </a:rPr>
              <a:t> </a:t>
            </a:r>
            <a:r>
              <a:rPr spc="-10" dirty="0">
                <a:latin typeface="Century Gothic" panose="020B0502020202020204" pitchFamily="34" charset="0"/>
                <a:cs typeface="Calibri"/>
              </a:rPr>
              <a:t>charges</a:t>
            </a:r>
            <a:r>
              <a:rPr spc="185" dirty="0">
                <a:latin typeface="Century Gothic" panose="020B0502020202020204" pitchFamily="34" charset="0"/>
                <a:cs typeface="Calibri"/>
              </a:rPr>
              <a:t> </a:t>
            </a:r>
            <a:r>
              <a:rPr spc="-5" dirty="0">
                <a:latin typeface="Century Gothic" panose="020B0502020202020204" pitchFamily="34" charset="0"/>
                <a:cs typeface="Calibri"/>
              </a:rPr>
              <a:t>sont</a:t>
            </a:r>
            <a:r>
              <a:rPr spc="180" dirty="0">
                <a:latin typeface="Century Gothic" panose="020B0502020202020204" pitchFamily="34" charset="0"/>
                <a:cs typeface="Calibri"/>
              </a:rPr>
              <a:t> </a:t>
            </a:r>
            <a:r>
              <a:rPr spc="-5" dirty="0">
                <a:latin typeface="Century Gothic" panose="020B0502020202020204" pitchFamily="34" charset="0"/>
                <a:cs typeface="Calibri"/>
              </a:rPr>
              <a:t>les</a:t>
            </a:r>
            <a:r>
              <a:rPr spc="180" dirty="0">
                <a:latin typeface="Century Gothic" panose="020B0502020202020204" pitchFamily="34" charset="0"/>
                <a:cs typeface="Calibri"/>
              </a:rPr>
              <a:t> </a:t>
            </a:r>
            <a:r>
              <a:rPr spc="-5" dirty="0" err="1">
                <a:latin typeface="Century Gothic" panose="020B0502020202020204" pitchFamily="34" charset="0"/>
                <a:cs typeface="Calibri"/>
              </a:rPr>
              <a:t>dépenses</a:t>
            </a:r>
            <a:r>
              <a:rPr spc="180" dirty="0">
                <a:latin typeface="Century Gothic" panose="020B0502020202020204" pitchFamily="34" charset="0"/>
                <a:cs typeface="Calibri"/>
              </a:rPr>
              <a:t> </a:t>
            </a:r>
            <a:r>
              <a:rPr spc="-5" dirty="0" err="1">
                <a:latin typeface="Century Gothic" panose="020B0502020202020204" pitchFamily="34" charset="0"/>
                <a:cs typeface="Calibri"/>
              </a:rPr>
              <a:t>incombant</a:t>
            </a:r>
            <a:r>
              <a:rPr lang="fr-CA" spc="-5" dirty="0">
                <a:latin typeface="Century Gothic" panose="020B0502020202020204" pitchFamily="34" charset="0"/>
                <a:cs typeface="Calibri"/>
              </a:rPr>
              <a:t> </a:t>
            </a:r>
            <a:r>
              <a:rPr spc="-5" dirty="0" err="1">
                <a:latin typeface="Century Gothic" panose="020B0502020202020204" pitchFamily="34" charset="0"/>
                <a:cs typeface="Calibri"/>
              </a:rPr>
              <a:t>définitivement</a:t>
            </a:r>
            <a:r>
              <a:rPr spc="-25" dirty="0">
                <a:latin typeface="Century Gothic" panose="020B0502020202020204" pitchFamily="34" charset="0"/>
                <a:cs typeface="Calibri"/>
              </a:rPr>
              <a:t> </a:t>
            </a:r>
            <a:r>
              <a:rPr dirty="0">
                <a:latin typeface="Century Gothic" panose="020B0502020202020204" pitchFamily="34" charset="0"/>
                <a:cs typeface="Calibri"/>
              </a:rPr>
              <a:t>aux</a:t>
            </a:r>
            <a:r>
              <a:rPr spc="-25" dirty="0">
                <a:latin typeface="Century Gothic" panose="020B0502020202020204" pitchFamily="34" charset="0"/>
                <a:cs typeface="Calibri"/>
              </a:rPr>
              <a:t> </a:t>
            </a:r>
            <a:r>
              <a:rPr spc="-5" dirty="0">
                <a:latin typeface="Century Gothic" panose="020B0502020202020204" pitchFamily="34" charset="0"/>
                <a:cs typeface="Calibri"/>
              </a:rPr>
              <a:t>copropriétaires,</a:t>
            </a:r>
            <a:r>
              <a:rPr spc="-40" dirty="0">
                <a:latin typeface="Century Gothic" panose="020B0502020202020204" pitchFamily="34" charset="0"/>
                <a:cs typeface="Calibri"/>
              </a:rPr>
              <a:t> </a:t>
            </a:r>
            <a:r>
              <a:rPr spc="-5" dirty="0">
                <a:latin typeface="Century Gothic" panose="020B0502020202020204" pitchFamily="34" charset="0"/>
                <a:cs typeface="Calibri"/>
              </a:rPr>
              <a:t>chacun</a:t>
            </a:r>
            <a:r>
              <a:rPr spc="-15" dirty="0">
                <a:latin typeface="Century Gothic" panose="020B0502020202020204" pitchFamily="34" charset="0"/>
                <a:cs typeface="Calibri"/>
              </a:rPr>
              <a:t> </a:t>
            </a:r>
            <a:r>
              <a:rPr dirty="0">
                <a:latin typeface="Century Gothic" panose="020B0502020202020204" pitchFamily="34" charset="0"/>
                <a:cs typeface="Calibri"/>
              </a:rPr>
              <a:t>pour</a:t>
            </a:r>
            <a:r>
              <a:rPr spc="-20" dirty="0">
                <a:latin typeface="Century Gothic" panose="020B0502020202020204" pitchFamily="34" charset="0"/>
                <a:cs typeface="Calibri"/>
              </a:rPr>
              <a:t> </a:t>
            </a:r>
            <a:r>
              <a:rPr dirty="0">
                <a:latin typeface="Century Gothic" panose="020B0502020202020204" pitchFamily="34" charset="0"/>
                <a:cs typeface="Calibri"/>
              </a:rPr>
              <a:t>sa </a:t>
            </a:r>
            <a:r>
              <a:rPr spc="-5" dirty="0">
                <a:latin typeface="Century Gothic" panose="020B0502020202020204" pitchFamily="34" charset="0"/>
                <a:cs typeface="Calibri"/>
              </a:rPr>
              <a:t>quote-part.</a:t>
            </a:r>
            <a:endParaRPr dirty="0">
              <a:latin typeface="Century Gothic" panose="020B0502020202020204" pitchFamily="34" charset="0"/>
              <a:cs typeface="Calibri"/>
            </a:endParaRPr>
          </a:p>
          <a:p>
            <a:pPr marL="222885" marR="42545" indent="-172720" algn="just">
              <a:lnSpc>
                <a:spcPts val="1510"/>
              </a:lnSpc>
              <a:spcBef>
                <a:spcPts val="830"/>
              </a:spcBef>
              <a:buFont typeface="Wingdings"/>
              <a:buChar char=""/>
              <a:tabLst>
                <a:tab pos="223520" algn="l"/>
              </a:tabLst>
            </a:pPr>
            <a:r>
              <a:rPr spc="-10" dirty="0">
                <a:latin typeface="Century Gothic" panose="020B0502020202020204" pitchFamily="34" charset="0"/>
                <a:cs typeface="Calibri"/>
              </a:rPr>
              <a:t>L'approbation</a:t>
            </a:r>
            <a:r>
              <a:rPr spc="180" dirty="0">
                <a:latin typeface="Century Gothic" panose="020B0502020202020204" pitchFamily="34" charset="0"/>
                <a:cs typeface="Calibri"/>
              </a:rPr>
              <a:t> </a:t>
            </a:r>
            <a:r>
              <a:rPr spc="-5" dirty="0">
                <a:latin typeface="Century Gothic" panose="020B0502020202020204" pitchFamily="34" charset="0"/>
                <a:cs typeface="Calibri"/>
              </a:rPr>
              <a:t>des</a:t>
            </a:r>
            <a:r>
              <a:rPr spc="185" dirty="0">
                <a:latin typeface="Century Gothic" panose="020B0502020202020204" pitchFamily="34" charset="0"/>
                <a:cs typeface="Calibri"/>
              </a:rPr>
              <a:t> </a:t>
            </a:r>
            <a:r>
              <a:rPr spc="-10" dirty="0">
                <a:latin typeface="Century Gothic" panose="020B0502020202020204" pitchFamily="34" charset="0"/>
                <a:cs typeface="Calibri"/>
              </a:rPr>
              <a:t>comptes</a:t>
            </a:r>
            <a:r>
              <a:rPr spc="175" dirty="0">
                <a:latin typeface="Century Gothic" panose="020B0502020202020204" pitchFamily="34" charset="0"/>
                <a:cs typeface="Calibri"/>
              </a:rPr>
              <a:t> </a:t>
            </a:r>
            <a:r>
              <a:rPr dirty="0">
                <a:latin typeface="Century Gothic" panose="020B0502020202020204" pitchFamily="34" charset="0"/>
                <a:cs typeface="Calibri"/>
              </a:rPr>
              <a:t>du</a:t>
            </a:r>
            <a:r>
              <a:rPr spc="185" dirty="0">
                <a:latin typeface="Century Gothic" panose="020B0502020202020204" pitchFamily="34" charset="0"/>
                <a:cs typeface="Calibri"/>
              </a:rPr>
              <a:t> </a:t>
            </a:r>
            <a:r>
              <a:rPr spc="-10" dirty="0">
                <a:latin typeface="Century Gothic" panose="020B0502020202020204" pitchFamily="34" charset="0"/>
                <a:cs typeface="Calibri"/>
              </a:rPr>
              <a:t>syndicat</a:t>
            </a:r>
            <a:r>
              <a:rPr spc="175" dirty="0">
                <a:latin typeface="Century Gothic" panose="020B0502020202020204" pitchFamily="34" charset="0"/>
                <a:cs typeface="Calibri"/>
              </a:rPr>
              <a:t> </a:t>
            </a:r>
            <a:r>
              <a:rPr spc="-5" dirty="0">
                <a:latin typeface="Century Gothic" panose="020B0502020202020204" pitchFamily="34" charset="0"/>
                <a:cs typeface="Calibri"/>
              </a:rPr>
              <a:t>par</a:t>
            </a:r>
            <a:r>
              <a:rPr spc="185" dirty="0">
                <a:latin typeface="Century Gothic" panose="020B0502020202020204" pitchFamily="34" charset="0"/>
                <a:cs typeface="Calibri"/>
              </a:rPr>
              <a:t> </a:t>
            </a:r>
            <a:r>
              <a:rPr spc="-5" dirty="0">
                <a:latin typeface="Century Gothic" panose="020B0502020202020204" pitchFamily="34" charset="0"/>
                <a:cs typeface="Calibri"/>
              </a:rPr>
              <a:t>l'assemblée</a:t>
            </a:r>
            <a:r>
              <a:rPr spc="185" dirty="0">
                <a:latin typeface="Century Gothic" panose="020B0502020202020204" pitchFamily="34" charset="0"/>
                <a:cs typeface="Calibri"/>
              </a:rPr>
              <a:t> </a:t>
            </a:r>
            <a:r>
              <a:rPr spc="-10" dirty="0">
                <a:latin typeface="Century Gothic" panose="020B0502020202020204" pitchFamily="34" charset="0"/>
                <a:cs typeface="Calibri"/>
              </a:rPr>
              <a:t>générale</a:t>
            </a:r>
            <a:r>
              <a:rPr spc="180" dirty="0">
                <a:latin typeface="Century Gothic" panose="020B0502020202020204" pitchFamily="34" charset="0"/>
                <a:cs typeface="Calibri"/>
              </a:rPr>
              <a:t> </a:t>
            </a:r>
            <a:r>
              <a:rPr spc="-5" dirty="0">
                <a:latin typeface="Century Gothic" panose="020B0502020202020204" pitchFamily="34" charset="0"/>
                <a:cs typeface="Calibri"/>
              </a:rPr>
              <a:t>ne</a:t>
            </a:r>
            <a:r>
              <a:rPr spc="185" dirty="0">
                <a:latin typeface="Century Gothic" panose="020B0502020202020204" pitchFamily="34" charset="0"/>
                <a:cs typeface="Calibri"/>
              </a:rPr>
              <a:t> </a:t>
            </a:r>
            <a:r>
              <a:rPr spc="-5" dirty="0">
                <a:latin typeface="Century Gothic" panose="020B0502020202020204" pitchFamily="34" charset="0"/>
                <a:cs typeface="Calibri"/>
              </a:rPr>
              <a:t>constitue</a:t>
            </a:r>
            <a:r>
              <a:rPr spc="185" dirty="0">
                <a:latin typeface="Century Gothic" panose="020B0502020202020204" pitchFamily="34" charset="0"/>
                <a:cs typeface="Calibri"/>
              </a:rPr>
              <a:t> </a:t>
            </a:r>
            <a:r>
              <a:rPr spc="-5" dirty="0">
                <a:latin typeface="Century Gothic" panose="020B0502020202020204" pitchFamily="34" charset="0"/>
                <a:cs typeface="Calibri"/>
              </a:rPr>
              <a:t>pas</a:t>
            </a:r>
            <a:r>
              <a:rPr spc="185" dirty="0">
                <a:latin typeface="Century Gothic" panose="020B0502020202020204" pitchFamily="34" charset="0"/>
                <a:cs typeface="Calibri"/>
              </a:rPr>
              <a:t> </a:t>
            </a:r>
            <a:r>
              <a:rPr spc="-5" dirty="0">
                <a:latin typeface="Century Gothic" panose="020B0502020202020204" pitchFamily="34" charset="0"/>
                <a:cs typeface="Calibri"/>
              </a:rPr>
              <a:t>une</a:t>
            </a:r>
            <a:r>
              <a:rPr spc="175" dirty="0">
                <a:latin typeface="Century Gothic" panose="020B0502020202020204" pitchFamily="34" charset="0"/>
                <a:cs typeface="Calibri"/>
              </a:rPr>
              <a:t> </a:t>
            </a:r>
            <a:r>
              <a:rPr spc="-5" dirty="0">
                <a:latin typeface="Century Gothic" panose="020B0502020202020204" pitchFamily="34" charset="0"/>
                <a:cs typeface="Calibri"/>
              </a:rPr>
              <a:t>approbation</a:t>
            </a:r>
            <a:r>
              <a:rPr spc="175" dirty="0">
                <a:latin typeface="Century Gothic" panose="020B0502020202020204" pitchFamily="34" charset="0"/>
                <a:cs typeface="Calibri"/>
              </a:rPr>
              <a:t> </a:t>
            </a:r>
            <a:r>
              <a:rPr dirty="0">
                <a:latin typeface="Century Gothic" panose="020B0502020202020204" pitchFamily="34" charset="0"/>
                <a:cs typeface="Calibri"/>
              </a:rPr>
              <a:t>du </a:t>
            </a:r>
            <a:r>
              <a:rPr spc="-300" dirty="0">
                <a:latin typeface="Century Gothic" panose="020B0502020202020204" pitchFamily="34" charset="0"/>
                <a:cs typeface="Calibri"/>
              </a:rPr>
              <a:t> </a:t>
            </a:r>
            <a:r>
              <a:rPr spc="-5" dirty="0">
                <a:latin typeface="Century Gothic" panose="020B0502020202020204" pitchFamily="34" charset="0"/>
                <a:cs typeface="Calibri"/>
              </a:rPr>
              <a:t>compte</a:t>
            </a:r>
            <a:r>
              <a:rPr spc="-40" dirty="0">
                <a:latin typeface="Century Gothic" panose="020B0502020202020204" pitchFamily="34" charset="0"/>
                <a:cs typeface="Calibri"/>
              </a:rPr>
              <a:t> </a:t>
            </a:r>
            <a:r>
              <a:rPr spc="-5" dirty="0">
                <a:latin typeface="Century Gothic" panose="020B0502020202020204" pitchFamily="34" charset="0"/>
                <a:cs typeface="Calibri"/>
              </a:rPr>
              <a:t>individuel</a:t>
            </a:r>
            <a:r>
              <a:rPr spc="-10" dirty="0">
                <a:latin typeface="Century Gothic" panose="020B0502020202020204" pitchFamily="34" charset="0"/>
                <a:cs typeface="Calibri"/>
              </a:rPr>
              <a:t> </a:t>
            </a:r>
            <a:r>
              <a:rPr dirty="0">
                <a:latin typeface="Century Gothic" panose="020B0502020202020204" pitchFamily="34" charset="0"/>
                <a:cs typeface="Calibri"/>
              </a:rPr>
              <a:t>de</a:t>
            </a:r>
            <a:r>
              <a:rPr spc="-30" dirty="0">
                <a:latin typeface="Century Gothic" panose="020B0502020202020204" pitchFamily="34" charset="0"/>
                <a:cs typeface="Calibri"/>
              </a:rPr>
              <a:t> </a:t>
            </a:r>
            <a:r>
              <a:rPr spc="-5" dirty="0">
                <a:latin typeface="Century Gothic" panose="020B0502020202020204" pitchFamily="34" charset="0"/>
                <a:cs typeface="Calibri"/>
              </a:rPr>
              <a:t>chacun</a:t>
            </a:r>
            <a:r>
              <a:rPr spc="-20" dirty="0">
                <a:latin typeface="Century Gothic" panose="020B0502020202020204" pitchFamily="34" charset="0"/>
                <a:cs typeface="Calibri"/>
              </a:rPr>
              <a:t> </a:t>
            </a:r>
            <a:r>
              <a:rPr spc="5" dirty="0">
                <a:latin typeface="Century Gothic" panose="020B0502020202020204" pitchFamily="34" charset="0"/>
                <a:cs typeface="Calibri"/>
              </a:rPr>
              <a:t>des</a:t>
            </a:r>
            <a:r>
              <a:rPr spc="-20" dirty="0">
                <a:latin typeface="Century Gothic" panose="020B0502020202020204" pitchFamily="34" charset="0"/>
                <a:cs typeface="Calibri"/>
              </a:rPr>
              <a:t> </a:t>
            </a:r>
            <a:r>
              <a:rPr spc="-5" dirty="0">
                <a:latin typeface="Century Gothic" panose="020B0502020202020204" pitchFamily="34" charset="0"/>
                <a:cs typeface="Calibri"/>
              </a:rPr>
              <a:t>copropriétaires.</a:t>
            </a:r>
            <a:endParaRPr dirty="0">
              <a:latin typeface="Century Gothic" panose="020B0502020202020204" pitchFamily="34" charset="0"/>
              <a:cs typeface="Calibri"/>
            </a:endParaRPr>
          </a:p>
          <a:p>
            <a:pPr marL="222885" marR="43815" indent="-172720" algn="just">
              <a:lnSpc>
                <a:spcPts val="1510"/>
              </a:lnSpc>
              <a:spcBef>
                <a:spcPts val="795"/>
              </a:spcBef>
              <a:buFont typeface="Wingdings"/>
              <a:buChar char=""/>
              <a:tabLst>
                <a:tab pos="223520" algn="l"/>
              </a:tabLst>
            </a:pPr>
            <a:r>
              <a:rPr spc="-20" dirty="0">
                <a:latin typeface="Century Gothic" panose="020B0502020202020204" pitchFamily="34" charset="0"/>
                <a:cs typeface="Calibri"/>
              </a:rPr>
              <a:t>L’approbation</a:t>
            </a:r>
            <a:r>
              <a:rPr spc="165" dirty="0">
                <a:latin typeface="Century Gothic" panose="020B0502020202020204" pitchFamily="34" charset="0"/>
                <a:cs typeface="Calibri"/>
              </a:rPr>
              <a:t> </a:t>
            </a:r>
            <a:r>
              <a:rPr spc="-5" dirty="0">
                <a:latin typeface="Century Gothic" panose="020B0502020202020204" pitchFamily="34" charset="0"/>
                <a:cs typeface="Calibri"/>
              </a:rPr>
              <a:t>des</a:t>
            </a:r>
            <a:r>
              <a:rPr spc="150" dirty="0">
                <a:latin typeface="Century Gothic" panose="020B0502020202020204" pitchFamily="34" charset="0"/>
                <a:cs typeface="Calibri"/>
              </a:rPr>
              <a:t> </a:t>
            </a:r>
            <a:r>
              <a:rPr spc="-10" dirty="0">
                <a:latin typeface="Century Gothic" panose="020B0502020202020204" pitchFamily="34" charset="0"/>
                <a:cs typeface="Calibri"/>
              </a:rPr>
              <a:t>comptes</a:t>
            </a:r>
            <a:r>
              <a:rPr spc="140" dirty="0">
                <a:latin typeface="Century Gothic" panose="020B0502020202020204" pitchFamily="34" charset="0"/>
                <a:cs typeface="Calibri"/>
              </a:rPr>
              <a:t> </a:t>
            </a:r>
            <a:r>
              <a:rPr spc="-5" dirty="0">
                <a:latin typeface="Century Gothic" panose="020B0502020202020204" pitchFamily="34" charset="0"/>
                <a:cs typeface="Calibri"/>
              </a:rPr>
              <a:t>permet</a:t>
            </a:r>
            <a:r>
              <a:rPr spc="140" dirty="0">
                <a:latin typeface="Century Gothic" panose="020B0502020202020204" pitchFamily="34" charset="0"/>
                <a:cs typeface="Calibri"/>
              </a:rPr>
              <a:t> </a:t>
            </a:r>
            <a:r>
              <a:rPr spc="-10" dirty="0">
                <a:latin typeface="Century Gothic" panose="020B0502020202020204" pitchFamily="34" charset="0"/>
                <a:cs typeface="Calibri"/>
              </a:rPr>
              <a:t>l’exigibilité</a:t>
            </a:r>
            <a:r>
              <a:rPr spc="140" dirty="0">
                <a:latin typeface="Century Gothic" panose="020B0502020202020204" pitchFamily="34" charset="0"/>
                <a:cs typeface="Calibri"/>
              </a:rPr>
              <a:t> </a:t>
            </a:r>
            <a:r>
              <a:rPr spc="-5" dirty="0">
                <a:latin typeface="Century Gothic" panose="020B0502020202020204" pitchFamily="34" charset="0"/>
                <a:cs typeface="Calibri"/>
              </a:rPr>
              <a:t>auprès</a:t>
            </a:r>
            <a:r>
              <a:rPr spc="150" dirty="0">
                <a:latin typeface="Century Gothic" panose="020B0502020202020204" pitchFamily="34" charset="0"/>
                <a:cs typeface="Calibri"/>
              </a:rPr>
              <a:t> </a:t>
            </a:r>
            <a:r>
              <a:rPr spc="-5" dirty="0">
                <a:latin typeface="Century Gothic" panose="020B0502020202020204" pitchFamily="34" charset="0"/>
                <a:cs typeface="Calibri"/>
              </a:rPr>
              <a:t>des</a:t>
            </a:r>
            <a:r>
              <a:rPr spc="135" dirty="0">
                <a:latin typeface="Century Gothic" panose="020B0502020202020204" pitchFamily="34" charset="0"/>
                <a:cs typeface="Calibri"/>
              </a:rPr>
              <a:t> </a:t>
            </a:r>
            <a:r>
              <a:rPr spc="-5" dirty="0">
                <a:latin typeface="Century Gothic" panose="020B0502020202020204" pitchFamily="34" charset="0"/>
                <a:cs typeface="Calibri"/>
              </a:rPr>
              <a:t>copropriétaires</a:t>
            </a:r>
            <a:r>
              <a:rPr spc="135" dirty="0">
                <a:latin typeface="Century Gothic" panose="020B0502020202020204" pitchFamily="34" charset="0"/>
                <a:cs typeface="Calibri"/>
              </a:rPr>
              <a:t> </a:t>
            </a:r>
            <a:r>
              <a:rPr spc="-5" dirty="0">
                <a:latin typeface="Century Gothic" panose="020B0502020202020204" pitchFamily="34" charset="0"/>
                <a:cs typeface="Calibri"/>
              </a:rPr>
              <a:t>de</a:t>
            </a:r>
            <a:r>
              <a:rPr spc="130" dirty="0">
                <a:latin typeface="Century Gothic" panose="020B0502020202020204" pitchFamily="34" charset="0"/>
                <a:cs typeface="Calibri"/>
              </a:rPr>
              <a:t> </a:t>
            </a:r>
            <a:r>
              <a:rPr dirty="0">
                <a:latin typeface="Century Gothic" panose="020B0502020202020204" pitchFamily="34" charset="0"/>
                <a:cs typeface="Calibri"/>
              </a:rPr>
              <a:t>la</a:t>
            </a:r>
            <a:r>
              <a:rPr spc="140" dirty="0">
                <a:latin typeface="Century Gothic" panose="020B0502020202020204" pitchFamily="34" charset="0"/>
                <a:cs typeface="Calibri"/>
              </a:rPr>
              <a:t> </a:t>
            </a:r>
            <a:r>
              <a:rPr spc="-5" dirty="0">
                <a:latin typeface="Century Gothic" panose="020B0502020202020204" pitchFamily="34" charset="0"/>
                <a:cs typeface="Calibri"/>
              </a:rPr>
              <a:t>régularisation</a:t>
            </a:r>
            <a:r>
              <a:rPr spc="150" dirty="0">
                <a:latin typeface="Century Gothic" panose="020B0502020202020204" pitchFamily="34" charset="0"/>
                <a:cs typeface="Calibri"/>
              </a:rPr>
              <a:t> </a:t>
            </a:r>
            <a:r>
              <a:rPr spc="-5" dirty="0">
                <a:latin typeface="Century Gothic" panose="020B0502020202020204" pitchFamily="34" charset="0"/>
                <a:cs typeface="Calibri"/>
              </a:rPr>
              <a:t>des </a:t>
            </a:r>
            <a:r>
              <a:rPr spc="-305" dirty="0">
                <a:latin typeface="Century Gothic" panose="020B0502020202020204" pitchFamily="34" charset="0"/>
                <a:cs typeface="Calibri"/>
              </a:rPr>
              <a:t> </a:t>
            </a:r>
            <a:r>
              <a:rPr spc="-5" dirty="0">
                <a:latin typeface="Century Gothic" panose="020B0502020202020204" pitchFamily="34" charset="0"/>
                <a:cs typeface="Calibri"/>
              </a:rPr>
              <a:t>charges.</a:t>
            </a:r>
            <a:endParaRPr dirty="0">
              <a:latin typeface="Century Gothic" panose="020B0502020202020204" pitchFamily="34" charset="0"/>
              <a:cs typeface="Calibri"/>
            </a:endParaRPr>
          </a:p>
          <a:p>
            <a:pPr marL="222885" marR="43815" indent="-172720" algn="just">
              <a:lnSpc>
                <a:spcPts val="1510"/>
              </a:lnSpc>
              <a:spcBef>
                <a:spcPts val="810"/>
              </a:spcBef>
              <a:buFont typeface="Wingdings"/>
              <a:buChar char=""/>
              <a:tabLst>
                <a:tab pos="223520" algn="l"/>
              </a:tabLst>
            </a:pPr>
            <a:r>
              <a:rPr spc="-20" dirty="0">
                <a:latin typeface="Century Gothic" panose="020B0502020202020204" pitchFamily="34" charset="0"/>
                <a:cs typeface="Calibri"/>
              </a:rPr>
              <a:t>L’approbation</a:t>
            </a:r>
            <a:r>
              <a:rPr spc="5" dirty="0">
                <a:latin typeface="Century Gothic" panose="020B0502020202020204" pitchFamily="34" charset="0"/>
                <a:cs typeface="Calibri"/>
              </a:rPr>
              <a:t> </a:t>
            </a:r>
            <a:r>
              <a:rPr dirty="0">
                <a:latin typeface="Century Gothic" panose="020B0502020202020204" pitchFamily="34" charset="0"/>
                <a:cs typeface="Calibri"/>
              </a:rPr>
              <a:t>des</a:t>
            </a:r>
            <a:r>
              <a:rPr spc="20" dirty="0">
                <a:latin typeface="Century Gothic" panose="020B0502020202020204" pitchFamily="34" charset="0"/>
                <a:cs typeface="Calibri"/>
              </a:rPr>
              <a:t> </a:t>
            </a:r>
            <a:r>
              <a:rPr spc="-15" dirty="0">
                <a:latin typeface="Century Gothic" panose="020B0502020202020204" pitchFamily="34" charset="0"/>
                <a:cs typeface="Calibri"/>
              </a:rPr>
              <a:t>comptes</a:t>
            </a:r>
            <a:r>
              <a:rPr spc="15" dirty="0">
                <a:latin typeface="Century Gothic" panose="020B0502020202020204" pitchFamily="34" charset="0"/>
                <a:cs typeface="Calibri"/>
              </a:rPr>
              <a:t> </a:t>
            </a:r>
            <a:r>
              <a:rPr spc="-5" dirty="0">
                <a:latin typeface="Century Gothic" panose="020B0502020202020204" pitchFamily="34" charset="0"/>
                <a:cs typeface="Calibri"/>
              </a:rPr>
              <a:t>permet</a:t>
            </a:r>
            <a:r>
              <a:rPr spc="10" dirty="0">
                <a:latin typeface="Century Gothic" panose="020B0502020202020204" pitchFamily="34" charset="0"/>
                <a:cs typeface="Calibri"/>
              </a:rPr>
              <a:t> </a:t>
            </a:r>
            <a:r>
              <a:rPr spc="-10" dirty="0">
                <a:latin typeface="Century Gothic" panose="020B0502020202020204" pitchFamily="34" charset="0"/>
                <a:cs typeface="Calibri"/>
              </a:rPr>
              <a:t>notamment</a:t>
            </a:r>
            <a:r>
              <a:rPr spc="5" dirty="0">
                <a:latin typeface="Century Gothic" panose="020B0502020202020204" pitchFamily="34" charset="0"/>
                <a:cs typeface="Calibri"/>
              </a:rPr>
              <a:t> </a:t>
            </a:r>
            <a:r>
              <a:rPr dirty="0">
                <a:latin typeface="Century Gothic" panose="020B0502020202020204" pitchFamily="34" charset="0"/>
                <a:cs typeface="Calibri"/>
              </a:rPr>
              <a:t>de</a:t>
            </a:r>
            <a:r>
              <a:rPr spc="15" dirty="0">
                <a:latin typeface="Century Gothic" panose="020B0502020202020204" pitchFamily="34" charset="0"/>
                <a:cs typeface="Calibri"/>
              </a:rPr>
              <a:t> </a:t>
            </a:r>
            <a:r>
              <a:rPr spc="-5" dirty="0">
                <a:latin typeface="Century Gothic" panose="020B0502020202020204" pitchFamily="34" charset="0"/>
                <a:cs typeface="Calibri"/>
              </a:rPr>
              <a:t>justifier</a:t>
            </a:r>
            <a:r>
              <a:rPr spc="20" dirty="0">
                <a:latin typeface="Century Gothic" panose="020B0502020202020204" pitchFamily="34" charset="0"/>
                <a:cs typeface="Calibri"/>
              </a:rPr>
              <a:t> </a:t>
            </a:r>
            <a:r>
              <a:rPr spc="-5" dirty="0">
                <a:latin typeface="Century Gothic" panose="020B0502020202020204" pitchFamily="34" charset="0"/>
                <a:cs typeface="Calibri"/>
              </a:rPr>
              <a:t>les</a:t>
            </a:r>
            <a:r>
              <a:rPr spc="15" dirty="0">
                <a:latin typeface="Century Gothic" panose="020B0502020202020204" pitchFamily="34" charset="0"/>
                <a:cs typeface="Calibri"/>
              </a:rPr>
              <a:t> </a:t>
            </a:r>
            <a:r>
              <a:rPr spc="-5" dirty="0">
                <a:latin typeface="Century Gothic" panose="020B0502020202020204" pitchFamily="34" charset="0"/>
                <a:cs typeface="Calibri"/>
              </a:rPr>
              <a:t>dépenses</a:t>
            </a:r>
            <a:r>
              <a:rPr spc="5" dirty="0">
                <a:latin typeface="Century Gothic" panose="020B0502020202020204" pitchFamily="34" charset="0"/>
                <a:cs typeface="Calibri"/>
              </a:rPr>
              <a:t> </a:t>
            </a:r>
            <a:r>
              <a:rPr spc="-5" dirty="0">
                <a:latin typeface="Century Gothic" panose="020B0502020202020204" pitchFamily="34" charset="0"/>
                <a:cs typeface="Calibri"/>
              </a:rPr>
              <a:t>dans</a:t>
            </a:r>
            <a:r>
              <a:rPr spc="20" dirty="0">
                <a:latin typeface="Century Gothic" panose="020B0502020202020204" pitchFamily="34" charset="0"/>
                <a:cs typeface="Calibri"/>
              </a:rPr>
              <a:t> </a:t>
            </a:r>
            <a:r>
              <a:rPr spc="-5" dirty="0">
                <a:latin typeface="Century Gothic" panose="020B0502020202020204" pitchFamily="34" charset="0"/>
                <a:cs typeface="Calibri"/>
              </a:rPr>
              <a:t>le</a:t>
            </a:r>
            <a:r>
              <a:rPr spc="15" dirty="0">
                <a:latin typeface="Century Gothic" panose="020B0502020202020204" pitchFamily="34" charset="0"/>
                <a:cs typeface="Calibri"/>
              </a:rPr>
              <a:t> </a:t>
            </a:r>
            <a:r>
              <a:rPr spc="-10" dirty="0">
                <a:latin typeface="Century Gothic" panose="020B0502020202020204" pitchFamily="34" charset="0"/>
                <a:cs typeface="Calibri"/>
              </a:rPr>
              <a:t>cadre</a:t>
            </a:r>
            <a:r>
              <a:rPr spc="5" dirty="0">
                <a:latin typeface="Century Gothic" panose="020B0502020202020204" pitchFamily="34" charset="0"/>
                <a:cs typeface="Calibri"/>
              </a:rPr>
              <a:t> </a:t>
            </a:r>
            <a:r>
              <a:rPr spc="-10" dirty="0">
                <a:latin typeface="Century Gothic" panose="020B0502020202020204" pitchFamily="34" charset="0"/>
                <a:cs typeface="Calibri"/>
              </a:rPr>
              <a:t>d’une</a:t>
            </a:r>
            <a:r>
              <a:rPr spc="15" dirty="0">
                <a:latin typeface="Century Gothic" panose="020B0502020202020204" pitchFamily="34" charset="0"/>
                <a:cs typeface="Calibri"/>
              </a:rPr>
              <a:t> </a:t>
            </a:r>
            <a:r>
              <a:rPr spc="-10" dirty="0">
                <a:latin typeface="Century Gothic" panose="020B0502020202020204" pitchFamily="34" charset="0"/>
                <a:cs typeface="Calibri"/>
              </a:rPr>
              <a:t>procédure</a:t>
            </a:r>
            <a:r>
              <a:rPr spc="10" dirty="0">
                <a:latin typeface="Century Gothic" panose="020B0502020202020204" pitchFamily="34" charset="0"/>
                <a:cs typeface="Calibri"/>
              </a:rPr>
              <a:t> </a:t>
            </a:r>
            <a:r>
              <a:rPr spc="-10" dirty="0">
                <a:latin typeface="Century Gothic" panose="020B0502020202020204" pitchFamily="34" charset="0"/>
                <a:cs typeface="Calibri"/>
              </a:rPr>
              <a:t>de </a:t>
            </a:r>
            <a:r>
              <a:rPr spc="-300" dirty="0">
                <a:latin typeface="Century Gothic" panose="020B0502020202020204" pitchFamily="34" charset="0"/>
                <a:cs typeface="Calibri"/>
              </a:rPr>
              <a:t> </a:t>
            </a:r>
            <a:r>
              <a:rPr spc="-5" dirty="0">
                <a:latin typeface="Century Gothic" panose="020B0502020202020204" pitchFamily="34" charset="0"/>
                <a:cs typeface="Calibri"/>
              </a:rPr>
              <a:t>recouvrement</a:t>
            </a:r>
            <a:r>
              <a:rPr spc="-55" dirty="0">
                <a:latin typeface="Century Gothic" panose="020B0502020202020204" pitchFamily="34" charset="0"/>
                <a:cs typeface="Calibri"/>
              </a:rPr>
              <a:t> </a:t>
            </a:r>
            <a:r>
              <a:rPr dirty="0">
                <a:latin typeface="Century Gothic" panose="020B0502020202020204" pitchFamily="34" charset="0"/>
                <a:cs typeface="Calibri"/>
              </a:rPr>
              <a:t>des</a:t>
            </a:r>
            <a:r>
              <a:rPr spc="-15" dirty="0">
                <a:latin typeface="Century Gothic" panose="020B0502020202020204" pitchFamily="34" charset="0"/>
                <a:cs typeface="Calibri"/>
              </a:rPr>
              <a:t> </a:t>
            </a:r>
            <a:r>
              <a:rPr spc="-5" dirty="0">
                <a:latin typeface="Century Gothic" panose="020B0502020202020204" pitchFamily="34" charset="0"/>
                <a:cs typeface="Calibri"/>
              </a:rPr>
              <a:t>charges.</a:t>
            </a:r>
            <a:endParaRPr dirty="0">
              <a:latin typeface="Century Gothic" panose="020B0502020202020204" pitchFamily="34" charset="0"/>
              <a:cs typeface="Calibri"/>
            </a:endParaRPr>
          </a:p>
          <a:p>
            <a:pPr algn="just">
              <a:lnSpc>
                <a:spcPct val="100000"/>
              </a:lnSpc>
              <a:buChar char=""/>
            </a:pPr>
            <a:endParaRPr dirty="0">
              <a:latin typeface="Century Gothic" panose="020B0502020202020204" pitchFamily="34" charset="0"/>
              <a:cs typeface="Calibri"/>
            </a:endParaRPr>
          </a:p>
          <a:p>
            <a:pPr marL="50800" algn="just">
              <a:lnSpc>
                <a:spcPct val="100000"/>
              </a:lnSpc>
              <a:spcBef>
                <a:spcPts val="1210"/>
              </a:spcBef>
            </a:pPr>
            <a:r>
              <a:rPr b="1" u="sng" spc="-5" dirty="0">
                <a:solidFill>
                  <a:srgbClr val="31849B"/>
                </a:solidFill>
                <a:uFill>
                  <a:solidFill>
                    <a:srgbClr val="00AF50"/>
                  </a:solidFill>
                </a:uFill>
                <a:latin typeface="Century Gothic" panose="020B0502020202020204" pitchFamily="34" charset="0"/>
                <a:cs typeface="Calibri"/>
              </a:rPr>
              <a:t>Les</a:t>
            </a:r>
            <a:r>
              <a:rPr b="1" u="sng" spc="-15" dirty="0">
                <a:solidFill>
                  <a:srgbClr val="31849B"/>
                </a:solidFill>
                <a:uFill>
                  <a:solidFill>
                    <a:srgbClr val="00AF50"/>
                  </a:solidFill>
                </a:uFill>
                <a:latin typeface="Century Gothic" panose="020B0502020202020204" pitchFamily="34" charset="0"/>
                <a:cs typeface="Calibri"/>
              </a:rPr>
              <a:t> </a:t>
            </a:r>
            <a:r>
              <a:rPr b="1" u="sng" spc="-5" dirty="0">
                <a:solidFill>
                  <a:srgbClr val="31849B"/>
                </a:solidFill>
                <a:uFill>
                  <a:solidFill>
                    <a:srgbClr val="00AF50"/>
                  </a:solidFill>
                </a:uFill>
                <a:latin typeface="Century Gothic" panose="020B0502020202020204" pitchFamily="34" charset="0"/>
                <a:cs typeface="Calibri"/>
              </a:rPr>
              <a:t>conséquences</a:t>
            </a:r>
            <a:r>
              <a:rPr b="1" u="sng" spc="-2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du</a:t>
            </a:r>
            <a:r>
              <a:rPr b="1" u="sng" spc="-10"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quitus</a:t>
            </a:r>
            <a:r>
              <a:rPr b="1" u="sng" spc="-1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sur</a:t>
            </a:r>
            <a:r>
              <a:rPr b="1" u="sng" spc="-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la </a:t>
            </a:r>
            <a:r>
              <a:rPr b="1" u="sng" spc="-5" dirty="0">
                <a:solidFill>
                  <a:srgbClr val="31849B"/>
                </a:solidFill>
                <a:uFill>
                  <a:solidFill>
                    <a:srgbClr val="00AF50"/>
                  </a:solidFill>
                </a:uFill>
                <a:latin typeface="Century Gothic" panose="020B0502020202020204" pitchFamily="34" charset="0"/>
                <a:cs typeface="Calibri"/>
              </a:rPr>
              <a:t>gestion</a:t>
            </a:r>
            <a:r>
              <a:rPr b="1" u="sng" spc="-30" dirty="0">
                <a:solidFill>
                  <a:srgbClr val="31849B"/>
                </a:solidFill>
                <a:uFill>
                  <a:solidFill>
                    <a:srgbClr val="00AF50"/>
                  </a:solidFill>
                </a:uFill>
                <a:latin typeface="Century Gothic" panose="020B0502020202020204" pitchFamily="34" charset="0"/>
                <a:cs typeface="Calibri"/>
              </a:rPr>
              <a:t> </a:t>
            </a:r>
            <a:r>
              <a:rPr b="1" u="sng" spc="-10" dirty="0">
                <a:solidFill>
                  <a:srgbClr val="31849B"/>
                </a:solidFill>
                <a:uFill>
                  <a:solidFill>
                    <a:srgbClr val="00AF50"/>
                  </a:solidFill>
                </a:uFill>
                <a:latin typeface="Century Gothic" panose="020B0502020202020204" pitchFamily="34" charset="0"/>
                <a:cs typeface="Calibri"/>
              </a:rPr>
              <a:t>et</a:t>
            </a:r>
            <a:r>
              <a:rPr b="1" u="sng" spc="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les</a:t>
            </a:r>
            <a:r>
              <a:rPr b="1" u="sng" spc="-10" dirty="0">
                <a:solidFill>
                  <a:srgbClr val="31849B"/>
                </a:solidFill>
                <a:uFill>
                  <a:solidFill>
                    <a:srgbClr val="00AF50"/>
                  </a:solidFill>
                </a:uFill>
                <a:latin typeface="Century Gothic" panose="020B0502020202020204" pitchFamily="34" charset="0"/>
                <a:cs typeface="Calibri"/>
              </a:rPr>
              <a:t> </a:t>
            </a:r>
            <a:r>
              <a:rPr b="1" u="sng" spc="-5" dirty="0">
                <a:solidFill>
                  <a:srgbClr val="31849B"/>
                </a:solidFill>
                <a:uFill>
                  <a:solidFill>
                    <a:srgbClr val="00AF50"/>
                  </a:solidFill>
                </a:uFill>
                <a:latin typeface="Century Gothic" panose="020B0502020202020204" pitchFamily="34" charset="0"/>
                <a:cs typeface="Calibri"/>
              </a:rPr>
              <a:t>comptes</a:t>
            </a:r>
            <a:r>
              <a:rPr b="1" u="sng" spc="-3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de</a:t>
            </a:r>
            <a:r>
              <a:rPr b="1" u="sng" spc="-15" dirty="0">
                <a:solidFill>
                  <a:srgbClr val="31849B"/>
                </a:solidFill>
                <a:uFill>
                  <a:solidFill>
                    <a:srgbClr val="00AF50"/>
                  </a:solidFill>
                </a:uFill>
                <a:latin typeface="Century Gothic" panose="020B0502020202020204" pitchFamily="34" charset="0"/>
                <a:cs typeface="Calibri"/>
              </a:rPr>
              <a:t> </a:t>
            </a:r>
            <a:r>
              <a:rPr b="1" u="sng" dirty="0">
                <a:solidFill>
                  <a:srgbClr val="31849B"/>
                </a:solidFill>
                <a:uFill>
                  <a:solidFill>
                    <a:srgbClr val="00AF50"/>
                  </a:solidFill>
                </a:uFill>
                <a:latin typeface="Century Gothic" panose="020B0502020202020204" pitchFamily="34" charset="0"/>
                <a:cs typeface="Calibri"/>
              </a:rPr>
              <a:t>la </a:t>
            </a:r>
            <a:r>
              <a:rPr b="1" u="sng" spc="-5" dirty="0">
                <a:solidFill>
                  <a:srgbClr val="31849B"/>
                </a:solidFill>
                <a:uFill>
                  <a:solidFill>
                    <a:srgbClr val="00AF50"/>
                  </a:solidFill>
                </a:uFill>
                <a:latin typeface="Century Gothic" panose="020B0502020202020204" pitchFamily="34" charset="0"/>
                <a:cs typeface="Calibri"/>
              </a:rPr>
              <a:t>copropriété</a:t>
            </a:r>
            <a:r>
              <a:rPr b="1" spc="-50" dirty="0">
                <a:solidFill>
                  <a:srgbClr val="31849B"/>
                </a:solidFill>
                <a:latin typeface="Century Gothic" panose="020B0502020202020204" pitchFamily="34" charset="0"/>
                <a:cs typeface="Calibri"/>
              </a:rPr>
              <a:t> </a:t>
            </a:r>
            <a:r>
              <a:rPr b="1" dirty="0">
                <a:solidFill>
                  <a:srgbClr val="00AF50"/>
                </a:solidFill>
                <a:latin typeface="Century Gothic" panose="020B0502020202020204" pitchFamily="34" charset="0"/>
                <a:cs typeface="Calibri"/>
              </a:rPr>
              <a:t>:</a:t>
            </a:r>
            <a:endParaRPr dirty="0">
              <a:latin typeface="Century Gothic" panose="020B0502020202020204" pitchFamily="34" charset="0"/>
              <a:cs typeface="Calibri"/>
            </a:endParaRPr>
          </a:p>
          <a:p>
            <a:pPr marL="222885" marR="43180" indent="-172720" algn="just">
              <a:lnSpc>
                <a:spcPct val="90100"/>
              </a:lnSpc>
              <a:spcBef>
                <a:spcPts val="805"/>
              </a:spcBef>
              <a:buFont typeface="Wingdings"/>
              <a:buChar char=""/>
              <a:tabLst>
                <a:tab pos="223520" algn="l"/>
              </a:tabLst>
            </a:pPr>
            <a:r>
              <a:rPr spc="-5" dirty="0">
                <a:solidFill>
                  <a:srgbClr val="E36C0A"/>
                </a:solidFill>
                <a:latin typeface="Century Gothic" panose="020B0502020202020204" pitchFamily="34" charset="0"/>
                <a:cs typeface="Calibri"/>
              </a:rPr>
              <a:t>Le </a:t>
            </a:r>
            <a:r>
              <a:rPr dirty="0">
                <a:solidFill>
                  <a:srgbClr val="E36C0A"/>
                </a:solidFill>
                <a:latin typeface="Century Gothic" panose="020B0502020202020204" pitchFamily="34" charset="0"/>
                <a:cs typeface="Calibri"/>
              </a:rPr>
              <a:t>quitus, </a:t>
            </a:r>
            <a:r>
              <a:rPr spc="-5" dirty="0">
                <a:solidFill>
                  <a:srgbClr val="E36C0A"/>
                </a:solidFill>
                <a:latin typeface="Century Gothic" panose="020B0502020202020204" pitchFamily="34" charset="0"/>
                <a:cs typeface="Calibri"/>
              </a:rPr>
              <a:t>accordé </a:t>
            </a:r>
            <a:r>
              <a:rPr dirty="0">
                <a:solidFill>
                  <a:srgbClr val="E36C0A"/>
                </a:solidFill>
                <a:latin typeface="Century Gothic" panose="020B0502020202020204" pitchFamily="34" charset="0"/>
                <a:cs typeface="Calibri"/>
              </a:rPr>
              <a:t>à son </a:t>
            </a:r>
            <a:r>
              <a:rPr spc="-5" dirty="0">
                <a:solidFill>
                  <a:srgbClr val="E36C0A"/>
                </a:solidFill>
                <a:latin typeface="Century Gothic" panose="020B0502020202020204" pitchFamily="34" charset="0"/>
                <a:cs typeface="Calibri"/>
              </a:rPr>
              <a:t>syndic par </a:t>
            </a:r>
            <a:r>
              <a:rPr dirty="0">
                <a:solidFill>
                  <a:srgbClr val="E36C0A"/>
                </a:solidFill>
                <a:latin typeface="Century Gothic" panose="020B0502020202020204" pitchFamily="34" charset="0"/>
                <a:cs typeface="Calibri"/>
              </a:rPr>
              <a:t>le </a:t>
            </a:r>
            <a:r>
              <a:rPr spc="-10" dirty="0">
                <a:solidFill>
                  <a:srgbClr val="E36C0A"/>
                </a:solidFill>
                <a:latin typeface="Century Gothic" panose="020B0502020202020204" pitchFamily="34" charset="0"/>
                <a:cs typeface="Calibri"/>
              </a:rPr>
              <a:t>syndicat </a:t>
            </a:r>
            <a:r>
              <a:rPr dirty="0">
                <a:solidFill>
                  <a:srgbClr val="E36C0A"/>
                </a:solidFill>
                <a:latin typeface="Century Gothic" panose="020B0502020202020204" pitchFamily="34" charset="0"/>
                <a:cs typeface="Calibri"/>
              </a:rPr>
              <a:t>en </a:t>
            </a:r>
            <a:r>
              <a:rPr spc="-5" dirty="0">
                <a:solidFill>
                  <a:srgbClr val="E36C0A"/>
                </a:solidFill>
                <a:latin typeface="Century Gothic" panose="020B0502020202020204" pitchFamily="34" charset="0"/>
                <a:cs typeface="Calibri"/>
              </a:rPr>
              <a:t>assemblée </a:t>
            </a:r>
            <a:r>
              <a:rPr spc="-10" dirty="0">
                <a:solidFill>
                  <a:srgbClr val="E36C0A"/>
                </a:solidFill>
                <a:latin typeface="Century Gothic" panose="020B0502020202020204" pitchFamily="34" charset="0"/>
                <a:cs typeface="Calibri"/>
              </a:rPr>
              <a:t>générale </a:t>
            </a:r>
            <a:r>
              <a:rPr spc="-5" dirty="0">
                <a:solidFill>
                  <a:srgbClr val="E36C0A"/>
                </a:solidFill>
                <a:latin typeface="Century Gothic" panose="020B0502020202020204" pitchFamily="34" charset="0"/>
                <a:cs typeface="Calibri"/>
              </a:rPr>
              <a:t>consiste </a:t>
            </a:r>
            <a:r>
              <a:rPr dirty="0">
                <a:solidFill>
                  <a:srgbClr val="E36C0A"/>
                </a:solidFill>
                <a:latin typeface="Century Gothic" panose="020B0502020202020204" pitchFamily="34" charset="0"/>
                <a:cs typeface="Calibri"/>
              </a:rPr>
              <a:t>à </a:t>
            </a:r>
            <a:r>
              <a:rPr spc="-10" dirty="0">
                <a:solidFill>
                  <a:srgbClr val="E36C0A"/>
                </a:solidFill>
                <a:latin typeface="Century Gothic" panose="020B0502020202020204" pitchFamily="34" charset="0"/>
                <a:cs typeface="Calibri"/>
              </a:rPr>
              <a:t>entériner </a:t>
            </a:r>
            <a:r>
              <a:rPr dirty="0">
                <a:solidFill>
                  <a:srgbClr val="E36C0A"/>
                </a:solidFill>
                <a:latin typeface="Century Gothic" panose="020B0502020202020204" pitchFamily="34" charset="0"/>
                <a:cs typeface="Calibri"/>
              </a:rPr>
              <a:t>sa </a:t>
            </a:r>
            <a:r>
              <a:rPr spc="-10" dirty="0">
                <a:solidFill>
                  <a:srgbClr val="E36C0A"/>
                </a:solidFill>
                <a:latin typeface="Century Gothic" panose="020B0502020202020204" pitchFamily="34" charset="0"/>
                <a:cs typeface="Calibri"/>
              </a:rPr>
              <a:t>gestion </a:t>
            </a:r>
            <a:r>
              <a:rPr spc="-5" dirty="0">
                <a:solidFill>
                  <a:srgbClr val="E36C0A"/>
                </a:solidFill>
                <a:latin typeface="Century Gothic" panose="020B0502020202020204" pitchFamily="34" charset="0"/>
                <a:cs typeface="Calibri"/>
              </a:rPr>
              <a:t> globale de l’immeuble (volet </a:t>
            </a:r>
            <a:r>
              <a:rPr spc="-10" dirty="0">
                <a:solidFill>
                  <a:srgbClr val="E36C0A"/>
                </a:solidFill>
                <a:latin typeface="Century Gothic" panose="020B0502020202020204" pitchFamily="34" charset="0"/>
                <a:cs typeface="Calibri"/>
              </a:rPr>
              <a:t>administratif, </a:t>
            </a:r>
            <a:r>
              <a:rPr spc="-5" dirty="0">
                <a:solidFill>
                  <a:srgbClr val="E36C0A"/>
                </a:solidFill>
                <a:latin typeface="Century Gothic" panose="020B0502020202020204" pitchFamily="34" charset="0"/>
                <a:cs typeface="Calibri"/>
              </a:rPr>
              <a:t>juridique...), </a:t>
            </a:r>
            <a:r>
              <a:rPr spc="-10" dirty="0">
                <a:solidFill>
                  <a:srgbClr val="E36C0A"/>
                </a:solidFill>
                <a:latin typeface="Century Gothic" panose="020B0502020202020204" pitchFamily="34" charset="0"/>
                <a:cs typeface="Calibri"/>
              </a:rPr>
              <a:t>et </a:t>
            </a:r>
            <a:r>
              <a:rPr spc="-5" dirty="0">
                <a:solidFill>
                  <a:srgbClr val="E36C0A"/>
                </a:solidFill>
                <a:latin typeface="Century Gothic" panose="020B0502020202020204" pitchFamily="34" charset="0"/>
                <a:cs typeface="Calibri"/>
              </a:rPr>
              <a:t>donc </a:t>
            </a:r>
            <a:r>
              <a:rPr dirty="0">
                <a:solidFill>
                  <a:srgbClr val="E36C0A"/>
                </a:solidFill>
                <a:latin typeface="Century Gothic" panose="020B0502020202020204" pitchFamily="34" charset="0"/>
                <a:cs typeface="Calibri"/>
              </a:rPr>
              <a:t>le </a:t>
            </a:r>
            <a:r>
              <a:rPr spc="-10" dirty="0">
                <a:solidFill>
                  <a:srgbClr val="E36C0A"/>
                </a:solidFill>
                <a:latin typeface="Century Gothic" panose="020B0502020202020204" pitchFamily="34" charset="0"/>
                <a:cs typeface="Calibri"/>
              </a:rPr>
              <a:t>décharger </a:t>
            </a:r>
            <a:r>
              <a:rPr spc="-5" dirty="0">
                <a:solidFill>
                  <a:srgbClr val="E36C0A"/>
                </a:solidFill>
                <a:latin typeface="Century Gothic" panose="020B0502020202020204" pitchFamily="34" charset="0"/>
                <a:cs typeface="Calibri"/>
              </a:rPr>
              <a:t>de toute responsabilité pour </a:t>
            </a:r>
            <a:r>
              <a:rPr dirty="0">
                <a:solidFill>
                  <a:srgbClr val="E36C0A"/>
                </a:solidFill>
                <a:latin typeface="Century Gothic" panose="020B0502020202020204" pitchFamily="34" charset="0"/>
                <a:cs typeface="Calibri"/>
              </a:rPr>
              <a:t> </a:t>
            </a:r>
            <a:r>
              <a:rPr spc="-5" dirty="0" err="1">
                <a:solidFill>
                  <a:srgbClr val="E36C0A"/>
                </a:solidFill>
                <a:latin typeface="Century Gothic" panose="020B0502020202020204" pitchFamily="34" charset="0"/>
                <a:cs typeface="Calibri"/>
              </a:rPr>
              <a:t>tous</a:t>
            </a:r>
            <a:r>
              <a:rPr spc="-25" dirty="0">
                <a:solidFill>
                  <a:srgbClr val="E36C0A"/>
                </a:solidFill>
                <a:latin typeface="Century Gothic" panose="020B0502020202020204" pitchFamily="34" charset="0"/>
                <a:cs typeface="Calibri"/>
              </a:rPr>
              <a:t> </a:t>
            </a:r>
            <a:r>
              <a:rPr lang="fr-FR" dirty="0">
                <a:solidFill>
                  <a:srgbClr val="E36C0A"/>
                </a:solidFill>
                <a:latin typeface="Century Gothic" panose="020B0502020202020204" pitchFamily="34" charset="0"/>
                <a:cs typeface="Calibri"/>
              </a:rPr>
              <a:t>s</a:t>
            </a:r>
            <a:r>
              <a:rPr dirty="0" err="1">
                <a:solidFill>
                  <a:srgbClr val="E36C0A"/>
                </a:solidFill>
                <a:latin typeface="Century Gothic" panose="020B0502020202020204" pitchFamily="34" charset="0"/>
                <a:cs typeface="Calibri"/>
              </a:rPr>
              <a:t>es</a:t>
            </a:r>
            <a:r>
              <a:rPr spc="-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actes</a:t>
            </a:r>
            <a:r>
              <a:rPr spc="-4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accomplis</a:t>
            </a:r>
            <a:r>
              <a:rPr spc="-20" dirty="0">
                <a:solidFill>
                  <a:srgbClr val="E36C0A"/>
                </a:solidFill>
                <a:latin typeface="Century Gothic" panose="020B0502020202020204" pitchFamily="34" charset="0"/>
                <a:cs typeface="Calibri"/>
              </a:rPr>
              <a:t> </a:t>
            </a:r>
            <a:r>
              <a:rPr spc="-10" dirty="0">
                <a:solidFill>
                  <a:srgbClr val="E36C0A"/>
                </a:solidFill>
                <a:latin typeface="Century Gothic" panose="020B0502020202020204" pitchFamily="34" charset="0"/>
                <a:cs typeface="Calibri"/>
              </a:rPr>
              <a:t>et</a:t>
            </a:r>
            <a:r>
              <a:rPr spc="-15"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présentés</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aux</a:t>
            </a:r>
            <a:r>
              <a:rPr spc="-55"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copropriétaires.</a:t>
            </a:r>
            <a:endParaRPr dirty="0">
              <a:solidFill>
                <a:srgbClr val="E36C0A"/>
              </a:solidFill>
              <a:latin typeface="Century Gothic" panose="020B0502020202020204" pitchFamily="34" charset="0"/>
              <a:cs typeface="Calibri"/>
            </a:endParaRPr>
          </a:p>
          <a:p>
            <a:pPr marL="222885" marR="43815" indent="-172720" algn="just">
              <a:lnSpc>
                <a:spcPts val="1510"/>
              </a:lnSpc>
              <a:spcBef>
                <a:spcPts val="825"/>
              </a:spcBef>
              <a:buFont typeface="Wingdings"/>
              <a:buChar char=""/>
              <a:tabLst>
                <a:tab pos="223520" algn="l"/>
              </a:tabLst>
            </a:pPr>
            <a:r>
              <a:rPr spc="-5" dirty="0">
                <a:solidFill>
                  <a:srgbClr val="E36C0A"/>
                </a:solidFill>
                <a:latin typeface="Century Gothic" panose="020B0502020202020204" pitchFamily="34" charset="0"/>
                <a:cs typeface="Calibri"/>
              </a:rPr>
              <a:t>Autrement</a:t>
            </a:r>
            <a:r>
              <a:rPr spc="3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dit,</a:t>
            </a:r>
            <a:r>
              <a:rPr spc="2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les</a:t>
            </a:r>
            <a:r>
              <a:rPr spc="2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copropriétaires</a:t>
            </a:r>
            <a:r>
              <a:rPr spc="2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renoncent</a:t>
            </a:r>
            <a:r>
              <a:rPr spc="1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à</a:t>
            </a:r>
            <a:r>
              <a:rPr spc="2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poursuivre</a:t>
            </a:r>
            <a:r>
              <a:rPr spc="1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le</a:t>
            </a:r>
            <a:r>
              <a:rPr spc="2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syndic</a:t>
            </a:r>
            <a:r>
              <a:rPr spc="25"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pour</a:t>
            </a:r>
            <a:r>
              <a:rPr spc="3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tous</a:t>
            </a:r>
            <a:r>
              <a:rPr spc="2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ses</a:t>
            </a:r>
            <a:r>
              <a:rPr spc="20" dirty="0">
                <a:solidFill>
                  <a:srgbClr val="E36C0A"/>
                </a:solidFill>
                <a:latin typeface="Century Gothic" panose="020B0502020202020204" pitchFamily="34" charset="0"/>
                <a:cs typeface="Calibri"/>
              </a:rPr>
              <a:t> </a:t>
            </a:r>
            <a:r>
              <a:rPr spc="-10" dirty="0">
                <a:solidFill>
                  <a:srgbClr val="E36C0A"/>
                </a:solidFill>
                <a:latin typeface="Century Gothic" panose="020B0502020202020204" pitchFamily="34" charset="0"/>
                <a:cs typeface="Calibri"/>
              </a:rPr>
              <a:t>actes</a:t>
            </a:r>
            <a:r>
              <a:rPr spc="3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de</a:t>
            </a:r>
            <a:r>
              <a:rPr spc="20" dirty="0">
                <a:solidFill>
                  <a:srgbClr val="E36C0A"/>
                </a:solidFill>
                <a:latin typeface="Century Gothic" panose="020B0502020202020204" pitchFamily="34" charset="0"/>
                <a:cs typeface="Calibri"/>
              </a:rPr>
              <a:t> </a:t>
            </a:r>
            <a:r>
              <a:rPr spc="-10" dirty="0">
                <a:solidFill>
                  <a:srgbClr val="E36C0A"/>
                </a:solidFill>
                <a:latin typeface="Century Gothic" panose="020B0502020202020204" pitchFamily="34" charset="0"/>
                <a:cs typeface="Calibri"/>
              </a:rPr>
              <a:t>gestion </a:t>
            </a:r>
            <a:r>
              <a:rPr spc="-305"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éventuellement</a:t>
            </a:r>
            <a:r>
              <a:rPr spc="-3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préjudiciables</a:t>
            </a:r>
            <a:r>
              <a:rPr spc="-3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(Cass</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3</a:t>
            </a:r>
            <a:r>
              <a:rPr spc="7" baseline="24691" dirty="0">
                <a:solidFill>
                  <a:srgbClr val="E36C0A"/>
                </a:solidFill>
                <a:latin typeface="Century Gothic" panose="020B0502020202020204" pitchFamily="34" charset="0"/>
                <a:cs typeface="Calibri"/>
              </a:rPr>
              <a:t>e</a:t>
            </a:r>
            <a:r>
              <a:rPr spc="172" baseline="24691" dirty="0">
                <a:solidFill>
                  <a:srgbClr val="E36C0A"/>
                </a:solidFill>
                <a:latin typeface="Century Gothic" panose="020B0502020202020204" pitchFamily="34" charset="0"/>
                <a:cs typeface="Calibri"/>
              </a:rPr>
              <a:t> </a:t>
            </a:r>
            <a:r>
              <a:rPr spc="-30" dirty="0">
                <a:solidFill>
                  <a:srgbClr val="E36C0A"/>
                </a:solidFill>
                <a:latin typeface="Century Gothic" panose="020B0502020202020204" pitchFamily="34" charset="0"/>
                <a:cs typeface="Calibri"/>
              </a:rPr>
              <a:t>civ.</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14</a:t>
            </a:r>
            <a:r>
              <a:rPr dirty="0">
                <a:solidFill>
                  <a:srgbClr val="E36C0A"/>
                </a:solidFill>
                <a:latin typeface="Century Gothic" panose="020B0502020202020204" pitchFamily="34" charset="0"/>
                <a:cs typeface="Calibri"/>
              </a:rPr>
              <a:t> </a:t>
            </a:r>
            <a:r>
              <a:rPr spc="-10" dirty="0">
                <a:solidFill>
                  <a:srgbClr val="E36C0A"/>
                </a:solidFill>
                <a:latin typeface="Century Gothic" panose="020B0502020202020204" pitchFamily="34" charset="0"/>
                <a:cs typeface="Calibri"/>
              </a:rPr>
              <a:t>février</a:t>
            </a:r>
            <a:r>
              <a:rPr spc="-2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2007,</a:t>
            </a:r>
            <a:r>
              <a:rPr spc="15" dirty="0">
                <a:solidFill>
                  <a:srgbClr val="E36C0A"/>
                </a:solidFill>
                <a:latin typeface="Century Gothic" panose="020B0502020202020204" pitchFamily="34" charset="0"/>
                <a:cs typeface="Calibri"/>
              </a:rPr>
              <a:t> </a:t>
            </a:r>
            <a:r>
              <a:rPr spc="-45" dirty="0">
                <a:solidFill>
                  <a:srgbClr val="E36C0A"/>
                </a:solidFill>
                <a:latin typeface="Century Gothic" panose="020B0502020202020204" pitchFamily="34" charset="0"/>
                <a:cs typeface="Calibri"/>
              </a:rPr>
              <a:t>n</a:t>
            </a:r>
            <a:r>
              <a:rPr spc="-45" dirty="0">
                <a:solidFill>
                  <a:srgbClr val="E36C0A"/>
                </a:solidFill>
                <a:latin typeface="Century Gothic" panose="020B0502020202020204" pitchFamily="34" charset="0"/>
                <a:cs typeface="Times New Roman"/>
              </a:rPr>
              <a:t>°</a:t>
            </a:r>
            <a:r>
              <a:rPr spc="-55" dirty="0">
                <a:solidFill>
                  <a:srgbClr val="E36C0A"/>
                </a:solidFill>
                <a:latin typeface="Century Gothic" panose="020B0502020202020204" pitchFamily="34" charset="0"/>
                <a:cs typeface="Times New Roman"/>
              </a:rPr>
              <a:t> </a:t>
            </a:r>
            <a:r>
              <a:rPr spc="-5" dirty="0">
                <a:solidFill>
                  <a:srgbClr val="E36C0A"/>
                </a:solidFill>
                <a:latin typeface="Century Gothic" panose="020B0502020202020204" pitchFamily="34" charset="0"/>
                <a:cs typeface="Calibri"/>
              </a:rPr>
              <a:t>05-21612).</a:t>
            </a:r>
            <a:endParaRPr dirty="0">
              <a:solidFill>
                <a:srgbClr val="E36C0A"/>
              </a:solidFill>
              <a:latin typeface="Century Gothic" panose="020B0502020202020204" pitchFamily="34" charset="0"/>
              <a:cs typeface="Calibri"/>
            </a:endParaRPr>
          </a:p>
          <a:p>
            <a:pPr marL="222885" indent="-172720" algn="just">
              <a:lnSpc>
                <a:spcPct val="100000"/>
              </a:lnSpc>
              <a:spcBef>
                <a:spcPts val="605"/>
              </a:spcBef>
              <a:buFont typeface="Wingdings"/>
              <a:buChar char=""/>
              <a:tabLst>
                <a:tab pos="223520" algn="l"/>
              </a:tabLst>
            </a:pPr>
            <a:r>
              <a:rPr dirty="0">
                <a:solidFill>
                  <a:srgbClr val="E36C0A"/>
                </a:solidFill>
                <a:latin typeface="Century Gothic" panose="020B0502020202020204" pitchFamily="34" charset="0"/>
                <a:cs typeface="Calibri"/>
              </a:rPr>
              <a:t>Ne</a:t>
            </a:r>
            <a:r>
              <a:rPr spc="-1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pas</a:t>
            </a:r>
            <a:r>
              <a:rPr spc="-1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donner</a:t>
            </a:r>
            <a:r>
              <a:rPr spc="-3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le</a:t>
            </a:r>
            <a:r>
              <a:rPr spc="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quitus</a:t>
            </a:r>
            <a:r>
              <a:rPr spc="-2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au</a:t>
            </a:r>
            <a:r>
              <a:rPr spc="-15"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syndic</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permet</a:t>
            </a:r>
            <a:r>
              <a:rPr spc="-2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de</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préserver</a:t>
            </a:r>
            <a:r>
              <a:rPr spc="-35"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les</a:t>
            </a:r>
            <a:r>
              <a:rPr spc="-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intérêts</a:t>
            </a:r>
            <a:r>
              <a:rPr spc="-30" dirty="0">
                <a:solidFill>
                  <a:srgbClr val="E36C0A"/>
                </a:solidFill>
                <a:latin typeface="Century Gothic" panose="020B0502020202020204" pitchFamily="34" charset="0"/>
                <a:cs typeface="Calibri"/>
              </a:rPr>
              <a:t> </a:t>
            </a:r>
            <a:r>
              <a:rPr dirty="0">
                <a:solidFill>
                  <a:srgbClr val="E36C0A"/>
                </a:solidFill>
                <a:latin typeface="Century Gothic" panose="020B0502020202020204" pitchFamily="34" charset="0"/>
                <a:cs typeface="Calibri"/>
              </a:rPr>
              <a:t>des</a:t>
            </a:r>
            <a:r>
              <a:rPr spc="310" dirty="0">
                <a:solidFill>
                  <a:srgbClr val="E36C0A"/>
                </a:solidFill>
                <a:latin typeface="Century Gothic" panose="020B0502020202020204" pitchFamily="34" charset="0"/>
                <a:cs typeface="Calibri"/>
              </a:rPr>
              <a:t> </a:t>
            </a:r>
            <a:r>
              <a:rPr spc="-5" dirty="0">
                <a:solidFill>
                  <a:srgbClr val="E36C0A"/>
                </a:solidFill>
                <a:latin typeface="Century Gothic" panose="020B0502020202020204" pitchFamily="34" charset="0"/>
                <a:cs typeface="Calibri"/>
              </a:rPr>
              <a:t>copropriétaires.</a:t>
            </a:r>
            <a:endParaRPr dirty="0">
              <a:solidFill>
                <a:srgbClr val="E36C0A"/>
              </a:solidFill>
              <a:latin typeface="Century Gothic" panose="020B0502020202020204" pitchFamily="34" charset="0"/>
              <a:cs typeface="Calibri"/>
            </a:endParaRPr>
          </a:p>
        </p:txBody>
      </p:sp>
      <p:sp>
        <p:nvSpPr>
          <p:cNvPr id="10" name="object 3"/>
          <p:cNvSpPr txBox="1">
            <a:spLocks/>
          </p:cNvSpPr>
          <p:nvPr/>
        </p:nvSpPr>
        <p:spPr>
          <a:xfrm>
            <a:off x="415748" y="1414855"/>
            <a:ext cx="10246936" cy="394852"/>
          </a:xfrm>
          <a:prstGeom prst="rect">
            <a:avLst/>
          </a:prstGeom>
        </p:spPr>
        <p:txBody>
          <a:bodyPr vert="horz" wrap="square" lIns="0" tIns="603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4965" marR="5080" indent="-342900">
              <a:lnSpc>
                <a:spcPts val="3030"/>
              </a:lnSpc>
              <a:spcBef>
                <a:spcPts val="475"/>
              </a:spcBef>
              <a:buFont typeface="Wingdings" panose="05000000000000000000" pitchFamily="2" charset="2"/>
              <a:buChar char="Ø"/>
            </a:pPr>
            <a:r>
              <a:rPr lang="fr-FR" sz="1600" b="1" spc="-40" dirty="0">
                <a:latin typeface="Century Gothic" panose="020B0502020202020204" pitchFamily="34" charset="0"/>
                <a:cs typeface="Calibri"/>
              </a:rPr>
              <a:t> </a:t>
            </a:r>
            <a:endParaRPr lang="fr-FR" sz="1600" dirty="0">
              <a:latin typeface="Century Gothic" panose="020B0502020202020204" pitchFamily="34" charset="0"/>
              <a:cs typeface="Calibri"/>
            </a:endParaRPr>
          </a:p>
        </p:txBody>
      </p:sp>
      <p:pic>
        <p:nvPicPr>
          <p:cNvPr id="2" name="Image 1"/>
          <p:cNvPicPr>
            <a:picLocks noChangeAspect="1"/>
          </p:cNvPicPr>
          <p:nvPr/>
        </p:nvPicPr>
        <p:blipFill>
          <a:blip r:embed="rId3"/>
          <a:stretch>
            <a:fillRect/>
          </a:stretch>
        </p:blipFill>
        <p:spPr>
          <a:xfrm>
            <a:off x="199924" y="5051342"/>
            <a:ext cx="573074" cy="579170"/>
          </a:xfrm>
          <a:prstGeom prst="rect">
            <a:avLst/>
          </a:prstGeom>
        </p:spPr>
      </p:pic>
      <p:sp>
        <p:nvSpPr>
          <p:cNvPr id="5" name="Espace réservé du numéro de diapositive 4"/>
          <p:cNvSpPr>
            <a:spLocks noGrp="1"/>
          </p:cNvSpPr>
          <p:nvPr>
            <p:ph type="sldNum" sz="quarter" idx="12"/>
          </p:nvPr>
        </p:nvSpPr>
        <p:spPr>
          <a:xfrm>
            <a:off x="9291084" y="6431726"/>
            <a:ext cx="2743200" cy="365125"/>
          </a:xfrm>
        </p:spPr>
        <p:txBody>
          <a:bodyPr/>
          <a:lstStyle/>
          <a:p>
            <a:fld id="{524F4E30-4F36-4098-97E2-E1F6D838FDE3}" type="slidenum">
              <a:rPr lang="fr-FR" smtClean="0"/>
              <a:t>44</a:t>
            </a:fld>
            <a:endParaRPr lang="fr-FR" dirty="0"/>
          </a:p>
        </p:txBody>
      </p:sp>
      <p:sp>
        <p:nvSpPr>
          <p:cNvPr id="11"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3273799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5"/>
          <p:cNvSpPr txBox="1">
            <a:spLocks noGrp="1"/>
          </p:cNvSpPr>
          <p:nvPr>
            <p:ph type="title"/>
          </p:nvPr>
        </p:nvSpPr>
        <p:spPr>
          <a:xfrm>
            <a:off x="3365258" y="609860"/>
            <a:ext cx="5697147" cy="319959"/>
          </a:xfrm>
          <a:prstGeom prst="rect">
            <a:avLst/>
          </a:prstGeom>
        </p:spPr>
        <p:txBody>
          <a:bodyPr vert="horz" wrap="square" lIns="0" tIns="12065" rIns="0" bIns="0" rtlCol="0">
            <a:spAutoFit/>
          </a:bodyPr>
          <a:lstStyle/>
          <a:p>
            <a:pPr marL="12700">
              <a:lnSpc>
                <a:spcPct val="100000"/>
              </a:lnSpc>
              <a:spcBef>
                <a:spcPts val="95"/>
              </a:spcBef>
            </a:pPr>
            <a:r>
              <a:rPr lang="fr-CA" sz="2000" b="1" spc="-40" dirty="0">
                <a:solidFill>
                  <a:srgbClr val="31849B"/>
                </a:solidFill>
                <a:latin typeface="Century Gothic" panose="020B0502020202020204" pitchFamily="34" charset="0"/>
                <a:cs typeface="Calibri"/>
              </a:rPr>
              <a:t>7</a:t>
            </a:r>
            <a:r>
              <a:rPr lang="fr-CA" sz="2000" b="1" spc="-40" dirty="0" smtClean="0">
                <a:solidFill>
                  <a:srgbClr val="31849B"/>
                </a:solidFill>
                <a:latin typeface="Century Gothic" panose="020B0502020202020204" pitchFamily="34" charset="0"/>
                <a:cs typeface="Calibri"/>
              </a:rPr>
              <a:t>) </a:t>
            </a:r>
            <a:r>
              <a:rPr lang="fr-CA" sz="2000" b="1" spc="-40" dirty="0">
                <a:solidFill>
                  <a:srgbClr val="31849B"/>
                </a:solidFill>
                <a:latin typeface="Century Gothic" panose="020B0502020202020204" pitchFamily="34" charset="0"/>
                <a:cs typeface="Calibri"/>
              </a:rPr>
              <a:t>Les modalités du </a:t>
            </a:r>
            <a:r>
              <a:rPr sz="2000" b="1" spc="-20" dirty="0">
                <a:solidFill>
                  <a:srgbClr val="31849B"/>
                </a:solidFill>
                <a:latin typeface="Century Gothic" panose="020B0502020202020204" pitchFamily="34" charset="0"/>
                <a:cs typeface="Calibri"/>
              </a:rPr>
              <a:t>vote</a:t>
            </a:r>
            <a:r>
              <a:rPr sz="2000" b="1" spc="25" dirty="0">
                <a:solidFill>
                  <a:srgbClr val="31849B"/>
                </a:solidFill>
                <a:latin typeface="Century Gothic" panose="020B0502020202020204" pitchFamily="34" charset="0"/>
                <a:cs typeface="Calibri"/>
              </a:rPr>
              <a:t> </a:t>
            </a:r>
            <a:r>
              <a:rPr sz="2000" b="1" spc="-5" dirty="0">
                <a:solidFill>
                  <a:srgbClr val="31849B"/>
                </a:solidFill>
                <a:latin typeface="Century Gothic" panose="020B0502020202020204" pitchFamily="34" charset="0"/>
                <a:cs typeface="Calibri"/>
              </a:rPr>
              <a:t>des</a:t>
            </a:r>
            <a:r>
              <a:rPr sz="2000" b="1" spc="5" dirty="0">
                <a:solidFill>
                  <a:srgbClr val="31849B"/>
                </a:solidFill>
                <a:latin typeface="Century Gothic" panose="020B0502020202020204" pitchFamily="34" charset="0"/>
                <a:cs typeface="Calibri"/>
              </a:rPr>
              <a:t> </a:t>
            </a:r>
            <a:r>
              <a:rPr sz="2000" b="1" spc="-25" dirty="0">
                <a:solidFill>
                  <a:srgbClr val="31849B"/>
                </a:solidFill>
                <a:latin typeface="Century Gothic" panose="020B0502020202020204" pitchFamily="34" charset="0"/>
                <a:cs typeface="Calibri"/>
              </a:rPr>
              <a:t>travaux</a:t>
            </a:r>
            <a:endParaRPr sz="2000" dirty="0">
              <a:solidFill>
                <a:srgbClr val="31849B"/>
              </a:solidFill>
              <a:latin typeface="Century Gothic" panose="020B0502020202020204" pitchFamily="34" charset="0"/>
              <a:cs typeface="Calibri"/>
            </a:endParaRPr>
          </a:p>
        </p:txBody>
      </p:sp>
      <p:sp>
        <p:nvSpPr>
          <p:cNvPr id="12" name="object 6"/>
          <p:cNvSpPr txBox="1"/>
          <p:nvPr/>
        </p:nvSpPr>
        <p:spPr>
          <a:xfrm>
            <a:off x="826414" y="1404156"/>
            <a:ext cx="10774837" cy="4467505"/>
          </a:xfrm>
          <a:prstGeom prst="rect">
            <a:avLst/>
          </a:prstGeom>
        </p:spPr>
        <p:txBody>
          <a:bodyPr vert="horz" wrap="square" lIns="0" tIns="43815" rIns="0" bIns="0" rtlCol="0">
            <a:spAutoFit/>
          </a:bodyPr>
          <a:lstStyle/>
          <a:p>
            <a:pPr marL="12700" marR="5080">
              <a:lnSpc>
                <a:spcPts val="1939"/>
              </a:lnSpc>
              <a:spcBef>
                <a:spcPts val="345"/>
              </a:spcBef>
              <a:tabLst>
                <a:tab pos="443865" algn="l"/>
                <a:tab pos="1260475" algn="l"/>
                <a:tab pos="2014855" algn="l"/>
                <a:tab pos="2256155" algn="l"/>
                <a:tab pos="3058795" algn="l"/>
                <a:tab pos="3608070" algn="l"/>
                <a:tab pos="3973829" algn="l"/>
                <a:tab pos="4266565" algn="l"/>
                <a:tab pos="4621530" algn="l"/>
                <a:tab pos="4993640" algn="l"/>
                <a:tab pos="5356225" algn="l"/>
                <a:tab pos="6010275" algn="l"/>
                <a:tab pos="6602730" algn="l"/>
              </a:tabLst>
            </a:pPr>
            <a:r>
              <a:rPr sz="1800" spc="-5" dirty="0">
                <a:latin typeface="Century Gothic" panose="020B0502020202020204" pitchFamily="34" charset="0"/>
                <a:cs typeface="Calibri"/>
              </a:rPr>
              <a:t>Le</a:t>
            </a:r>
            <a:r>
              <a:rPr sz="1800" dirty="0">
                <a:latin typeface="Century Gothic" panose="020B0502020202020204" pitchFamily="34" charset="0"/>
                <a:cs typeface="Calibri"/>
              </a:rPr>
              <a:t>s	</a:t>
            </a:r>
            <a:r>
              <a:rPr sz="1800" dirty="0" err="1">
                <a:latin typeface="Century Gothic" panose="020B0502020202020204" pitchFamily="34" charset="0"/>
                <a:cs typeface="Calibri"/>
              </a:rPr>
              <a:t>t</a:t>
            </a:r>
            <a:r>
              <a:rPr sz="1800" spc="-45" dirty="0" err="1">
                <a:latin typeface="Century Gothic" panose="020B0502020202020204" pitchFamily="34" charset="0"/>
                <a:cs typeface="Calibri"/>
              </a:rPr>
              <a:t>r</a:t>
            </a:r>
            <a:r>
              <a:rPr sz="1800" spc="-25" dirty="0" err="1">
                <a:latin typeface="Century Gothic" panose="020B0502020202020204" pitchFamily="34" charset="0"/>
                <a:cs typeface="Calibri"/>
              </a:rPr>
              <a:t>av</a:t>
            </a:r>
            <a:r>
              <a:rPr sz="1800" dirty="0" err="1">
                <a:latin typeface="Century Gothic" panose="020B0502020202020204" pitchFamily="34" charset="0"/>
                <a:cs typeface="Calibri"/>
              </a:rPr>
              <a:t>a</a:t>
            </a:r>
            <a:r>
              <a:rPr sz="1800" spc="-10" dirty="0" err="1">
                <a:latin typeface="Century Gothic" panose="020B0502020202020204" pitchFamily="34" charset="0"/>
                <a:cs typeface="Calibri"/>
              </a:rPr>
              <a:t>u</a:t>
            </a:r>
            <a:r>
              <a:rPr sz="1800" dirty="0" err="1">
                <a:latin typeface="Century Gothic" panose="020B0502020202020204" pitchFamily="34" charset="0"/>
                <a:cs typeface="Calibri"/>
              </a:rPr>
              <a:t>x</a:t>
            </a:r>
            <a:r>
              <a:rPr lang="fr-FR" sz="1800" dirty="0">
                <a:latin typeface="Century Gothic" panose="020B0502020202020204" pitchFamily="34" charset="0"/>
                <a:cs typeface="Calibri"/>
              </a:rPr>
              <a:t> </a:t>
            </a:r>
            <a:r>
              <a:rPr sz="1800" spc="-5" dirty="0" err="1">
                <a:latin typeface="Century Gothic" panose="020B0502020202020204" pitchFamily="34" charset="0"/>
                <a:cs typeface="Calibri"/>
              </a:rPr>
              <a:t>p</a:t>
            </a:r>
            <a:r>
              <a:rPr sz="1800" spc="-30" dirty="0" err="1">
                <a:latin typeface="Century Gothic" panose="020B0502020202020204" pitchFamily="34" charset="0"/>
                <a:cs typeface="Calibri"/>
              </a:rPr>
              <a:t>r</a:t>
            </a:r>
            <a:r>
              <a:rPr sz="1800" spc="-10" dirty="0" err="1">
                <a:latin typeface="Century Gothic" panose="020B0502020202020204" pitchFamily="34" charset="0"/>
                <a:cs typeface="Calibri"/>
              </a:rPr>
              <a:t>é</a:t>
            </a:r>
            <a:r>
              <a:rPr sz="1800" dirty="0" err="1">
                <a:latin typeface="Century Gothic" panose="020B0502020202020204" pitchFamily="34" charset="0"/>
                <a:cs typeface="Calibri"/>
              </a:rPr>
              <a:t>vus</a:t>
            </a:r>
            <a:r>
              <a:rPr lang="fr-FR" dirty="0">
                <a:latin typeface="Century Gothic" panose="020B0502020202020204" pitchFamily="34" charset="0"/>
                <a:cs typeface="Calibri"/>
              </a:rPr>
              <a:t> </a:t>
            </a:r>
            <a:r>
              <a:rPr sz="1800" dirty="0">
                <a:latin typeface="Century Gothic" panose="020B0502020202020204" pitchFamily="34" charset="0"/>
                <a:cs typeface="Calibri"/>
              </a:rPr>
              <a:t>à</a:t>
            </a:r>
            <a:r>
              <a:rPr lang="fr-FR" dirty="0">
                <a:latin typeface="Century Gothic" panose="020B0502020202020204" pitchFamily="34" charset="0"/>
                <a:cs typeface="Calibri"/>
              </a:rPr>
              <a:t> </a:t>
            </a:r>
            <a:r>
              <a:rPr sz="1800" spc="-5" dirty="0" err="1">
                <a:latin typeface="Century Gothic" panose="020B0502020202020204" pitchFamily="34" charset="0"/>
                <a:cs typeface="Calibri"/>
              </a:rPr>
              <a:t>l</a:t>
            </a:r>
            <a:r>
              <a:rPr sz="1800" spc="-140" dirty="0" err="1">
                <a:latin typeface="Century Gothic" panose="020B0502020202020204" pitchFamily="34" charset="0"/>
                <a:cs typeface="Calibri"/>
              </a:rPr>
              <a:t>’</a:t>
            </a:r>
            <a:r>
              <a:rPr sz="1800" dirty="0" err="1">
                <a:latin typeface="Century Gothic" panose="020B0502020202020204" pitchFamily="34" charset="0"/>
                <a:cs typeface="Calibri"/>
              </a:rPr>
              <a:t>ar</a:t>
            </a:r>
            <a:r>
              <a:rPr sz="1800" spc="-10" dirty="0" err="1">
                <a:latin typeface="Century Gothic" panose="020B0502020202020204" pitchFamily="34" charset="0"/>
                <a:cs typeface="Calibri"/>
              </a:rPr>
              <a:t>t</a:t>
            </a:r>
            <a:r>
              <a:rPr sz="1800" spc="-5" dirty="0" err="1">
                <a:latin typeface="Century Gothic" panose="020B0502020202020204" pitchFamily="34" charset="0"/>
                <a:cs typeface="Calibri"/>
              </a:rPr>
              <a:t>i</a:t>
            </a:r>
            <a:r>
              <a:rPr sz="1800" spc="-10" dirty="0" err="1">
                <a:latin typeface="Century Gothic" panose="020B0502020202020204" pitchFamily="34" charset="0"/>
                <a:cs typeface="Calibri"/>
              </a:rPr>
              <a:t>c</a:t>
            </a:r>
            <a:r>
              <a:rPr sz="1800" spc="-5" dirty="0" err="1">
                <a:latin typeface="Century Gothic" panose="020B0502020202020204" pitchFamily="34" charset="0"/>
                <a:cs typeface="Calibri"/>
              </a:rPr>
              <a:t>l</a:t>
            </a:r>
            <a:r>
              <a:rPr sz="1800" dirty="0" err="1">
                <a:latin typeface="Century Gothic" panose="020B0502020202020204" pitchFamily="34" charset="0"/>
                <a:cs typeface="Calibri"/>
              </a:rPr>
              <a:t>e</a:t>
            </a:r>
            <a:r>
              <a:rPr lang="fr-FR" dirty="0">
                <a:latin typeface="Century Gothic" panose="020B0502020202020204" pitchFamily="34" charset="0"/>
                <a:cs typeface="Calibri"/>
              </a:rPr>
              <a:t> </a:t>
            </a:r>
            <a:r>
              <a:rPr sz="1800" spc="-5" dirty="0">
                <a:latin typeface="Century Gothic" panose="020B0502020202020204" pitchFamily="34" charset="0"/>
                <a:cs typeface="Calibri"/>
              </a:rPr>
              <a:t>1</a:t>
            </a:r>
            <a:r>
              <a:rPr sz="1800" spc="-5" dirty="0">
                <a:solidFill>
                  <a:srgbClr val="FF0000"/>
                </a:solidFill>
                <a:latin typeface="Century Gothic" panose="020B0502020202020204" pitchFamily="34" charset="0"/>
                <a:cs typeface="Calibri"/>
              </a:rPr>
              <a:t>4</a:t>
            </a:r>
            <a:r>
              <a:rPr sz="1800" dirty="0">
                <a:solidFill>
                  <a:srgbClr val="FF0000"/>
                </a:solidFill>
                <a:latin typeface="Century Gothic" panose="020B0502020202020204" pitchFamily="34" charset="0"/>
                <a:cs typeface="Calibri"/>
              </a:rPr>
              <a:t>-</a:t>
            </a:r>
            <a:r>
              <a:rPr lang="fr-CA" sz="1800" dirty="0">
                <a:solidFill>
                  <a:srgbClr val="FF0000"/>
                </a:solidFill>
                <a:latin typeface="Century Gothic" panose="020B0502020202020204" pitchFamily="34" charset="0"/>
                <a:cs typeface="Calibri"/>
              </a:rPr>
              <a:t>1-II</a:t>
            </a:r>
            <a:r>
              <a:rPr lang="fr-FR" dirty="0">
                <a:solidFill>
                  <a:srgbClr val="FF0000"/>
                </a:solidFill>
                <a:latin typeface="Century Gothic" panose="020B0502020202020204" pitchFamily="34" charset="0"/>
                <a:cs typeface="Calibri"/>
              </a:rPr>
              <a:t> </a:t>
            </a:r>
            <a:r>
              <a:rPr sz="1800" dirty="0">
                <a:latin typeface="Century Gothic" panose="020B0502020202020204" pitchFamily="34" charset="0"/>
                <a:cs typeface="Calibri"/>
              </a:rPr>
              <a:t>d</a:t>
            </a:r>
            <a:r>
              <a:rPr lang="fr-FR" sz="1800" dirty="0">
                <a:latin typeface="Century Gothic" panose="020B0502020202020204" pitchFamily="34" charset="0"/>
                <a:cs typeface="Calibri"/>
              </a:rPr>
              <a:t>e </a:t>
            </a:r>
            <a:r>
              <a:rPr sz="1800" spc="-10" dirty="0">
                <a:latin typeface="Century Gothic" panose="020B0502020202020204" pitchFamily="34" charset="0"/>
                <a:cs typeface="Calibri"/>
              </a:rPr>
              <a:t>l</a:t>
            </a:r>
            <a:r>
              <a:rPr sz="1800" dirty="0">
                <a:latin typeface="Century Gothic" panose="020B0502020202020204" pitchFamily="34" charset="0"/>
                <a:cs typeface="Calibri"/>
              </a:rPr>
              <a:t>a</a:t>
            </a:r>
            <a:r>
              <a:rPr lang="fr-FR" dirty="0">
                <a:latin typeface="Century Gothic" panose="020B0502020202020204" pitchFamily="34" charset="0"/>
                <a:cs typeface="Calibri"/>
              </a:rPr>
              <a:t> </a:t>
            </a:r>
            <a:r>
              <a:rPr sz="1800" spc="-5" dirty="0" err="1">
                <a:latin typeface="Century Gothic" panose="020B0502020202020204" pitchFamily="34" charset="0"/>
                <a:cs typeface="Calibri"/>
              </a:rPr>
              <a:t>lo</a:t>
            </a:r>
            <a:r>
              <a:rPr sz="1800" dirty="0" err="1">
                <a:latin typeface="Century Gothic" panose="020B0502020202020204" pitchFamily="34" charset="0"/>
                <a:cs typeface="Calibri"/>
              </a:rPr>
              <a:t>i</a:t>
            </a:r>
            <a:r>
              <a:rPr sz="1800" dirty="0">
                <a:latin typeface="Century Gothic" panose="020B0502020202020204" pitchFamily="34" charset="0"/>
                <a:cs typeface="Calibri"/>
              </a:rPr>
              <a:t>	du</a:t>
            </a:r>
            <a:r>
              <a:rPr lang="fr-FR" sz="1800" dirty="0">
                <a:latin typeface="Century Gothic" panose="020B0502020202020204" pitchFamily="34" charset="0"/>
                <a:cs typeface="Calibri"/>
              </a:rPr>
              <a:t> </a:t>
            </a:r>
            <a:r>
              <a:rPr sz="1800" spc="-5" dirty="0">
                <a:latin typeface="Century Gothic" panose="020B0502020202020204" pitchFamily="34" charset="0"/>
                <a:cs typeface="Calibri"/>
              </a:rPr>
              <a:t>1</a:t>
            </a:r>
            <a:r>
              <a:rPr sz="1800" dirty="0">
                <a:latin typeface="Century Gothic" panose="020B0502020202020204" pitchFamily="34" charset="0"/>
                <a:cs typeface="Calibri"/>
              </a:rPr>
              <a:t>0</a:t>
            </a:r>
            <a:r>
              <a:rPr lang="fr-FR" dirty="0">
                <a:latin typeface="Century Gothic" panose="020B0502020202020204" pitchFamily="34" charset="0"/>
                <a:cs typeface="Calibri"/>
              </a:rPr>
              <a:t> </a:t>
            </a:r>
            <a:r>
              <a:rPr sz="1800" spc="-5" dirty="0" err="1">
                <a:latin typeface="Century Gothic" panose="020B0502020202020204" pitchFamily="34" charset="0"/>
                <a:cs typeface="Calibri"/>
              </a:rPr>
              <a:t>juill</a:t>
            </a:r>
            <a:r>
              <a:rPr sz="1800" spc="-10" dirty="0" err="1">
                <a:latin typeface="Century Gothic" panose="020B0502020202020204" pitchFamily="34" charset="0"/>
                <a:cs typeface="Calibri"/>
              </a:rPr>
              <a:t>e</a:t>
            </a:r>
            <a:r>
              <a:rPr sz="1800" dirty="0" err="1">
                <a:latin typeface="Century Gothic" panose="020B0502020202020204" pitchFamily="34" charset="0"/>
                <a:cs typeface="Calibri"/>
              </a:rPr>
              <a:t>t</a:t>
            </a:r>
            <a:r>
              <a:rPr lang="fr-FR" dirty="0">
                <a:latin typeface="Century Gothic" panose="020B0502020202020204" pitchFamily="34" charset="0"/>
                <a:cs typeface="Calibri"/>
              </a:rPr>
              <a:t> </a:t>
            </a:r>
            <a:r>
              <a:rPr sz="1800" spc="-5" dirty="0">
                <a:latin typeface="Century Gothic" panose="020B0502020202020204" pitchFamily="34" charset="0"/>
                <a:cs typeface="Calibri"/>
              </a:rPr>
              <a:t>196</a:t>
            </a:r>
            <a:r>
              <a:rPr sz="1800" dirty="0">
                <a:latin typeface="Century Gothic" panose="020B0502020202020204" pitchFamily="34" charset="0"/>
                <a:cs typeface="Calibri"/>
              </a:rPr>
              <a:t>5</a:t>
            </a:r>
            <a:r>
              <a:rPr lang="fr-FR" dirty="0">
                <a:latin typeface="Century Gothic" panose="020B0502020202020204" pitchFamily="34" charset="0"/>
                <a:cs typeface="Calibri"/>
              </a:rPr>
              <a:t> </a:t>
            </a:r>
            <a:r>
              <a:rPr sz="1800" spc="-5" dirty="0" err="1">
                <a:latin typeface="Century Gothic" panose="020B0502020202020204" pitchFamily="34" charset="0"/>
                <a:cs typeface="Calibri"/>
              </a:rPr>
              <a:t>d</a:t>
            </a:r>
            <a:r>
              <a:rPr sz="1800" spc="10" dirty="0" err="1">
                <a:latin typeface="Century Gothic" panose="020B0502020202020204" pitchFamily="34" charset="0"/>
                <a:cs typeface="Calibri"/>
              </a:rPr>
              <a:t>o</a:t>
            </a:r>
            <a:r>
              <a:rPr sz="1800" spc="-5" dirty="0" err="1">
                <a:latin typeface="Century Gothic" panose="020B0502020202020204" pitchFamily="34" charset="0"/>
                <a:cs typeface="Calibri"/>
              </a:rPr>
              <a:t>i</a:t>
            </a:r>
            <a:r>
              <a:rPr sz="1800" spc="-10" dirty="0" err="1">
                <a:latin typeface="Century Gothic" panose="020B0502020202020204" pitchFamily="34" charset="0"/>
                <a:cs typeface="Calibri"/>
              </a:rPr>
              <a:t>v</a:t>
            </a:r>
            <a:r>
              <a:rPr sz="1800" dirty="0" err="1">
                <a:latin typeface="Century Gothic" panose="020B0502020202020204" pitchFamily="34" charset="0"/>
                <a:cs typeface="Calibri"/>
              </a:rPr>
              <a:t>e</a:t>
            </a:r>
            <a:r>
              <a:rPr sz="1800" spc="-5" dirty="0" err="1">
                <a:latin typeface="Century Gothic" panose="020B0502020202020204" pitchFamily="34" charset="0"/>
                <a:cs typeface="Calibri"/>
              </a:rPr>
              <a:t>n</a:t>
            </a:r>
            <a:r>
              <a:rPr sz="1800" dirty="0" err="1">
                <a:latin typeface="Century Gothic" panose="020B0502020202020204" pitchFamily="34" charset="0"/>
                <a:cs typeface="Calibri"/>
              </a:rPr>
              <a:t>t</a:t>
            </a:r>
            <a:r>
              <a:rPr lang="fr-FR" dirty="0">
                <a:latin typeface="Century Gothic" panose="020B0502020202020204" pitchFamily="34" charset="0"/>
                <a:cs typeface="Calibri"/>
              </a:rPr>
              <a:t> </a:t>
            </a:r>
            <a:r>
              <a:rPr sz="1800" spc="-10" dirty="0" err="1">
                <a:latin typeface="Century Gothic" panose="020B0502020202020204" pitchFamily="34" charset="0"/>
                <a:cs typeface="Calibri"/>
              </a:rPr>
              <a:t>obligatoirement</a:t>
            </a:r>
            <a:r>
              <a:rPr sz="1800" spc="10" dirty="0">
                <a:latin typeface="Century Gothic" panose="020B0502020202020204" pitchFamily="34" charset="0"/>
                <a:cs typeface="Calibri"/>
              </a:rPr>
              <a:t> </a:t>
            </a:r>
            <a:r>
              <a:rPr sz="1800" spc="-10" dirty="0">
                <a:latin typeface="Century Gothic" panose="020B0502020202020204" pitchFamily="34" charset="0"/>
                <a:cs typeface="Calibri"/>
              </a:rPr>
              <a:t>être</a:t>
            </a:r>
            <a:r>
              <a:rPr sz="1800" spc="10" dirty="0">
                <a:latin typeface="Century Gothic" panose="020B0502020202020204" pitchFamily="34" charset="0"/>
                <a:cs typeface="Calibri"/>
              </a:rPr>
              <a:t> </a:t>
            </a:r>
            <a:r>
              <a:rPr sz="1800" spc="-10" dirty="0">
                <a:latin typeface="Century Gothic" panose="020B0502020202020204" pitchFamily="34" charset="0"/>
                <a:cs typeface="Calibri"/>
              </a:rPr>
              <a:t>votés</a:t>
            </a:r>
            <a:r>
              <a:rPr sz="1800" spc="-5" dirty="0">
                <a:latin typeface="Century Gothic" panose="020B0502020202020204" pitchFamily="34" charset="0"/>
                <a:cs typeface="Calibri"/>
              </a:rPr>
              <a:t> </a:t>
            </a:r>
            <a:r>
              <a:rPr sz="1800" dirty="0">
                <a:latin typeface="Century Gothic" panose="020B0502020202020204" pitchFamily="34" charset="0"/>
                <a:cs typeface="Calibri"/>
              </a:rPr>
              <a:t>en</a:t>
            </a:r>
            <a:r>
              <a:rPr sz="1800" spc="15" dirty="0">
                <a:latin typeface="Century Gothic" panose="020B0502020202020204" pitchFamily="34" charset="0"/>
                <a:cs typeface="Calibri"/>
              </a:rPr>
              <a:t> </a:t>
            </a:r>
            <a:r>
              <a:rPr sz="1800" spc="-5" dirty="0">
                <a:latin typeface="Century Gothic" panose="020B0502020202020204" pitchFamily="34" charset="0"/>
                <a:cs typeface="Calibri"/>
              </a:rPr>
              <a:t>AG</a:t>
            </a:r>
            <a:r>
              <a:rPr sz="1800" spc="-10" dirty="0">
                <a:latin typeface="Century Gothic" panose="020B0502020202020204" pitchFamily="34" charset="0"/>
                <a:cs typeface="Calibri"/>
              </a:rPr>
              <a:t> </a:t>
            </a:r>
            <a:r>
              <a:rPr sz="1800" dirty="0">
                <a:latin typeface="Century Gothic" panose="020B0502020202020204" pitchFamily="34" charset="0"/>
                <a:cs typeface="Calibri"/>
              </a:rPr>
              <a:t>:</a:t>
            </a:r>
          </a:p>
          <a:p>
            <a:pPr>
              <a:lnSpc>
                <a:spcPct val="100000"/>
              </a:lnSpc>
            </a:pPr>
            <a:r>
              <a:rPr lang="fr-FR" dirty="0">
                <a:latin typeface="Century Gothic" panose="020B0502020202020204" pitchFamily="34" charset="0"/>
                <a:cs typeface="Calibri"/>
              </a:rPr>
              <a:t>Article 14-1-II</a:t>
            </a:r>
          </a:p>
          <a:p>
            <a:pPr>
              <a:lnSpc>
                <a:spcPct val="100000"/>
              </a:lnSpc>
            </a:pPr>
            <a:r>
              <a:rPr lang="fr-FR" dirty="0">
                <a:solidFill>
                  <a:schemeClr val="accent1"/>
                </a:solidFill>
                <a:latin typeface="Century Gothic" panose="020B0502020202020204" pitchFamily="34" charset="0"/>
                <a:cs typeface="Calibri"/>
              </a:rPr>
              <a:t>« II. -  Ne sont pas comprises dans le budget prévisionnel les dépenses du syndicat pour travaux, dont la liste est fixée par décret en Conseil d'Etat. Les sommes afférentes à ces dépenses sont exigibles selon les modalités votées par l'assemblée générale.</a:t>
            </a:r>
            <a:endParaRPr sz="1800" dirty="0">
              <a:solidFill>
                <a:schemeClr val="accent1"/>
              </a:solidFill>
              <a:latin typeface="Century Gothic" panose="020B0502020202020204" pitchFamily="34" charset="0"/>
              <a:cs typeface="Calibri"/>
            </a:endParaRPr>
          </a:p>
          <a:p>
            <a:pPr marL="184785" indent="-172720">
              <a:lnSpc>
                <a:spcPts val="2055"/>
              </a:lnSpc>
              <a:spcBef>
                <a:spcPts val="1115"/>
              </a:spcBef>
              <a:buFont typeface="Wingdings"/>
              <a:buChar char=""/>
              <a:tabLst>
                <a:tab pos="185420" algn="l"/>
              </a:tabLst>
            </a:pPr>
            <a:r>
              <a:rPr sz="1800" b="1" spc="-5" dirty="0">
                <a:latin typeface="Century Gothic" panose="020B0502020202020204" pitchFamily="34" charset="0"/>
                <a:cs typeface="Calibri"/>
              </a:rPr>
              <a:t>Le</a:t>
            </a:r>
            <a:r>
              <a:rPr sz="1800" b="1" spc="50" dirty="0">
                <a:latin typeface="Century Gothic" panose="020B0502020202020204" pitchFamily="34" charset="0"/>
                <a:cs typeface="Calibri"/>
              </a:rPr>
              <a:t> </a:t>
            </a:r>
            <a:r>
              <a:rPr sz="1800" b="1" spc="-10" dirty="0">
                <a:latin typeface="Century Gothic" panose="020B0502020202020204" pitchFamily="34" charset="0"/>
                <a:cs typeface="Calibri"/>
              </a:rPr>
              <a:t>syndic</a:t>
            </a:r>
            <a:r>
              <a:rPr sz="1800" b="1" spc="50" dirty="0">
                <a:latin typeface="Century Gothic" panose="020B0502020202020204" pitchFamily="34" charset="0"/>
                <a:cs typeface="Calibri"/>
              </a:rPr>
              <a:t> </a:t>
            </a:r>
            <a:r>
              <a:rPr sz="1800" b="1" spc="-5" dirty="0">
                <a:latin typeface="Century Gothic" panose="020B0502020202020204" pitchFamily="34" charset="0"/>
                <a:cs typeface="Calibri"/>
              </a:rPr>
              <a:t>ne</a:t>
            </a:r>
            <a:r>
              <a:rPr sz="1800" b="1" spc="40" dirty="0">
                <a:latin typeface="Century Gothic" panose="020B0502020202020204" pitchFamily="34" charset="0"/>
                <a:cs typeface="Calibri"/>
              </a:rPr>
              <a:t> </a:t>
            </a:r>
            <a:r>
              <a:rPr sz="1800" b="1" spc="-5" dirty="0">
                <a:latin typeface="Century Gothic" panose="020B0502020202020204" pitchFamily="34" charset="0"/>
                <a:cs typeface="Calibri"/>
              </a:rPr>
              <a:t>peut</a:t>
            </a:r>
            <a:r>
              <a:rPr sz="1800" b="1" spc="55" dirty="0">
                <a:latin typeface="Century Gothic" panose="020B0502020202020204" pitchFamily="34" charset="0"/>
                <a:cs typeface="Calibri"/>
              </a:rPr>
              <a:t> </a:t>
            </a:r>
            <a:r>
              <a:rPr sz="1800" b="1" spc="-5" dirty="0">
                <a:latin typeface="Century Gothic" panose="020B0502020202020204" pitchFamily="34" charset="0"/>
                <a:cs typeface="Calibri"/>
              </a:rPr>
              <a:t>en</a:t>
            </a:r>
            <a:r>
              <a:rPr sz="1800" b="1" spc="50" dirty="0">
                <a:latin typeface="Century Gothic" panose="020B0502020202020204" pitchFamily="34" charset="0"/>
                <a:cs typeface="Calibri"/>
              </a:rPr>
              <a:t> </a:t>
            </a:r>
            <a:r>
              <a:rPr sz="1800" b="1" spc="-5" dirty="0">
                <a:latin typeface="Century Gothic" panose="020B0502020202020204" pitchFamily="34" charset="0"/>
                <a:cs typeface="Calibri"/>
              </a:rPr>
              <a:t>aucun</a:t>
            </a:r>
            <a:r>
              <a:rPr sz="1800" b="1" spc="50" dirty="0">
                <a:latin typeface="Century Gothic" panose="020B0502020202020204" pitchFamily="34" charset="0"/>
                <a:cs typeface="Calibri"/>
              </a:rPr>
              <a:t> </a:t>
            </a:r>
            <a:r>
              <a:rPr sz="1800" b="1" spc="-5" dirty="0">
                <a:latin typeface="Century Gothic" panose="020B0502020202020204" pitchFamily="34" charset="0"/>
                <a:cs typeface="Calibri"/>
              </a:rPr>
              <a:t>cas</a:t>
            </a:r>
            <a:r>
              <a:rPr sz="1800" b="1" spc="40" dirty="0">
                <a:latin typeface="Century Gothic" panose="020B0502020202020204" pitchFamily="34" charset="0"/>
                <a:cs typeface="Calibri"/>
              </a:rPr>
              <a:t> </a:t>
            </a:r>
            <a:r>
              <a:rPr sz="1800" b="1" spc="-10" dirty="0">
                <a:latin typeface="Century Gothic" panose="020B0502020202020204" pitchFamily="34" charset="0"/>
                <a:cs typeface="Calibri"/>
              </a:rPr>
              <a:t>mentionner</a:t>
            </a:r>
            <a:r>
              <a:rPr sz="1800" b="1" spc="45" dirty="0">
                <a:latin typeface="Century Gothic" panose="020B0502020202020204" pitchFamily="34" charset="0"/>
                <a:cs typeface="Calibri"/>
              </a:rPr>
              <a:t> </a:t>
            </a:r>
            <a:r>
              <a:rPr sz="1800" b="1" spc="-10" dirty="0">
                <a:latin typeface="Century Gothic" panose="020B0502020202020204" pitchFamily="34" charset="0"/>
                <a:cs typeface="Calibri"/>
              </a:rPr>
              <a:t>les</a:t>
            </a:r>
            <a:r>
              <a:rPr sz="1800" b="1" spc="35" dirty="0">
                <a:latin typeface="Century Gothic" panose="020B0502020202020204" pitchFamily="34" charset="0"/>
                <a:cs typeface="Calibri"/>
              </a:rPr>
              <a:t> </a:t>
            </a:r>
            <a:r>
              <a:rPr sz="1800" b="1" spc="-10" dirty="0" err="1">
                <a:latin typeface="Century Gothic" panose="020B0502020202020204" pitchFamily="34" charset="0"/>
                <a:cs typeface="Calibri"/>
              </a:rPr>
              <a:t>honoraires</a:t>
            </a:r>
            <a:r>
              <a:rPr sz="1800" b="1" spc="50" dirty="0">
                <a:latin typeface="Century Gothic" panose="020B0502020202020204" pitchFamily="34" charset="0"/>
                <a:cs typeface="Calibri"/>
              </a:rPr>
              <a:t> </a:t>
            </a:r>
            <a:r>
              <a:rPr sz="1800" b="1" spc="-20" dirty="0" err="1">
                <a:latin typeface="Century Gothic" panose="020B0502020202020204" pitchFamily="34" charset="0"/>
                <a:cs typeface="Calibri"/>
              </a:rPr>
              <a:t>travaux</a:t>
            </a:r>
            <a:r>
              <a:rPr sz="1800" b="1" spc="40" dirty="0">
                <a:latin typeface="Century Gothic" panose="020B0502020202020204" pitchFamily="34" charset="0"/>
                <a:cs typeface="Calibri"/>
              </a:rPr>
              <a:t> </a:t>
            </a:r>
            <a:r>
              <a:rPr sz="1800" b="1" spc="-5" dirty="0">
                <a:latin typeface="Century Gothic" panose="020B0502020202020204" pitchFamily="34" charset="0"/>
                <a:cs typeface="Calibri"/>
              </a:rPr>
              <a:t>dans</a:t>
            </a:r>
            <a:r>
              <a:rPr sz="1800" b="1" spc="40" dirty="0">
                <a:latin typeface="Century Gothic" panose="020B0502020202020204" pitchFamily="34" charset="0"/>
                <a:cs typeface="Calibri"/>
              </a:rPr>
              <a:t> </a:t>
            </a:r>
            <a:r>
              <a:rPr sz="1800" b="1" spc="-15" dirty="0">
                <a:latin typeface="Century Gothic" panose="020B0502020202020204" pitchFamily="34" charset="0"/>
                <a:cs typeface="Calibri"/>
              </a:rPr>
              <a:t>le</a:t>
            </a:r>
            <a:endParaRPr sz="1800" dirty="0">
              <a:latin typeface="Century Gothic" panose="020B0502020202020204" pitchFamily="34" charset="0"/>
              <a:cs typeface="Calibri"/>
            </a:endParaRPr>
          </a:p>
          <a:p>
            <a:pPr marL="184785">
              <a:lnSpc>
                <a:spcPts val="2055"/>
              </a:lnSpc>
            </a:pPr>
            <a:r>
              <a:rPr sz="1800" b="1" spc="-10" dirty="0">
                <a:latin typeface="Century Gothic" panose="020B0502020202020204" pitchFamily="34" charset="0"/>
                <a:cs typeface="Calibri"/>
              </a:rPr>
              <a:t>contrat</a:t>
            </a:r>
            <a:r>
              <a:rPr sz="1800" b="1" spc="-30" dirty="0">
                <a:latin typeface="Century Gothic" panose="020B0502020202020204" pitchFamily="34" charset="0"/>
                <a:cs typeface="Calibri"/>
              </a:rPr>
              <a:t> </a:t>
            </a:r>
            <a:r>
              <a:rPr sz="1800" b="1" dirty="0">
                <a:latin typeface="Century Gothic" panose="020B0502020202020204" pitchFamily="34" charset="0"/>
                <a:cs typeface="Calibri"/>
              </a:rPr>
              <a:t>de</a:t>
            </a:r>
            <a:r>
              <a:rPr sz="1800" b="1" spc="-25" dirty="0">
                <a:latin typeface="Century Gothic" panose="020B0502020202020204" pitchFamily="34" charset="0"/>
                <a:cs typeface="Calibri"/>
              </a:rPr>
              <a:t> </a:t>
            </a:r>
            <a:r>
              <a:rPr sz="1800" b="1" spc="-5" dirty="0">
                <a:latin typeface="Century Gothic" panose="020B0502020202020204" pitchFamily="34" charset="0"/>
                <a:cs typeface="Calibri"/>
              </a:rPr>
              <a:t>syndic, même</a:t>
            </a:r>
            <a:r>
              <a:rPr sz="1800" b="1" spc="-15" dirty="0">
                <a:latin typeface="Century Gothic" panose="020B0502020202020204" pitchFamily="34" charset="0"/>
                <a:cs typeface="Calibri"/>
              </a:rPr>
              <a:t> </a:t>
            </a:r>
            <a:r>
              <a:rPr sz="1800" b="1" dirty="0">
                <a:latin typeface="Century Gothic" panose="020B0502020202020204" pitchFamily="34" charset="0"/>
                <a:cs typeface="Calibri"/>
              </a:rPr>
              <a:t>à</a:t>
            </a:r>
            <a:r>
              <a:rPr sz="1800" b="1" spc="-30" dirty="0">
                <a:latin typeface="Century Gothic" panose="020B0502020202020204" pitchFamily="34" charset="0"/>
                <a:cs typeface="Calibri"/>
              </a:rPr>
              <a:t> </a:t>
            </a:r>
            <a:r>
              <a:rPr sz="1800" b="1" spc="-10" dirty="0">
                <a:latin typeface="Century Gothic" panose="020B0502020202020204" pitchFamily="34" charset="0"/>
                <a:cs typeface="Calibri"/>
              </a:rPr>
              <a:t>titre</a:t>
            </a:r>
            <a:r>
              <a:rPr sz="1800" b="1" dirty="0">
                <a:latin typeface="Century Gothic" panose="020B0502020202020204" pitchFamily="34" charset="0"/>
                <a:cs typeface="Calibri"/>
              </a:rPr>
              <a:t> </a:t>
            </a:r>
            <a:r>
              <a:rPr sz="1800" b="1" spc="-15" dirty="0">
                <a:latin typeface="Century Gothic" panose="020B0502020202020204" pitchFamily="34" charset="0"/>
                <a:cs typeface="Calibri"/>
              </a:rPr>
              <a:t>indicatif.</a:t>
            </a:r>
            <a:endParaRPr sz="1800" dirty="0">
              <a:latin typeface="Century Gothic" panose="020B0502020202020204" pitchFamily="34" charset="0"/>
              <a:cs typeface="Calibri"/>
            </a:endParaRPr>
          </a:p>
          <a:p>
            <a:pPr>
              <a:lnSpc>
                <a:spcPct val="100000"/>
              </a:lnSpc>
            </a:pPr>
            <a:endParaRPr sz="1800" dirty="0">
              <a:latin typeface="Century Gothic" panose="020B0502020202020204" pitchFamily="34" charset="0"/>
              <a:cs typeface="Calibri"/>
            </a:endParaRPr>
          </a:p>
          <a:p>
            <a:pPr marL="184785" marR="5715" indent="-172720">
              <a:lnSpc>
                <a:spcPct val="90000"/>
              </a:lnSpc>
              <a:spcBef>
                <a:spcPts val="1345"/>
              </a:spcBef>
              <a:buFont typeface="Wingdings"/>
              <a:buChar char=""/>
              <a:tabLst>
                <a:tab pos="185420" algn="l"/>
              </a:tabLst>
            </a:pPr>
            <a:r>
              <a:rPr sz="1800" b="1" spc="-5" dirty="0">
                <a:solidFill>
                  <a:srgbClr val="E36C0A"/>
                </a:solidFill>
                <a:latin typeface="Century Gothic" panose="020B0502020202020204" pitchFamily="34" charset="0"/>
                <a:cs typeface="Calibri"/>
              </a:rPr>
              <a:t>Les </a:t>
            </a:r>
            <a:r>
              <a:rPr sz="1800" b="1" spc="-15" dirty="0">
                <a:solidFill>
                  <a:srgbClr val="E36C0A"/>
                </a:solidFill>
                <a:latin typeface="Century Gothic" panose="020B0502020202020204" pitchFamily="34" charset="0"/>
                <a:cs typeface="Calibri"/>
              </a:rPr>
              <a:t>honoraires</a:t>
            </a:r>
            <a:r>
              <a:rPr sz="1800" b="1" spc="-10" dirty="0">
                <a:solidFill>
                  <a:srgbClr val="E36C0A"/>
                </a:solidFill>
                <a:latin typeface="Century Gothic" panose="020B0502020202020204" pitchFamily="34" charset="0"/>
                <a:cs typeface="Calibri"/>
              </a:rPr>
              <a:t> </a:t>
            </a:r>
            <a:r>
              <a:rPr sz="1800" b="1" spc="-15" dirty="0">
                <a:solidFill>
                  <a:srgbClr val="E36C0A"/>
                </a:solidFill>
                <a:latin typeface="Century Gothic" panose="020B0502020202020204" pitchFamily="34" charset="0"/>
                <a:cs typeface="Calibri"/>
              </a:rPr>
              <a:t>travaux</a:t>
            </a:r>
            <a:r>
              <a:rPr sz="1800" b="1" spc="-10" dirty="0">
                <a:solidFill>
                  <a:srgbClr val="E36C0A"/>
                </a:solidFill>
                <a:latin typeface="Century Gothic" panose="020B0502020202020204" pitchFamily="34" charset="0"/>
                <a:cs typeface="Calibri"/>
              </a:rPr>
              <a:t> sont</a:t>
            </a:r>
            <a:r>
              <a:rPr sz="1800" b="1" spc="-5" dirty="0">
                <a:solidFill>
                  <a:srgbClr val="E36C0A"/>
                </a:solidFill>
                <a:latin typeface="Century Gothic" panose="020B0502020202020204" pitchFamily="34" charset="0"/>
                <a:cs typeface="Calibri"/>
              </a:rPr>
              <a:t> </a:t>
            </a:r>
            <a:r>
              <a:rPr sz="1800" b="1" spc="-15" dirty="0">
                <a:solidFill>
                  <a:srgbClr val="E36C0A"/>
                </a:solidFill>
                <a:latin typeface="Century Gothic" panose="020B0502020202020204" pitchFamily="34" charset="0"/>
                <a:cs typeface="Calibri"/>
              </a:rPr>
              <a:t>fixés</a:t>
            </a:r>
            <a:r>
              <a:rPr sz="1800" b="1" spc="-10" dirty="0">
                <a:solidFill>
                  <a:srgbClr val="E36C0A"/>
                </a:solidFill>
                <a:latin typeface="Century Gothic" panose="020B0502020202020204" pitchFamily="34" charset="0"/>
                <a:cs typeface="Calibri"/>
              </a:rPr>
              <a:t> dans</a:t>
            </a:r>
            <a:r>
              <a:rPr sz="1800" b="1" spc="-5" dirty="0">
                <a:solidFill>
                  <a:srgbClr val="E36C0A"/>
                </a:solidFill>
                <a:latin typeface="Century Gothic" panose="020B0502020202020204" pitchFamily="34" charset="0"/>
                <a:cs typeface="Calibri"/>
              </a:rPr>
              <a:t> </a:t>
            </a:r>
            <a:r>
              <a:rPr sz="1800" b="1" spc="-10" dirty="0">
                <a:solidFill>
                  <a:srgbClr val="E36C0A"/>
                </a:solidFill>
                <a:latin typeface="Century Gothic" panose="020B0502020202020204" pitchFamily="34" charset="0"/>
                <a:cs typeface="Calibri"/>
              </a:rPr>
              <a:t>le projet </a:t>
            </a:r>
            <a:r>
              <a:rPr sz="1800" b="1" spc="-5" dirty="0">
                <a:solidFill>
                  <a:srgbClr val="E36C0A"/>
                </a:solidFill>
                <a:latin typeface="Century Gothic" panose="020B0502020202020204" pitchFamily="34" charset="0"/>
                <a:cs typeface="Calibri"/>
              </a:rPr>
              <a:t>de </a:t>
            </a:r>
            <a:r>
              <a:rPr sz="1800" b="1" spc="-10" dirty="0">
                <a:solidFill>
                  <a:srgbClr val="E36C0A"/>
                </a:solidFill>
                <a:latin typeface="Century Gothic" panose="020B0502020202020204" pitchFamily="34" charset="0"/>
                <a:cs typeface="Calibri"/>
              </a:rPr>
              <a:t>résolution soumis</a:t>
            </a:r>
            <a:r>
              <a:rPr sz="1800" b="1" spc="385" dirty="0">
                <a:solidFill>
                  <a:srgbClr val="E36C0A"/>
                </a:solidFill>
                <a:latin typeface="Century Gothic" panose="020B0502020202020204" pitchFamily="34" charset="0"/>
                <a:cs typeface="Calibri"/>
              </a:rPr>
              <a:t> </a:t>
            </a:r>
            <a:r>
              <a:rPr sz="1800" b="1" spc="-15" dirty="0">
                <a:solidFill>
                  <a:srgbClr val="E36C0A"/>
                </a:solidFill>
                <a:latin typeface="Century Gothic" panose="020B0502020202020204" pitchFamily="34" charset="0"/>
                <a:cs typeface="Calibri"/>
              </a:rPr>
              <a:t>au </a:t>
            </a:r>
            <a:r>
              <a:rPr sz="1800" b="1" spc="-10" dirty="0">
                <a:solidFill>
                  <a:srgbClr val="E36C0A"/>
                </a:solidFill>
                <a:latin typeface="Century Gothic" panose="020B0502020202020204" pitchFamily="34" charset="0"/>
                <a:cs typeface="Calibri"/>
              </a:rPr>
              <a:t> </a:t>
            </a:r>
            <a:r>
              <a:rPr sz="1800" b="1" spc="-15" dirty="0">
                <a:solidFill>
                  <a:srgbClr val="E36C0A"/>
                </a:solidFill>
                <a:latin typeface="Century Gothic" panose="020B0502020202020204" pitchFamily="34" charset="0"/>
                <a:cs typeface="Calibri"/>
              </a:rPr>
              <a:t>vote </a:t>
            </a:r>
            <a:r>
              <a:rPr sz="1800" b="1" spc="-5" dirty="0">
                <a:solidFill>
                  <a:srgbClr val="E36C0A"/>
                </a:solidFill>
                <a:latin typeface="Century Gothic" panose="020B0502020202020204" pitchFamily="34" charset="0"/>
                <a:cs typeface="Calibri"/>
              </a:rPr>
              <a:t>de l'assemblée </a:t>
            </a:r>
            <a:r>
              <a:rPr sz="1800" b="1" spc="-15" dirty="0">
                <a:solidFill>
                  <a:srgbClr val="E36C0A"/>
                </a:solidFill>
                <a:latin typeface="Century Gothic" panose="020B0502020202020204" pitchFamily="34" charset="0"/>
                <a:cs typeface="Calibri"/>
              </a:rPr>
              <a:t>générale </a:t>
            </a:r>
            <a:r>
              <a:rPr sz="1800" b="1" spc="-10" dirty="0">
                <a:solidFill>
                  <a:srgbClr val="E36C0A"/>
                </a:solidFill>
                <a:latin typeface="Century Gothic" panose="020B0502020202020204" pitchFamily="34" charset="0"/>
                <a:cs typeface="Calibri"/>
              </a:rPr>
              <a:t>ET doivent être exprimés TTC </a:t>
            </a:r>
            <a:r>
              <a:rPr sz="1800" b="1" dirty="0">
                <a:solidFill>
                  <a:srgbClr val="E36C0A"/>
                </a:solidFill>
                <a:latin typeface="Century Gothic" panose="020B0502020202020204" pitchFamily="34" charset="0"/>
                <a:cs typeface="Calibri"/>
              </a:rPr>
              <a:t>en </a:t>
            </a:r>
            <a:r>
              <a:rPr sz="1800" b="1" spc="-15" dirty="0">
                <a:solidFill>
                  <a:srgbClr val="E36C0A"/>
                </a:solidFill>
                <a:latin typeface="Century Gothic" panose="020B0502020202020204" pitchFamily="34" charset="0"/>
                <a:cs typeface="Calibri"/>
              </a:rPr>
              <a:t>pourcentage </a:t>
            </a:r>
            <a:r>
              <a:rPr sz="1800" b="1" spc="-10" dirty="0">
                <a:solidFill>
                  <a:srgbClr val="E36C0A"/>
                </a:solidFill>
                <a:latin typeface="Century Gothic" panose="020B0502020202020204" pitchFamily="34" charset="0"/>
                <a:cs typeface="Calibri"/>
              </a:rPr>
              <a:t> </a:t>
            </a:r>
            <a:r>
              <a:rPr sz="1800" b="1" spc="-5" dirty="0">
                <a:solidFill>
                  <a:srgbClr val="E36C0A"/>
                </a:solidFill>
                <a:latin typeface="Century Gothic" panose="020B0502020202020204" pitchFamily="34" charset="0"/>
                <a:cs typeface="Calibri"/>
              </a:rPr>
              <a:t>du </a:t>
            </a:r>
            <a:r>
              <a:rPr sz="1800" b="1" spc="-15" dirty="0">
                <a:solidFill>
                  <a:srgbClr val="E36C0A"/>
                </a:solidFill>
                <a:latin typeface="Century Gothic" panose="020B0502020202020204" pitchFamily="34" charset="0"/>
                <a:cs typeface="Calibri"/>
              </a:rPr>
              <a:t>montant </a:t>
            </a:r>
            <a:r>
              <a:rPr sz="1800" b="1" spc="-10" dirty="0">
                <a:solidFill>
                  <a:srgbClr val="E36C0A"/>
                </a:solidFill>
                <a:latin typeface="Century Gothic" panose="020B0502020202020204" pitchFamily="34" charset="0"/>
                <a:cs typeface="Calibri"/>
              </a:rPr>
              <a:t>hors </a:t>
            </a:r>
            <a:r>
              <a:rPr sz="1800" b="1" spc="-20" dirty="0">
                <a:solidFill>
                  <a:srgbClr val="E36C0A"/>
                </a:solidFill>
                <a:latin typeface="Century Gothic" panose="020B0502020202020204" pitchFamily="34" charset="0"/>
                <a:cs typeface="Calibri"/>
              </a:rPr>
              <a:t>taxes </a:t>
            </a:r>
            <a:r>
              <a:rPr sz="1800" b="1" spc="-5" dirty="0">
                <a:solidFill>
                  <a:srgbClr val="E36C0A"/>
                </a:solidFill>
                <a:latin typeface="Century Gothic" panose="020B0502020202020204" pitchFamily="34" charset="0"/>
                <a:cs typeface="Calibri"/>
              </a:rPr>
              <a:t>des </a:t>
            </a:r>
            <a:r>
              <a:rPr sz="1800" b="1" spc="-20" dirty="0">
                <a:solidFill>
                  <a:srgbClr val="E36C0A"/>
                </a:solidFill>
                <a:latin typeface="Century Gothic" panose="020B0502020202020204" pitchFamily="34" charset="0"/>
                <a:cs typeface="Calibri"/>
              </a:rPr>
              <a:t>travaux, </a:t>
            </a:r>
            <a:r>
              <a:rPr sz="1800" b="1" dirty="0">
                <a:solidFill>
                  <a:srgbClr val="E36C0A"/>
                </a:solidFill>
                <a:latin typeface="Century Gothic" panose="020B0502020202020204" pitchFamily="34" charset="0"/>
                <a:cs typeface="Calibri"/>
              </a:rPr>
              <a:t>à </a:t>
            </a:r>
            <a:r>
              <a:rPr sz="1800" b="1" spc="-5" dirty="0">
                <a:solidFill>
                  <a:srgbClr val="E36C0A"/>
                </a:solidFill>
                <a:latin typeface="Century Gothic" panose="020B0502020202020204" pitchFamily="34" charset="0"/>
                <a:cs typeface="Calibri"/>
              </a:rPr>
              <a:t>un </a:t>
            </a:r>
            <a:r>
              <a:rPr sz="1800" b="1" spc="-10" dirty="0">
                <a:solidFill>
                  <a:srgbClr val="E36C0A"/>
                </a:solidFill>
                <a:latin typeface="Century Gothic" panose="020B0502020202020204" pitchFamily="34" charset="0"/>
                <a:cs typeface="Calibri"/>
              </a:rPr>
              <a:t>taux dégressif selon l'importance </a:t>
            </a:r>
            <a:r>
              <a:rPr sz="1800" b="1" spc="-5" dirty="0">
                <a:solidFill>
                  <a:srgbClr val="E36C0A"/>
                </a:solidFill>
                <a:latin typeface="Century Gothic" panose="020B0502020202020204" pitchFamily="34" charset="0"/>
                <a:cs typeface="Calibri"/>
              </a:rPr>
              <a:t> </a:t>
            </a:r>
            <a:r>
              <a:rPr sz="1800" b="1" dirty="0">
                <a:solidFill>
                  <a:srgbClr val="E36C0A"/>
                </a:solidFill>
                <a:latin typeface="Century Gothic" panose="020B0502020202020204" pitchFamily="34" charset="0"/>
                <a:cs typeface="Calibri"/>
              </a:rPr>
              <a:t>des</a:t>
            </a:r>
            <a:r>
              <a:rPr sz="1800" b="1" spc="-25" dirty="0">
                <a:solidFill>
                  <a:srgbClr val="E36C0A"/>
                </a:solidFill>
                <a:latin typeface="Century Gothic" panose="020B0502020202020204" pitchFamily="34" charset="0"/>
                <a:cs typeface="Calibri"/>
              </a:rPr>
              <a:t> </a:t>
            </a:r>
            <a:r>
              <a:rPr sz="1800" b="1" spc="-15" dirty="0">
                <a:solidFill>
                  <a:srgbClr val="E36C0A"/>
                </a:solidFill>
                <a:latin typeface="Century Gothic" panose="020B0502020202020204" pitchFamily="34" charset="0"/>
                <a:cs typeface="Calibri"/>
              </a:rPr>
              <a:t>travaux.</a:t>
            </a:r>
            <a:endParaRPr sz="1800" dirty="0">
              <a:solidFill>
                <a:srgbClr val="E36C0A"/>
              </a:solidFill>
              <a:latin typeface="Century Gothic" panose="020B0502020202020204" pitchFamily="34" charset="0"/>
              <a:cs typeface="Calibri"/>
            </a:endParaRPr>
          </a:p>
          <a:p>
            <a:pPr>
              <a:lnSpc>
                <a:spcPct val="100000"/>
              </a:lnSpc>
              <a:buChar char=""/>
            </a:pPr>
            <a:endParaRPr sz="1800" dirty="0">
              <a:latin typeface="Century Gothic" panose="020B0502020202020204" pitchFamily="34" charset="0"/>
              <a:cs typeface="Calibri"/>
            </a:endParaRPr>
          </a:p>
          <a:p>
            <a:pPr marL="184785" indent="-172720">
              <a:lnSpc>
                <a:spcPts val="2055"/>
              </a:lnSpc>
              <a:spcBef>
                <a:spcPts val="1125"/>
              </a:spcBef>
              <a:buFont typeface="Wingdings"/>
              <a:buChar char=""/>
              <a:tabLst>
                <a:tab pos="185420" algn="l"/>
              </a:tabLst>
            </a:pPr>
            <a:r>
              <a:rPr sz="1800" b="1" spc="-5" dirty="0">
                <a:latin typeface="Century Gothic" panose="020B0502020202020204" pitchFamily="34" charset="0"/>
                <a:cs typeface="Calibri"/>
              </a:rPr>
              <a:t>Les</a:t>
            </a:r>
            <a:r>
              <a:rPr sz="1800" b="1" spc="245" dirty="0">
                <a:latin typeface="Century Gothic" panose="020B0502020202020204" pitchFamily="34" charset="0"/>
                <a:cs typeface="Calibri"/>
              </a:rPr>
              <a:t> </a:t>
            </a:r>
            <a:r>
              <a:rPr sz="1800" b="1" spc="-5" dirty="0">
                <a:latin typeface="Century Gothic" panose="020B0502020202020204" pitchFamily="34" charset="0"/>
                <a:cs typeface="Calibri"/>
              </a:rPr>
              <a:t>sommes</a:t>
            </a:r>
            <a:r>
              <a:rPr sz="1800" b="1" spc="245" dirty="0">
                <a:latin typeface="Century Gothic" panose="020B0502020202020204" pitchFamily="34" charset="0"/>
                <a:cs typeface="Calibri"/>
              </a:rPr>
              <a:t> </a:t>
            </a:r>
            <a:r>
              <a:rPr sz="1800" b="1" spc="-15" dirty="0">
                <a:latin typeface="Century Gothic" panose="020B0502020202020204" pitchFamily="34" charset="0"/>
                <a:cs typeface="Calibri"/>
              </a:rPr>
              <a:t>afférentes</a:t>
            </a:r>
            <a:r>
              <a:rPr sz="1800" b="1" spc="250" dirty="0">
                <a:latin typeface="Century Gothic" panose="020B0502020202020204" pitchFamily="34" charset="0"/>
                <a:cs typeface="Calibri"/>
              </a:rPr>
              <a:t> </a:t>
            </a:r>
            <a:r>
              <a:rPr sz="1800" b="1" dirty="0">
                <a:latin typeface="Century Gothic" panose="020B0502020202020204" pitchFamily="34" charset="0"/>
                <a:cs typeface="Calibri"/>
              </a:rPr>
              <a:t>à</a:t>
            </a:r>
            <a:r>
              <a:rPr sz="1800" b="1" spc="240" dirty="0">
                <a:latin typeface="Century Gothic" panose="020B0502020202020204" pitchFamily="34" charset="0"/>
                <a:cs typeface="Calibri"/>
              </a:rPr>
              <a:t> </a:t>
            </a:r>
            <a:r>
              <a:rPr sz="1800" b="1" spc="-5" dirty="0">
                <a:latin typeface="Century Gothic" panose="020B0502020202020204" pitchFamily="34" charset="0"/>
                <a:cs typeface="Calibri"/>
              </a:rPr>
              <a:t>ces</a:t>
            </a:r>
            <a:r>
              <a:rPr sz="1800" b="1" spc="245" dirty="0">
                <a:latin typeface="Century Gothic" panose="020B0502020202020204" pitchFamily="34" charset="0"/>
                <a:cs typeface="Calibri"/>
              </a:rPr>
              <a:t> </a:t>
            </a:r>
            <a:r>
              <a:rPr sz="1800" b="1" spc="-10" dirty="0">
                <a:latin typeface="Century Gothic" panose="020B0502020202020204" pitchFamily="34" charset="0"/>
                <a:cs typeface="Calibri"/>
              </a:rPr>
              <a:t>dépenses</a:t>
            </a:r>
            <a:r>
              <a:rPr sz="1800" b="1" spc="245" dirty="0">
                <a:latin typeface="Century Gothic" panose="020B0502020202020204" pitchFamily="34" charset="0"/>
                <a:cs typeface="Calibri"/>
              </a:rPr>
              <a:t> </a:t>
            </a:r>
            <a:r>
              <a:rPr sz="1800" b="1" spc="-5" dirty="0">
                <a:latin typeface="Century Gothic" panose="020B0502020202020204" pitchFamily="34" charset="0"/>
                <a:cs typeface="Calibri"/>
              </a:rPr>
              <a:t>sont</a:t>
            </a:r>
            <a:r>
              <a:rPr sz="1800" b="1" spc="225" dirty="0">
                <a:latin typeface="Century Gothic" panose="020B0502020202020204" pitchFamily="34" charset="0"/>
                <a:cs typeface="Calibri"/>
              </a:rPr>
              <a:t> </a:t>
            </a:r>
            <a:r>
              <a:rPr sz="1800" b="1" spc="-10" dirty="0">
                <a:latin typeface="Century Gothic" panose="020B0502020202020204" pitchFamily="34" charset="0"/>
                <a:cs typeface="Calibri"/>
              </a:rPr>
              <a:t>exigibles</a:t>
            </a:r>
            <a:r>
              <a:rPr sz="1800" b="1" spc="250" dirty="0">
                <a:latin typeface="Century Gothic" panose="020B0502020202020204" pitchFamily="34" charset="0"/>
                <a:cs typeface="Calibri"/>
              </a:rPr>
              <a:t> </a:t>
            </a:r>
            <a:r>
              <a:rPr sz="1800" b="1" spc="-10" dirty="0">
                <a:latin typeface="Century Gothic" panose="020B0502020202020204" pitchFamily="34" charset="0"/>
                <a:cs typeface="Calibri"/>
              </a:rPr>
              <a:t>selon</a:t>
            </a:r>
            <a:r>
              <a:rPr sz="1800" b="1" spc="245" dirty="0">
                <a:latin typeface="Century Gothic" panose="020B0502020202020204" pitchFamily="34" charset="0"/>
                <a:cs typeface="Calibri"/>
              </a:rPr>
              <a:t> </a:t>
            </a:r>
            <a:r>
              <a:rPr sz="1800" b="1" spc="-10" dirty="0">
                <a:latin typeface="Century Gothic" panose="020B0502020202020204" pitchFamily="34" charset="0"/>
                <a:cs typeface="Calibri"/>
              </a:rPr>
              <a:t>les</a:t>
            </a:r>
            <a:r>
              <a:rPr sz="1800" b="1" spc="254" dirty="0">
                <a:latin typeface="Century Gothic" panose="020B0502020202020204" pitchFamily="34" charset="0"/>
                <a:cs typeface="Calibri"/>
              </a:rPr>
              <a:t> </a:t>
            </a:r>
            <a:r>
              <a:rPr sz="1800" b="1" spc="-10" dirty="0">
                <a:latin typeface="Century Gothic" panose="020B0502020202020204" pitchFamily="34" charset="0"/>
                <a:cs typeface="Calibri"/>
              </a:rPr>
              <a:t>modalités</a:t>
            </a:r>
            <a:endParaRPr sz="1800" dirty="0">
              <a:latin typeface="Century Gothic" panose="020B0502020202020204" pitchFamily="34" charset="0"/>
              <a:cs typeface="Calibri"/>
            </a:endParaRPr>
          </a:p>
          <a:p>
            <a:pPr marL="184785">
              <a:lnSpc>
                <a:spcPts val="2055"/>
              </a:lnSpc>
            </a:pPr>
            <a:r>
              <a:rPr sz="1800" b="1" spc="-10" dirty="0">
                <a:latin typeface="Century Gothic" panose="020B0502020202020204" pitchFamily="34" charset="0"/>
                <a:cs typeface="Calibri"/>
              </a:rPr>
              <a:t>votées</a:t>
            </a:r>
            <a:r>
              <a:rPr sz="1800" b="1" spc="-15" dirty="0">
                <a:latin typeface="Century Gothic" panose="020B0502020202020204" pitchFamily="34" charset="0"/>
                <a:cs typeface="Calibri"/>
              </a:rPr>
              <a:t> </a:t>
            </a:r>
            <a:r>
              <a:rPr sz="1800" b="1" dirty="0">
                <a:latin typeface="Century Gothic" panose="020B0502020202020204" pitchFamily="34" charset="0"/>
                <a:cs typeface="Calibri"/>
              </a:rPr>
              <a:t>par</a:t>
            </a:r>
            <a:r>
              <a:rPr sz="1800" b="1" spc="-45" dirty="0">
                <a:latin typeface="Century Gothic" panose="020B0502020202020204" pitchFamily="34" charset="0"/>
                <a:cs typeface="Calibri"/>
              </a:rPr>
              <a:t> </a:t>
            </a:r>
            <a:r>
              <a:rPr sz="1800" b="1" spc="-5" dirty="0">
                <a:latin typeface="Century Gothic" panose="020B0502020202020204" pitchFamily="34" charset="0"/>
                <a:cs typeface="Calibri"/>
              </a:rPr>
              <a:t>l'assemblée </a:t>
            </a:r>
            <a:r>
              <a:rPr sz="1800" b="1" spc="-15" dirty="0">
                <a:latin typeface="Century Gothic" panose="020B0502020202020204" pitchFamily="34" charset="0"/>
                <a:cs typeface="Calibri"/>
              </a:rPr>
              <a:t>générale.</a:t>
            </a:r>
            <a:endParaRPr sz="1800" dirty="0">
              <a:latin typeface="Century Gothic" panose="020B0502020202020204" pitchFamily="34" charset="0"/>
              <a:cs typeface="Calibri"/>
            </a:endParaRPr>
          </a:p>
        </p:txBody>
      </p:sp>
      <p:pic>
        <p:nvPicPr>
          <p:cNvPr id="2" name="Image 1"/>
          <p:cNvPicPr>
            <a:picLocks noChangeAspect="1"/>
          </p:cNvPicPr>
          <p:nvPr/>
        </p:nvPicPr>
        <p:blipFill>
          <a:blip r:embed="rId3"/>
          <a:stretch>
            <a:fillRect/>
          </a:stretch>
        </p:blipFill>
        <p:spPr>
          <a:xfrm>
            <a:off x="199924" y="3406411"/>
            <a:ext cx="573074" cy="579170"/>
          </a:xfrm>
          <a:prstGeom prst="rect">
            <a:avLst/>
          </a:prstGeom>
        </p:spPr>
      </p:pic>
      <p:sp>
        <p:nvSpPr>
          <p:cNvPr id="5" name="Espace réservé du numéro de diapositive 4"/>
          <p:cNvSpPr>
            <a:spLocks noGrp="1"/>
          </p:cNvSpPr>
          <p:nvPr>
            <p:ph type="sldNum" sz="quarter" idx="12"/>
          </p:nvPr>
        </p:nvSpPr>
        <p:spPr>
          <a:xfrm>
            <a:off x="9220200" y="6391792"/>
            <a:ext cx="2743200" cy="365125"/>
          </a:xfrm>
        </p:spPr>
        <p:txBody>
          <a:bodyPr/>
          <a:lstStyle/>
          <a:p>
            <a:fld id="{524F4E30-4F36-4098-97E2-E1F6D838FDE3}" type="slidenum">
              <a:rPr lang="fr-FR" smtClean="0"/>
              <a:t>45</a:t>
            </a:fld>
            <a:endParaRPr lang="fr-FR"/>
          </a:p>
        </p:txBody>
      </p:sp>
      <p:pic>
        <p:nvPicPr>
          <p:cNvPr id="4" name="Image 3"/>
          <p:cNvPicPr>
            <a:picLocks noChangeAspect="1"/>
          </p:cNvPicPr>
          <p:nvPr/>
        </p:nvPicPr>
        <p:blipFill>
          <a:blip r:embed="rId4"/>
          <a:stretch>
            <a:fillRect/>
          </a:stretch>
        </p:blipFill>
        <p:spPr>
          <a:xfrm>
            <a:off x="10263673" y="5133960"/>
            <a:ext cx="1337578" cy="1337578"/>
          </a:xfrm>
          <a:prstGeom prst="rect">
            <a:avLst/>
          </a:prstGeom>
        </p:spPr>
      </p:pic>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5"/>
          <a:stretch>
            <a:fillRect/>
          </a:stretch>
        </p:blipFill>
        <p:spPr>
          <a:xfrm>
            <a:off x="0" y="0"/>
            <a:ext cx="772998" cy="462925"/>
          </a:xfrm>
          <a:prstGeom prst="rect">
            <a:avLst/>
          </a:prstGeom>
        </p:spPr>
      </p:pic>
    </p:spTree>
    <p:extLst>
      <p:ext uri="{BB962C8B-B14F-4D97-AF65-F5344CB8AC3E}">
        <p14:creationId xmlns:p14="http://schemas.microsoft.com/office/powerpoint/2010/main" val="332951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281" y="83820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sp>
        <p:nvSpPr>
          <p:cNvPr id="63492" name="Espace réservé du numéro de diapositive 5"/>
          <p:cNvSpPr>
            <a:spLocks noGrp="1"/>
          </p:cNvSpPr>
          <p:nvPr>
            <p:ph type="sldNum" sz="quarter" idx="12"/>
          </p:nvPr>
        </p:nvSpPr>
        <p:spPr bwMode="auto">
          <a:xfrm>
            <a:off x="11298865" y="6500222"/>
            <a:ext cx="694660" cy="278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6947" indent="-214210">
              <a:defRPr>
                <a:solidFill>
                  <a:schemeClr val="tx1"/>
                </a:solidFill>
                <a:latin typeface="Arial" panose="020B0604020202020204" pitchFamily="34" charset="0"/>
                <a:ea typeface="ヒラギノ角ゴ Pro W3" pitchFamily="-95" charset="-128"/>
              </a:defRPr>
            </a:lvl2pPr>
            <a:lvl3pPr marL="856842" indent="-171368">
              <a:defRPr>
                <a:solidFill>
                  <a:schemeClr val="tx1"/>
                </a:solidFill>
                <a:latin typeface="Arial" panose="020B0604020202020204" pitchFamily="34" charset="0"/>
                <a:ea typeface="ヒラギノ角ゴ Pro W3" pitchFamily="-95" charset="-128"/>
              </a:defRPr>
            </a:lvl3pPr>
            <a:lvl4pPr marL="1199578" indent="-171368">
              <a:defRPr>
                <a:solidFill>
                  <a:schemeClr val="tx1"/>
                </a:solidFill>
                <a:latin typeface="Arial" panose="020B0604020202020204" pitchFamily="34" charset="0"/>
                <a:ea typeface="ヒラギノ角ゴ Pro W3" pitchFamily="-95" charset="-128"/>
              </a:defRPr>
            </a:lvl4pPr>
            <a:lvl5pPr marL="1542315" indent="-171368">
              <a:defRPr>
                <a:solidFill>
                  <a:schemeClr val="tx1"/>
                </a:solidFill>
                <a:latin typeface="Arial" panose="020B0604020202020204" pitchFamily="34" charset="0"/>
                <a:ea typeface="ヒラギノ角ゴ Pro W3" pitchFamily="-95" charset="-128"/>
              </a:defRPr>
            </a:lvl5pPr>
            <a:lvl6pPr marL="1885052"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7789"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0526"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3262"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46</a:t>
            </a:fld>
            <a:endParaRPr lang="fr-FR" altLang="fr-FR" dirty="0">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991" y="1586546"/>
            <a:ext cx="5659232"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3 :</a:t>
            </a:r>
            <a:r>
              <a:rPr lang="fr-FR" sz="2800" b="1" spc="-35" dirty="0" smtClean="0">
                <a:solidFill>
                  <a:srgbClr val="31849B"/>
                </a:solidFill>
                <a:uFill>
                  <a:solidFill>
                    <a:srgbClr val="1F3863"/>
                  </a:solidFill>
                </a:uFill>
                <a:latin typeface="Century Gothic" panose="020B0502020202020204" pitchFamily="34" charset="0"/>
                <a:ea typeface="+mj-ea"/>
                <a:cs typeface="Calibri"/>
              </a:rPr>
              <a:t> </a:t>
            </a:r>
            <a:r>
              <a:rPr lang="fr-FR" sz="2800" b="1" spc="-35" dirty="0">
                <a:solidFill>
                  <a:schemeClr val="bg1"/>
                </a:solidFill>
                <a:uFill>
                  <a:solidFill>
                    <a:srgbClr val="1F3863"/>
                  </a:solidFill>
                </a:uFill>
                <a:latin typeface="Century Gothic" panose="020B0502020202020204" pitchFamily="34" charset="0"/>
                <a:ea typeface="+mj-ea"/>
                <a:cs typeface="Calibri"/>
              </a:rPr>
              <a:t>Le déroulement de </a:t>
            </a:r>
            <a:r>
              <a:rPr lang="fr-FR" sz="2800" b="1" spc="-35" dirty="0" smtClean="0">
                <a:solidFill>
                  <a:schemeClr val="bg1"/>
                </a:solidFill>
                <a:uFill>
                  <a:solidFill>
                    <a:srgbClr val="1F3863"/>
                  </a:solidFill>
                </a:uFill>
                <a:latin typeface="Century Gothic" panose="020B0502020202020204" pitchFamily="34" charset="0"/>
                <a:ea typeface="+mj-ea"/>
                <a:cs typeface="Calibri"/>
              </a:rPr>
              <a:t>l’assemblée générale</a:t>
            </a:r>
            <a:r>
              <a:rPr lang="fr-FR" sz="2800" b="1" kern="0" dirty="0" smtClean="0">
                <a:solidFill>
                  <a:schemeClr val="bg1"/>
                </a:solidFill>
                <a:latin typeface="Century Gothic" panose="020B0502020202020204" pitchFamily="34" charset="0"/>
              </a:rPr>
              <a:t> </a:t>
            </a:r>
            <a:endParaRPr lang="fr-FR" sz="2800" b="1" kern="0" dirty="0">
              <a:solidFill>
                <a:schemeClr val="bg1"/>
              </a:solidFill>
              <a:latin typeface="Century Gothic" panose="020B0502020202020204" pitchFamily="34" charset="0"/>
            </a:endParaRPr>
          </a:p>
        </p:txBody>
      </p:sp>
      <p:pic>
        <p:nvPicPr>
          <p:cNvPr id="7" name="Image 6"/>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1770770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4 </a:t>
            </a:r>
            <a:r>
              <a:rPr lang="fr-FR" sz="2800" b="1" kern="0" dirty="0" smtClean="0">
                <a:solidFill>
                  <a:schemeClr val="bg1"/>
                </a:solidFill>
                <a:latin typeface="Century Gothic" panose="020B0502020202020204" pitchFamily="34" charset="0"/>
              </a:rPr>
              <a:t>: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pic>
        <p:nvPicPr>
          <p:cNvPr id="6" name="object 3"/>
          <p:cNvPicPr/>
          <p:nvPr/>
        </p:nvPicPr>
        <p:blipFill>
          <a:blip r:embed="rId4" cstate="print"/>
          <a:stretch>
            <a:fillRect/>
          </a:stretch>
        </p:blipFill>
        <p:spPr>
          <a:xfrm>
            <a:off x="3069028" y="718263"/>
            <a:ext cx="5496056" cy="3673520"/>
          </a:xfrm>
          <a:prstGeom prst="rect">
            <a:avLst/>
          </a:prstGeom>
        </p:spPr>
      </p:pic>
      <p:sp>
        <p:nvSpPr>
          <p:cNvPr id="5" name="Espace réservé du numéro de diapositive 4"/>
          <p:cNvSpPr>
            <a:spLocks noGrp="1"/>
          </p:cNvSpPr>
          <p:nvPr>
            <p:ph type="sldNum" sz="quarter" idx="12"/>
          </p:nvPr>
        </p:nvSpPr>
        <p:spPr>
          <a:xfrm>
            <a:off x="9262730" y="6349262"/>
            <a:ext cx="2743200" cy="365125"/>
          </a:xfrm>
        </p:spPr>
        <p:txBody>
          <a:bodyPr/>
          <a:lstStyle/>
          <a:p>
            <a:fld id="{524F4E30-4F36-4098-97E2-E1F6D838FDE3}" type="slidenum">
              <a:rPr lang="fr-FR" smtClean="0"/>
              <a:t>47</a:t>
            </a:fld>
            <a:endParaRPr lang="fr-FR"/>
          </a:p>
        </p:txBody>
      </p:sp>
      <p:sp>
        <p:nvSpPr>
          <p:cNvPr id="10" name="Rectangle 9"/>
          <p:cNvSpPr/>
          <p:nvPr/>
        </p:nvSpPr>
        <p:spPr>
          <a:xfrm>
            <a:off x="3231611" y="4654563"/>
            <a:ext cx="6335195" cy="1477328"/>
          </a:xfrm>
          <a:prstGeom prst="rect">
            <a:avLst/>
          </a:prstGeom>
        </p:spPr>
        <p:txBody>
          <a:bodyPr wrap="square">
            <a:spAutoFit/>
          </a:bodyPr>
          <a:lstStyle/>
          <a:p>
            <a:pPr marL="342900" indent="-342900">
              <a:buAutoNum type="arabicParenR"/>
            </a:pPr>
            <a:r>
              <a:rPr lang="fr-FR" b="1" dirty="0">
                <a:solidFill>
                  <a:srgbClr val="31849B"/>
                </a:solidFill>
                <a:latin typeface="Century Gothic" panose="020B0502020202020204" pitchFamily="34" charset="0"/>
              </a:rPr>
              <a:t>Le PV de l’assemblée générale : un élément </a:t>
            </a:r>
            <a:r>
              <a:rPr lang="fr-FR" b="1" dirty="0" smtClean="0">
                <a:solidFill>
                  <a:srgbClr val="31849B"/>
                </a:solidFill>
                <a:latin typeface="Century Gothic" panose="020B0502020202020204" pitchFamily="34" charset="0"/>
              </a:rPr>
              <a:t>clé</a:t>
            </a:r>
          </a:p>
          <a:p>
            <a:pPr marL="342900" indent="-342900">
              <a:buAutoNum type="arabicParenR"/>
            </a:pPr>
            <a:r>
              <a:rPr lang="fr-CA" b="1" dirty="0" smtClean="0">
                <a:solidFill>
                  <a:srgbClr val="31849B"/>
                </a:solidFill>
                <a:latin typeface="Century Gothic" panose="020B0502020202020204" pitchFamily="34" charset="0"/>
              </a:rPr>
              <a:t>La </a:t>
            </a:r>
            <a:r>
              <a:rPr lang="fr-CA" b="1" dirty="0" smtClean="0">
                <a:solidFill>
                  <a:srgbClr val="31849B"/>
                </a:solidFill>
                <a:latin typeface="Century Gothic" panose="020B0502020202020204" pitchFamily="34" charset="0"/>
              </a:rPr>
              <a:t>diffusion du procès verbal</a:t>
            </a:r>
            <a:endParaRPr lang="fr-FR" b="1" dirty="0">
              <a:solidFill>
                <a:srgbClr val="31849B"/>
              </a:solidFill>
              <a:latin typeface="Century Gothic" panose="020B0502020202020204" pitchFamily="34" charset="0"/>
            </a:endParaRPr>
          </a:p>
          <a:p>
            <a:pPr marL="342900" indent="-342900">
              <a:buAutoNum type="arabicParenR"/>
            </a:pPr>
            <a:r>
              <a:rPr lang="fr-FR" b="1" dirty="0" smtClean="0">
                <a:solidFill>
                  <a:srgbClr val="31849B"/>
                </a:solidFill>
                <a:latin typeface="Century Gothic" panose="020B0502020202020204" pitchFamily="34" charset="0"/>
              </a:rPr>
              <a:t>La </a:t>
            </a:r>
            <a:r>
              <a:rPr lang="fr-FR" b="1" dirty="0" smtClean="0">
                <a:solidFill>
                  <a:srgbClr val="31849B"/>
                </a:solidFill>
                <a:latin typeface="Century Gothic" panose="020B0502020202020204" pitchFamily="34" charset="0"/>
              </a:rPr>
              <a:t>contestation d’une décision d’assemblée générale </a:t>
            </a:r>
          </a:p>
          <a:p>
            <a:pPr marL="342900" indent="-342900">
              <a:buAutoNum type="arabicParenR"/>
            </a:pPr>
            <a:r>
              <a:rPr lang="fr-CA" b="1" dirty="0" smtClean="0">
                <a:solidFill>
                  <a:srgbClr val="31849B"/>
                </a:solidFill>
                <a:latin typeface="Century Gothic" panose="020B0502020202020204" pitchFamily="34" charset="0"/>
              </a:rPr>
              <a:t>La contestation de l’assemblée générale </a:t>
            </a:r>
            <a:endParaRPr lang="fr-FR" b="1" dirty="0">
              <a:solidFill>
                <a:srgbClr val="31849B"/>
              </a:solidFill>
              <a:latin typeface="Century Gothic" panose="020B0502020202020204" pitchFamily="34" charset="0"/>
            </a:endParaRPr>
          </a:p>
        </p:txBody>
      </p:sp>
    </p:spTree>
    <p:extLst>
      <p:ext uri="{BB962C8B-B14F-4D97-AF65-F5344CB8AC3E}">
        <p14:creationId xmlns:p14="http://schemas.microsoft.com/office/powerpoint/2010/main" val="2147868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5023" y="616490"/>
            <a:ext cx="6457361" cy="400110"/>
          </a:xfrm>
          <a:prstGeom prst="rect">
            <a:avLst/>
          </a:prstGeom>
          <a:noFill/>
        </p:spPr>
        <p:txBody>
          <a:bodyPr wrap="square" rtlCol="0">
            <a:spAutoFit/>
          </a:bodyPr>
          <a:lstStyle/>
          <a:p>
            <a:r>
              <a:rPr lang="fr-FR" sz="2000" b="1" dirty="0" smtClean="0">
                <a:solidFill>
                  <a:srgbClr val="31849B"/>
                </a:solidFill>
                <a:latin typeface="Century Gothic" panose="020B0502020202020204" pitchFamily="34" charset="0"/>
              </a:rPr>
              <a:t>1) Le PV de l’Assemblée générale : un élément clé </a:t>
            </a:r>
            <a:endParaRPr lang="fr-FR" sz="2000" b="1" dirty="0">
              <a:solidFill>
                <a:srgbClr val="31849B"/>
              </a:solidFill>
              <a:latin typeface="Century Gothic" panose="020B0502020202020204" pitchFamily="34" charset="0"/>
            </a:endParaRPr>
          </a:p>
        </p:txBody>
      </p:sp>
      <p:sp>
        <p:nvSpPr>
          <p:cNvPr id="9" name="object 6"/>
          <p:cNvSpPr txBox="1"/>
          <p:nvPr/>
        </p:nvSpPr>
        <p:spPr>
          <a:xfrm>
            <a:off x="515720" y="1004984"/>
            <a:ext cx="11380624" cy="5836213"/>
          </a:xfrm>
          <a:prstGeom prst="rect">
            <a:avLst/>
          </a:prstGeom>
        </p:spPr>
        <p:txBody>
          <a:bodyPr vert="horz" wrap="square" lIns="0" tIns="49530" rIns="0" bIns="0" rtlCol="0">
            <a:spAutoFit/>
          </a:bodyPr>
          <a:lstStyle/>
          <a:p>
            <a:pPr marL="12700" marR="5080" algn="just">
              <a:lnSpc>
                <a:spcPts val="2380"/>
              </a:lnSpc>
              <a:spcBef>
                <a:spcPts val="825"/>
              </a:spcBef>
              <a:tabLst>
                <a:tab pos="512445" algn="l"/>
                <a:tab pos="1617345" algn="l"/>
                <a:tab pos="3580765" algn="l"/>
                <a:tab pos="4883785" algn="l"/>
                <a:tab pos="5400675" algn="l"/>
                <a:tab pos="5853430" algn="l"/>
              </a:tabLst>
            </a:pPr>
            <a:r>
              <a:rPr lang="fr-CA" b="1" dirty="0" smtClean="0">
                <a:latin typeface="Century Gothic" panose="020B0502020202020204" pitchFamily="34" charset="0"/>
                <a:cs typeface="Calibri"/>
              </a:rPr>
              <a:t>Qu’est ce que le procès verbal ?</a:t>
            </a:r>
          </a:p>
          <a:p>
            <a:pPr marL="12700" marR="5080" algn="just">
              <a:lnSpc>
                <a:spcPts val="2380"/>
              </a:lnSpc>
              <a:spcBef>
                <a:spcPts val="825"/>
              </a:spcBef>
              <a:tabLst>
                <a:tab pos="512445" algn="l"/>
                <a:tab pos="1617345" algn="l"/>
                <a:tab pos="3580765" algn="l"/>
                <a:tab pos="4883785" algn="l"/>
                <a:tab pos="5400675" algn="l"/>
                <a:tab pos="5853430" algn="l"/>
              </a:tabLst>
            </a:pPr>
            <a:r>
              <a:rPr lang="fr-CA" sz="1600" b="1" dirty="0" smtClean="0">
                <a:solidFill>
                  <a:srgbClr val="31849B"/>
                </a:solidFill>
                <a:latin typeface="Century Gothic" panose="020B0502020202020204" pitchFamily="34" charset="0"/>
                <a:cs typeface="Calibri"/>
              </a:rPr>
              <a:t>Le procès verbal est l’acte reproduisant le déroulé de l’assemblée générale. </a:t>
            </a:r>
            <a:r>
              <a:rPr lang="fr-CA" sz="1600" dirty="0" smtClean="0">
                <a:latin typeface="Century Gothic" panose="020B0502020202020204" pitchFamily="34" charset="0"/>
                <a:cs typeface="Calibri"/>
              </a:rPr>
              <a:t>C’est grâce à lui que les copropriétaires défaillants, les futures acquéreurs et les syndics successifs connaitront les décisions prises par l’assemblée générale.</a:t>
            </a:r>
          </a:p>
          <a:p>
            <a:pPr marL="12700" marR="5080" algn="just">
              <a:lnSpc>
                <a:spcPts val="2380"/>
              </a:lnSpc>
              <a:spcBef>
                <a:spcPts val="825"/>
              </a:spcBef>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La rédaction du procès verbal est un impératif, à défaut, l’assemblée générale encourt la nullité.</a:t>
            </a:r>
          </a:p>
          <a:p>
            <a:pPr marL="12700" marR="5080" algn="just">
              <a:lnSpc>
                <a:spcPts val="2380"/>
              </a:lnSpc>
              <a:spcBef>
                <a:spcPts val="825"/>
              </a:spcBef>
              <a:tabLst>
                <a:tab pos="512445" algn="l"/>
                <a:tab pos="1617345" algn="l"/>
                <a:tab pos="3580765" algn="l"/>
                <a:tab pos="4883785" algn="l"/>
                <a:tab pos="5400675" algn="l"/>
                <a:tab pos="5853430" algn="l"/>
              </a:tabLst>
            </a:pPr>
            <a:r>
              <a:rPr lang="fr-CA" sz="1600" b="1" dirty="0" smtClean="0">
                <a:solidFill>
                  <a:srgbClr val="31849B"/>
                </a:solidFill>
                <a:latin typeface="Century Gothic" panose="020B0502020202020204" pitchFamily="34" charset="0"/>
                <a:cs typeface="Calibri"/>
              </a:rPr>
              <a:t>Le procès verbal doit être établi en cours de séance. Il peut être signé en fin de séance ou dans les 8 jours suivant la tenue de l’assemblée générale</a:t>
            </a:r>
            <a:r>
              <a:rPr lang="fr-CA" sz="1600" dirty="0" smtClean="0">
                <a:latin typeface="Century Gothic" panose="020B0502020202020204" pitchFamily="34" charset="0"/>
                <a:cs typeface="Calibri"/>
              </a:rPr>
              <a:t> </a:t>
            </a:r>
            <a:r>
              <a:rPr lang="fr-FR" sz="1600" i="1" dirty="0" smtClean="0">
                <a:latin typeface="Century Gothic" panose="020B0502020202020204" pitchFamily="34" charset="0"/>
                <a:cs typeface="Calibri"/>
              </a:rPr>
              <a:t>(article </a:t>
            </a:r>
            <a:r>
              <a:rPr lang="fr-FR" sz="1600" i="1" dirty="0">
                <a:latin typeface="Century Gothic" panose="020B0502020202020204" pitchFamily="34" charset="0"/>
                <a:cs typeface="Calibri"/>
              </a:rPr>
              <a:t>17 du décret 17 mars </a:t>
            </a:r>
            <a:r>
              <a:rPr lang="fr-FR" sz="1600" i="1" dirty="0" smtClean="0">
                <a:latin typeface="Century Gothic" panose="020B0502020202020204" pitchFamily="34" charset="0"/>
                <a:cs typeface="Calibri"/>
              </a:rPr>
              <a:t>1967).</a:t>
            </a:r>
          </a:p>
          <a:p>
            <a:pPr marL="12700">
              <a:lnSpc>
                <a:spcPct val="100000"/>
              </a:lnSpc>
              <a:spcBef>
                <a:spcPts val="490"/>
              </a:spcBef>
            </a:pPr>
            <a:endParaRPr lang="fr-FR" sz="800" b="1" spc="-5" dirty="0" smtClean="0">
              <a:uFill>
                <a:solidFill>
                  <a:srgbClr val="000000"/>
                </a:solidFill>
              </a:uFill>
              <a:latin typeface="Century Gothic" panose="020B0502020202020204" pitchFamily="34" charset="0"/>
              <a:cs typeface="Calibri"/>
            </a:endParaRPr>
          </a:p>
          <a:p>
            <a:pPr marL="12700">
              <a:lnSpc>
                <a:spcPct val="100000"/>
              </a:lnSpc>
              <a:spcBef>
                <a:spcPts val="490"/>
              </a:spcBef>
            </a:pPr>
            <a:r>
              <a:rPr lang="fr-FR" b="1" spc="-5" dirty="0" smtClean="0">
                <a:uFill>
                  <a:solidFill>
                    <a:srgbClr val="000000"/>
                  </a:solidFill>
                </a:uFill>
                <a:latin typeface="Century Gothic" panose="020B0502020202020204" pitchFamily="34" charset="0"/>
                <a:cs typeface="Calibri"/>
              </a:rPr>
              <a:t>Que contient le procès verbal ? </a:t>
            </a:r>
          </a:p>
          <a:p>
            <a:pPr marL="12700">
              <a:lnSpc>
                <a:spcPct val="100000"/>
              </a:lnSpc>
              <a:spcBef>
                <a:spcPts val="490"/>
              </a:spcBef>
            </a:pPr>
            <a:endParaRPr lang="fr-FR" sz="600" b="1" spc="-5" dirty="0" smtClean="0">
              <a:uFill>
                <a:solidFill>
                  <a:srgbClr val="000000"/>
                </a:solidFill>
              </a:uFill>
              <a:latin typeface="Century Gothic" panose="020B0502020202020204" pitchFamily="34" charset="0"/>
              <a:cs typeface="Calibri"/>
            </a:endParaRPr>
          </a:p>
          <a:p>
            <a:pPr marL="184150" indent="-171450">
              <a:lnSpc>
                <a:spcPct val="100000"/>
              </a:lnSpc>
              <a:spcBef>
                <a:spcPts val="490"/>
              </a:spcBef>
              <a:buFont typeface="Arial" panose="020B0604020202020204" pitchFamily="34" charset="0"/>
              <a:buChar char="•"/>
            </a:pPr>
            <a:r>
              <a:rPr lang="fr-FR" sz="1600" spc="-5" dirty="0" smtClean="0">
                <a:latin typeface="Century Gothic" panose="020B0502020202020204" pitchFamily="34" charset="0"/>
                <a:cs typeface="Calibri"/>
              </a:rPr>
              <a:t>Les</a:t>
            </a:r>
            <a:r>
              <a:rPr lang="fr-FR" sz="1600" spc="225" dirty="0" smtClean="0">
                <a:latin typeface="Century Gothic" panose="020B0502020202020204" pitchFamily="34" charset="0"/>
                <a:cs typeface="Calibri"/>
              </a:rPr>
              <a:t> </a:t>
            </a:r>
            <a:r>
              <a:rPr lang="fr-FR" sz="1600" spc="-10" dirty="0">
                <a:latin typeface="Century Gothic" panose="020B0502020202020204" pitchFamily="34" charset="0"/>
                <a:cs typeface="Calibri"/>
              </a:rPr>
              <a:t>noms</a:t>
            </a:r>
            <a:r>
              <a:rPr lang="fr-FR" sz="1600" spc="240" dirty="0">
                <a:latin typeface="Century Gothic" panose="020B0502020202020204" pitchFamily="34" charset="0"/>
                <a:cs typeface="Calibri"/>
              </a:rPr>
              <a:t> </a:t>
            </a:r>
            <a:r>
              <a:rPr lang="fr-FR" sz="1600" spc="-5" dirty="0">
                <a:latin typeface="Century Gothic" panose="020B0502020202020204" pitchFamily="34" charset="0"/>
                <a:cs typeface="Calibri"/>
              </a:rPr>
              <a:t>des</a:t>
            </a:r>
            <a:r>
              <a:rPr lang="fr-FR" sz="1600" spc="235" dirty="0">
                <a:latin typeface="Century Gothic" panose="020B0502020202020204" pitchFamily="34" charset="0"/>
                <a:cs typeface="Calibri"/>
              </a:rPr>
              <a:t> </a:t>
            </a:r>
            <a:r>
              <a:rPr lang="fr-FR" sz="1600" spc="-15" dirty="0">
                <a:latin typeface="Century Gothic" panose="020B0502020202020204" pitchFamily="34" charset="0"/>
                <a:cs typeface="Calibri"/>
              </a:rPr>
              <a:t>copropriétaires</a:t>
            </a:r>
            <a:r>
              <a:rPr lang="fr-FR" sz="1600" spc="240" dirty="0">
                <a:latin typeface="Century Gothic" panose="020B0502020202020204" pitchFamily="34" charset="0"/>
                <a:cs typeface="Calibri"/>
              </a:rPr>
              <a:t> </a:t>
            </a:r>
            <a:r>
              <a:rPr lang="fr-FR" sz="1600" spc="-5" dirty="0">
                <a:latin typeface="Century Gothic" panose="020B0502020202020204" pitchFamily="34" charset="0"/>
                <a:cs typeface="Calibri"/>
              </a:rPr>
              <a:t>qui</a:t>
            </a:r>
            <a:r>
              <a:rPr lang="fr-FR" sz="1600" spc="225" dirty="0">
                <a:latin typeface="Century Gothic" panose="020B0502020202020204" pitchFamily="34" charset="0"/>
                <a:cs typeface="Calibri"/>
              </a:rPr>
              <a:t> </a:t>
            </a:r>
            <a:r>
              <a:rPr lang="fr-FR" sz="1600" dirty="0">
                <a:latin typeface="Century Gothic" panose="020B0502020202020204" pitchFamily="34" charset="0"/>
                <a:cs typeface="Calibri"/>
              </a:rPr>
              <a:t>se</a:t>
            </a:r>
            <a:r>
              <a:rPr lang="fr-FR" sz="1600" spc="225" dirty="0">
                <a:latin typeface="Century Gothic" panose="020B0502020202020204" pitchFamily="34" charset="0"/>
                <a:cs typeface="Calibri"/>
              </a:rPr>
              <a:t> </a:t>
            </a:r>
            <a:r>
              <a:rPr lang="fr-FR" sz="1600" spc="-10" dirty="0">
                <a:latin typeface="Century Gothic" panose="020B0502020202020204" pitchFamily="34" charset="0"/>
                <a:cs typeface="Calibri"/>
              </a:rPr>
              <a:t>sont</a:t>
            </a:r>
            <a:r>
              <a:rPr lang="fr-FR" sz="1600" spc="235" dirty="0">
                <a:latin typeface="Century Gothic" panose="020B0502020202020204" pitchFamily="34" charset="0"/>
                <a:cs typeface="Calibri"/>
              </a:rPr>
              <a:t> </a:t>
            </a:r>
            <a:r>
              <a:rPr lang="fr-FR" sz="1600" spc="-5" dirty="0">
                <a:latin typeface="Century Gothic" panose="020B0502020202020204" pitchFamily="34" charset="0"/>
                <a:cs typeface="Calibri"/>
              </a:rPr>
              <a:t>opposés</a:t>
            </a:r>
            <a:r>
              <a:rPr lang="fr-FR" sz="1600" spc="225" dirty="0">
                <a:latin typeface="Century Gothic" panose="020B0502020202020204" pitchFamily="34" charset="0"/>
                <a:cs typeface="Calibri"/>
              </a:rPr>
              <a:t> </a:t>
            </a:r>
            <a:r>
              <a:rPr lang="fr-FR" sz="1600" spc="-5" dirty="0">
                <a:latin typeface="Century Gothic" panose="020B0502020202020204" pitchFamily="34" charset="0"/>
                <a:cs typeface="Calibri"/>
              </a:rPr>
              <a:t>à</a:t>
            </a:r>
            <a:r>
              <a:rPr lang="fr-FR" sz="1600" spc="235" dirty="0">
                <a:latin typeface="Century Gothic" panose="020B0502020202020204" pitchFamily="34" charset="0"/>
                <a:cs typeface="Calibri"/>
              </a:rPr>
              <a:t> </a:t>
            </a:r>
            <a:r>
              <a:rPr lang="fr-FR" sz="1600" spc="-5" dirty="0">
                <a:latin typeface="Century Gothic" panose="020B0502020202020204" pitchFamily="34" charset="0"/>
                <a:cs typeface="Calibri"/>
              </a:rPr>
              <a:t>la</a:t>
            </a:r>
            <a:r>
              <a:rPr lang="fr-FR" sz="1600" spc="225" dirty="0">
                <a:latin typeface="Century Gothic" panose="020B0502020202020204" pitchFamily="34" charset="0"/>
                <a:cs typeface="Calibri"/>
              </a:rPr>
              <a:t> </a:t>
            </a:r>
            <a:r>
              <a:rPr lang="fr-FR" sz="1600" spc="-10" dirty="0">
                <a:latin typeface="Century Gothic" panose="020B0502020202020204" pitchFamily="34" charset="0"/>
                <a:cs typeface="Calibri"/>
              </a:rPr>
              <a:t>décision </a:t>
            </a:r>
            <a:r>
              <a:rPr lang="fr-FR" sz="1600" spc="-484" dirty="0">
                <a:latin typeface="Century Gothic" panose="020B0502020202020204" pitchFamily="34" charset="0"/>
                <a:cs typeface="Calibri"/>
              </a:rPr>
              <a:t> </a:t>
            </a:r>
            <a:r>
              <a:rPr lang="fr-FR" sz="1600" spc="-10" dirty="0">
                <a:latin typeface="Century Gothic" panose="020B0502020202020204" pitchFamily="34" charset="0"/>
                <a:cs typeface="Calibri"/>
              </a:rPr>
              <a:t>et</a:t>
            </a:r>
            <a:r>
              <a:rPr lang="fr-FR" sz="1600" spc="10" dirty="0">
                <a:latin typeface="Century Gothic" panose="020B0502020202020204" pitchFamily="34" charset="0"/>
                <a:cs typeface="Calibri"/>
              </a:rPr>
              <a:t> </a:t>
            </a:r>
            <a:r>
              <a:rPr lang="fr-FR" sz="1600" spc="-5" dirty="0">
                <a:latin typeface="Century Gothic" panose="020B0502020202020204" pitchFamily="34" charset="0"/>
                <a:cs typeface="Calibri"/>
              </a:rPr>
              <a:t>les</a:t>
            </a:r>
            <a:r>
              <a:rPr lang="fr-FR" sz="1600" dirty="0">
                <a:latin typeface="Century Gothic" panose="020B0502020202020204" pitchFamily="34" charset="0"/>
                <a:cs typeface="Calibri"/>
              </a:rPr>
              <a:t> </a:t>
            </a:r>
            <a:r>
              <a:rPr lang="fr-FR" sz="1600" spc="-15" dirty="0">
                <a:latin typeface="Century Gothic" panose="020B0502020202020204" pitchFamily="34" charset="0"/>
                <a:cs typeface="Calibri"/>
              </a:rPr>
              <a:t>défaillants</a:t>
            </a:r>
            <a:r>
              <a:rPr lang="fr-FR" sz="1600" spc="10" dirty="0">
                <a:latin typeface="Century Gothic" panose="020B0502020202020204" pitchFamily="34" charset="0"/>
                <a:cs typeface="Calibri"/>
              </a:rPr>
              <a:t> </a:t>
            </a:r>
            <a:r>
              <a:rPr lang="fr-FR" sz="1600" spc="-10" dirty="0">
                <a:latin typeface="Century Gothic" panose="020B0502020202020204" pitchFamily="34" charset="0"/>
                <a:cs typeface="Calibri"/>
              </a:rPr>
              <a:t>et</a:t>
            </a:r>
            <a:r>
              <a:rPr lang="fr-FR" sz="1600" spc="10" dirty="0">
                <a:latin typeface="Century Gothic" panose="020B0502020202020204" pitchFamily="34" charset="0"/>
                <a:cs typeface="Calibri"/>
              </a:rPr>
              <a:t> </a:t>
            </a:r>
            <a:r>
              <a:rPr lang="fr-FR" sz="1600" spc="-5" dirty="0">
                <a:latin typeface="Century Gothic" panose="020B0502020202020204" pitchFamily="34" charset="0"/>
                <a:cs typeface="Calibri"/>
              </a:rPr>
              <a:t>leur</a:t>
            </a:r>
            <a:r>
              <a:rPr lang="fr-FR" sz="1600" spc="10" dirty="0">
                <a:latin typeface="Century Gothic" panose="020B0502020202020204" pitchFamily="34" charset="0"/>
                <a:cs typeface="Calibri"/>
              </a:rPr>
              <a:t> </a:t>
            </a:r>
            <a:r>
              <a:rPr lang="fr-FR" sz="1600" spc="-10" dirty="0">
                <a:latin typeface="Century Gothic" panose="020B0502020202020204" pitchFamily="34" charset="0"/>
                <a:cs typeface="Calibri"/>
              </a:rPr>
              <a:t>nombre</a:t>
            </a:r>
            <a:r>
              <a:rPr lang="fr-FR" sz="1600" dirty="0">
                <a:latin typeface="Century Gothic" panose="020B0502020202020204" pitchFamily="34" charset="0"/>
                <a:cs typeface="Calibri"/>
              </a:rPr>
              <a:t> </a:t>
            </a:r>
            <a:r>
              <a:rPr lang="fr-FR" sz="1600" spc="-5" dirty="0">
                <a:latin typeface="Century Gothic" panose="020B0502020202020204" pitchFamily="34" charset="0"/>
                <a:cs typeface="Calibri"/>
              </a:rPr>
              <a:t>de</a:t>
            </a:r>
            <a:r>
              <a:rPr lang="fr-FR" sz="1600" spc="15" dirty="0">
                <a:latin typeface="Century Gothic" panose="020B0502020202020204" pitchFamily="34" charset="0"/>
                <a:cs typeface="Calibri"/>
              </a:rPr>
              <a:t> </a:t>
            </a:r>
            <a:r>
              <a:rPr lang="fr-FR" sz="1600" spc="-10" dirty="0" smtClean="0">
                <a:latin typeface="Century Gothic" panose="020B0502020202020204" pitchFamily="34" charset="0"/>
                <a:cs typeface="Calibri"/>
              </a:rPr>
              <a:t>voix.</a:t>
            </a:r>
            <a:endParaRPr lang="fr-FR" sz="1600" dirty="0" smtClean="0">
              <a:latin typeface="Century Gothic" panose="020B0502020202020204" pitchFamily="34" charset="0"/>
              <a:cs typeface="Calibri"/>
            </a:endParaRPr>
          </a:p>
          <a:p>
            <a:pPr marL="184150" indent="-171450">
              <a:lnSpc>
                <a:spcPct val="100000"/>
              </a:lnSpc>
              <a:spcBef>
                <a:spcPts val="490"/>
              </a:spcBef>
              <a:buFont typeface="Arial" panose="020B0604020202020204" pitchFamily="34" charset="0"/>
              <a:buChar char="•"/>
            </a:pPr>
            <a:r>
              <a:rPr lang="fr-FR" sz="1600" spc="-5" dirty="0" smtClean="0">
                <a:latin typeface="Century Gothic" panose="020B0502020202020204" pitchFamily="34" charset="0"/>
                <a:cs typeface="Calibri"/>
              </a:rPr>
              <a:t>Les</a:t>
            </a:r>
            <a:r>
              <a:rPr lang="fr-FR" sz="1600" dirty="0" smtClean="0">
                <a:latin typeface="Century Gothic" panose="020B0502020202020204" pitchFamily="34" charset="0"/>
                <a:cs typeface="Calibri"/>
              </a:rPr>
              <a:t> n</a:t>
            </a:r>
            <a:r>
              <a:rPr lang="fr-FR" sz="1600" spc="-5" dirty="0" smtClean="0">
                <a:latin typeface="Century Gothic" panose="020B0502020202020204" pitchFamily="34" charset="0"/>
                <a:cs typeface="Calibri"/>
              </a:rPr>
              <a:t>oms</a:t>
            </a:r>
            <a:r>
              <a:rPr lang="fr-FR" sz="1600" dirty="0" smtClean="0">
                <a:latin typeface="Century Gothic" panose="020B0502020202020204" pitchFamily="34" charset="0"/>
                <a:cs typeface="Calibri"/>
              </a:rPr>
              <a:t> d</a:t>
            </a:r>
            <a:r>
              <a:rPr lang="fr-FR" sz="1600" spc="-5" dirty="0" smtClean="0">
                <a:latin typeface="Century Gothic" panose="020B0502020202020204" pitchFamily="34" charset="0"/>
                <a:cs typeface="Calibri"/>
              </a:rPr>
              <a:t>es</a:t>
            </a:r>
            <a:r>
              <a:rPr lang="fr-FR" sz="1600" dirty="0">
                <a:latin typeface="Century Gothic" panose="020B0502020202020204" pitchFamily="34" charset="0"/>
                <a:cs typeface="Calibri"/>
              </a:rPr>
              <a:t> </a:t>
            </a:r>
            <a:r>
              <a:rPr lang="fr-FR" sz="1600" spc="-35" dirty="0" smtClean="0">
                <a:latin typeface="Century Gothic" panose="020B0502020202020204" pitchFamily="34" charset="0"/>
                <a:cs typeface="Calibri"/>
              </a:rPr>
              <a:t>c</a:t>
            </a:r>
            <a:r>
              <a:rPr lang="fr-FR" sz="1600" spc="-5" dirty="0" smtClean="0">
                <a:latin typeface="Century Gothic" panose="020B0502020202020204" pitchFamily="34" charset="0"/>
                <a:cs typeface="Calibri"/>
              </a:rPr>
              <a:t>o</a:t>
            </a:r>
            <a:r>
              <a:rPr lang="fr-FR" sz="1600" spc="-10" dirty="0" smtClean="0">
                <a:latin typeface="Century Gothic" panose="020B0502020202020204" pitchFamily="34" charset="0"/>
                <a:cs typeface="Calibri"/>
              </a:rPr>
              <a:t>p</a:t>
            </a:r>
            <a:r>
              <a:rPr lang="fr-FR" sz="1600" spc="-45" dirty="0" smtClean="0">
                <a:latin typeface="Century Gothic" panose="020B0502020202020204" pitchFamily="34" charset="0"/>
                <a:cs typeface="Calibri"/>
              </a:rPr>
              <a:t>r</a:t>
            </a:r>
            <a:r>
              <a:rPr lang="fr-FR" sz="1600" spc="-5" dirty="0" smtClean="0">
                <a:latin typeface="Century Gothic" panose="020B0502020202020204" pitchFamily="34" charset="0"/>
                <a:cs typeface="Calibri"/>
              </a:rPr>
              <a:t>o</a:t>
            </a:r>
            <a:r>
              <a:rPr lang="fr-FR" sz="1600" spc="-10" dirty="0" smtClean="0">
                <a:latin typeface="Century Gothic" panose="020B0502020202020204" pitchFamily="34" charset="0"/>
                <a:cs typeface="Calibri"/>
              </a:rPr>
              <a:t>pri</a:t>
            </a:r>
            <a:r>
              <a:rPr lang="fr-FR" sz="1600" spc="-20" dirty="0" smtClean="0">
                <a:latin typeface="Century Gothic" panose="020B0502020202020204" pitchFamily="34" charset="0"/>
                <a:cs typeface="Calibri"/>
              </a:rPr>
              <a:t>é</a:t>
            </a:r>
            <a:r>
              <a:rPr lang="fr-FR" sz="1600" spc="-35" dirty="0" smtClean="0">
                <a:latin typeface="Century Gothic" panose="020B0502020202020204" pitchFamily="34" charset="0"/>
                <a:cs typeface="Calibri"/>
              </a:rPr>
              <a:t>t</a:t>
            </a:r>
            <a:r>
              <a:rPr lang="fr-FR" sz="1600" spc="-5" dirty="0" smtClean="0">
                <a:latin typeface="Century Gothic" panose="020B0502020202020204" pitchFamily="34" charset="0"/>
                <a:cs typeface="Calibri"/>
              </a:rPr>
              <a:t>a</a:t>
            </a:r>
            <a:r>
              <a:rPr lang="fr-FR" sz="1600" spc="-15" dirty="0" smtClean="0">
                <a:latin typeface="Century Gothic" panose="020B0502020202020204" pitchFamily="34" charset="0"/>
                <a:cs typeface="Calibri"/>
              </a:rPr>
              <a:t>i</a:t>
            </a:r>
            <a:r>
              <a:rPr lang="fr-FR" sz="1600" spc="-30" dirty="0" smtClean="0">
                <a:latin typeface="Century Gothic" panose="020B0502020202020204" pitchFamily="34" charset="0"/>
                <a:cs typeface="Calibri"/>
              </a:rPr>
              <a:t>r</a:t>
            </a:r>
            <a:r>
              <a:rPr lang="fr-FR" sz="1600" spc="-5" dirty="0" smtClean="0">
                <a:latin typeface="Century Gothic" panose="020B0502020202020204" pitchFamily="34" charset="0"/>
                <a:cs typeface="Calibri"/>
              </a:rPr>
              <a:t>es</a:t>
            </a:r>
            <a:r>
              <a:rPr lang="fr-FR" sz="1600" dirty="0" smtClean="0">
                <a:latin typeface="Century Gothic" panose="020B0502020202020204" pitchFamily="34" charset="0"/>
                <a:cs typeface="Calibri"/>
              </a:rPr>
              <a:t> </a:t>
            </a:r>
            <a:r>
              <a:rPr lang="fr-FR" sz="1600" spc="-10" dirty="0" smtClean="0">
                <a:latin typeface="Century Gothic" panose="020B0502020202020204" pitchFamily="34" charset="0"/>
                <a:cs typeface="Calibri"/>
              </a:rPr>
              <a:t>qu</a:t>
            </a:r>
            <a:r>
              <a:rPr lang="fr-FR" sz="1600" spc="-5" dirty="0" smtClean="0">
                <a:latin typeface="Century Gothic" panose="020B0502020202020204" pitchFamily="34" charset="0"/>
                <a:cs typeface="Calibri"/>
              </a:rPr>
              <a:t>i</a:t>
            </a:r>
            <a:r>
              <a:rPr lang="fr-FR" sz="1600" dirty="0" smtClean="0">
                <a:latin typeface="Century Gothic" panose="020B0502020202020204" pitchFamily="34" charset="0"/>
                <a:cs typeface="Calibri"/>
              </a:rPr>
              <a:t> </a:t>
            </a:r>
            <a:r>
              <a:rPr lang="fr-FR" sz="1600" spc="-5" dirty="0" smtClean="0">
                <a:latin typeface="Century Gothic" panose="020B0502020202020204" pitchFamily="34" charset="0"/>
                <a:cs typeface="Calibri"/>
              </a:rPr>
              <a:t>se</a:t>
            </a:r>
            <a:r>
              <a:rPr lang="fr-FR" sz="1600" dirty="0" smtClean="0">
                <a:latin typeface="Century Gothic" panose="020B0502020202020204" pitchFamily="34" charset="0"/>
                <a:cs typeface="Calibri"/>
              </a:rPr>
              <a:t> </a:t>
            </a:r>
            <a:r>
              <a:rPr lang="fr-FR" sz="1600" spc="-5" dirty="0" smtClean="0">
                <a:latin typeface="Century Gothic" panose="020B0502020202020204" pitchFamily="34" charset="0"/>
                <a:cs typeface="Calibri"/>
              </a:rPr>
              <a:t>so</a:t>
            </a:r>
            <a:r>
              <a:rPr lang="fr-FR" sz="1600" spc="-30" dirty="0" smtClean="0">
                <a:latin typeface="Century Gothic" panose="020B0502020202020204" pitchFamily="34" charset="0"/>
                <a:cs typeface="Calibri"/>
              </a:rPr>
              <a:t>n</a:t>
            </a:r>
            <a:r>
              <a:rPr lang="fr-FR" sz="1600" spc="-5" dirty="0" smtClean="0">
                <a:latin typeface="Century Gothic" panose="020B0502020202020204" pitchFamily="34" charset="0"/>
                <a:cs typeface="Calibri"/>
              </a:rPr>
              <a:t>t</a:t>
            </a:r>
            <a:r>
              <a:rPr lang="fr-FR" sz="1600" dirty="0" smtClean="0">
                <a:latin typeface="Century Gothic" panose="020B0502020202020204" pitchFamily="34" charset="0"/>
                <a:cs typeface="Calibri"/>
              </a:rPr>
              <a:t> </a:t>
            </a:r>
            <a:r>
              <a:rPr lang="fr-FR" sz="1600" spc="-5" dirty="0" smtClean="0">
                <a:latin typeface="Century Gothic" panose="020B0502020202020204" pitchFamily="34" charset="0"/>
                <a:cs typeface="Calibri"/>
              </a:rPr>
              <a:t>a</a:t>
            </a:r>
            <a:r>
              <a:rPr lang="fr-FR" sz="1600" spc="-25" dirty="0" smtClean="0">
                <a:latin typeface="Century Gothic" panose="020B0502020202020204" pitchFamily="34" charset="0"/>
                <a:cs typeface="Calibri"/>
              </a:rPr>
              <a:t>b</a:t>
            </a:r>
            <a:r>
              <a:rPr lang="fr-FR" sz="1600" spc="-30" dirty="0" smtClean="0">
                <a:latin typeface="Century Gothic" panose="020B0502020202020204" pitchFamily="34" charset="0"/>
                <a:cs typeface="Calibri"/>
              </a:rPr>
              <a:t>s</a:t>
            </a:r>
            <a:r>
              <a:rPr lang="fr-FR" sz="1600" spc="-25" dirty="0" smtClean="0">
                <a:latin typeface="Century Gothic" panose="020B0502020202020204" pitchFamily="34" charset="0"/>
                <a:cs typeface="Calibri"/>
              </a:rPr>
              <a:t>t</a:t>
            </a:r>
            <a:r>
              <a:rPr lang="fr-FR" sz="1600" dirty="0" smtClean="0">
                <a:latin typeface="Century Gothic" panose="020B0502020202020204" pitchFamily="34" charset="0"/>
                <a:cs typeface="Calibri"/>
              </a:rPr>
              <a:t>e</a:t>
            </a:r>
            <a:r>
              <a:rPr lang="fr-FR" sz="1600" spc="-5" dirty="0" smtClean="0">
                <a:latin typeface="Century Gothic" panose="020B0502020202020204" pitchFamily="34" charset="0"/>
                <a:cs typeface="Calibri"/>
              </a:rPr>
              <a:t>nus</a:t>
            </a:r>
            <a:r>
              <a:rPr lang="fr-FR" sz="1600" dirty="0" smtClean="0">
                <a:latin typeface="Century Gothic" panose="020B0502020202020204" pitchFamily="34" charset="0"/>
                <a:cs typeface="Calibri"/>
              </a:rPr>
              <a:t> </a:t>
            </a:r>
            <a:r>
              <a:rPr lang="fr-FR" sz="1600" spc="-20" dirty="0" smtClean="0">
                <a:latin typeface="Century Gothic" panose="020B0502020202020204" pitchFamily="34" charset="0"/>
                <a:cs typeface="Calibri"/>
              </a:rPr>
              <a:t>e</a:t>
            </a:r>
            <a:r>
              <a:rPr lang="fr-FR" sz="1600" spc="-5" dirty="0" smtClean="0">
                <a:latin typeface="Century Gothic" panose="020B0502020202020204" pitchFamily="34" charset="0"/>
                <a:cs typeface="Calibri"/>
              </a:rPr>
              <a:t>t</a:t>
            </a:r>
            <a:r>
              <a:rPr lang="fr-FR" sz="1600" dirty="0" smtClean="0">
                <a:latin typeface="Century Gothic" panose="020B0502020202020204" pitchFamily="34" charset="0"/>
                <a:cs typeface="Calibri"/>
              </a:rPr>
              <a:t> l</a:t>
            </a:r>
            <a:r>
              <a:rPr lang="fr-FR" sz="1600" spc="-10" dirty="0" smtClean="0">
                <a:latin typeface="Century Gothic" panose="020B0502020202020204" pitchFamily="34" charset="0"/>
                <a:cs typeface="Calibri"/>
              </a:rPr>
              <a:t>e</a:t>
            </a:r>
            <a:r>
              <a:rPr lang="fr-FR" sz="1600" dirty="0" smtClean="0">
                <a:latin typeface="Century Gothic" panose="020B0502020202020204" pitchFamily="34" charset="0"/>
                <a:cs typeface="Calibri"/>
              </a:rPr>
              <a:t>u</a:t>
            </a:r>
            <a:r>
              <a:rPr lang="fr-FR" sz="1600" spc="-5" dirty="0" smtClean="0">
                <a:latin typeface="Century Gothic" panose="020B0502020202020204" pitchFamily="34" charset="0"/>
                <a:cs typeface="Calibri"/>
              </a:rPr>
              <a:t>r </a:t>
            </a:r>
            <a:r>
              <a:rPr lang="fr-FR" sz="1600" spc="-10" dirty="0" smtClean="0">
                <a:latin typeface="Century Gothic" panose="020B0502020202020204" pitchFamily="34" charset="0"/>
                <a:cs typeface="Calibri"/>
              </a:rPr>
              <a:t>nombre</a:t>
            </a:r>
            <a:r>
              <a:rPr lang="fr-FR" sz="1600" dirty="0" smtClean="0">
                <a:latin typeface="Century Gothic" panose="020B0502020202020204" pitchFamily="34" charset="0"/>
                <a:cs typeface="Calibri"/>
              </a:rPr>
              <a:t> </a:t>
            </a:r>
            <a:r>
              <a:rPr lang="fr-FR" sz="1600" spc="-5" dirty="0">
                <a:latin typeface="Century Gothic" panose="020B0502020202020204" pitchFamily="34" charset="0"/>
                <a:cs typeface="Calibri"/>
              </a:rPr>
              <a:t>de</a:t>
            </a:r>
            <a:r>
              <a:rPr lang="fr-FR" sz="1600" spc="-25" dirty="0">
                <a:latin typeface="Century Gothic" panose="020B0502020202020204" pitchFamily="34" charset="0"/>
                <a:cs typeface="Calibri"/>
              </a:rPr>
              <a:t> </a:t>
            </a:r>
            <a:r>
              <a:rPr lang="fr-FR" sz="1600" spc="-10" dirty="0">
                <a:latin typeface="Century Gothic" panose="020B0502020202020204" pitchFamily="34" charset="0"/>
                <a:cs typeface="Calibri"/>
              </a:rPr>
              <a:t>voix.</a:t>
            </a:r>
            <a:endParaRPr lang="fr-FR" sz="1600" dirty="0">
              <a:latin typeface="Century Gothic" panose="020B0502020202020204" pitchFamily="34" charset="0"/>
              <a:cs typeface="Calibri"/>
            </a:endParaRPr>
          </a:p>
          <a:p>
            <a:pPr marL="183515" indent="-171450">
              <a:lnSpc>
                <a:spcPct val="100000"/>
              </a:lnSpc>
              <a:spcBef>
                <a:spcPts val="530"/>
              </a:spcBef>
              <a:buSzPct val="95454"/>
              <a:buFont typeface="Arial" panose="020B0604020202020204" pitchFamily="34" charset="0"/>
              <a:buChar char="•"/>
              <a:tabLst>
                <a:tab pos="140970" algn="l"/>
              </a:tabLst>
            </a:pPr>
            <a:r>
              <a:rPr lang="fr-FR" sz="1600" spc="-5" dirty="0">
                <a:latin typeface="Century Gothic" panose="020B0502020202020204" pitchFamily="34" charset="0"/>
                <a:cs typeface="Calibri"/>
              </a:rPr>
              <a:t>Le </a:t>
            </a:r>
            <a:r>
              <a:rPr lang="fr-FR" sz="1600" spc="-10" dirty="0">
                <a:latin typeface="Century Gothic" panose="020B0502020202020204" pitchFamily="34" charset="0"/>
                <a:cs typeface="Calibri"/>
              </a:rPr>
              <a:t>mode</a:t>
            </a:r>
            <a:r>
              <a:rPr lang="fr-FR" sz="1600" spc="15" dirty="0">
                <a:latin typeface="Century Gothic" panose="020B0502020202020204" pitchFamily="34" charset="0"/>
                <a:cs typeface="Calibri"/>
              </a:rPr>
              <a:t> </a:t>
            </a:r>
            <a:r>
              <a:rPr lang="fr-FR" sz="1600" spc="-5" dirty="0">
                <a:latin typeface="Century Gothic" panose="020B0502020202020204" pitchFamily="34" charset="0"/>
                <a:cs typeface="Calibri"/>
              </a:rPr>
              <a:t>de </a:t>
            </a:r>
            <a:r>
              <a:rPr lang="fr-FR" sz="1600" spc="-10" dirty="0">
                <a:latin typeface="Century Gothic" panose="020B0502020202020204" pitchFamily="34" charset="0"/>
                <a:cs typeface="Calibri"/>
              </a:rPr>
              <a:t>participation</a:t>
            </a:r>
            <a:r>
              <a:rPr lang="fr-FR" sz="1600" spc="40" dirty="0">
                <a:latin typeface="Century Gothic" panose="020B0502020202020204" pitchFamily="34" charset="0"/>
                <a:cs typeface="Calibri"/>
              </a:rPr>
              <a:t> </a:t>
            </a:r>
            <a:r>
              <a:rPr lang="fr-FR" sz="1600" spc="-5" dirty="0">
                <a:latin typeface="Century Gothic" panose="020B0502020202020204" pitchFamily="34" charset="0"/>
                <a:cs typeface="Calibri"/>
              </a:rPr>
              <a:t>au</a:t>
            </a:r>
            <a:r>
              <a:rPr lang="fr-FR" sz="1600" spc="-10" dirty="0">
                <a:latin typeface="Century Gothic" panose="020B0502020202020204" pitchFamily="34" charset="0"/>
                <a:cs typeface="Calibri"/>
              </a:rPr>
              <a:t> </a:t>
            </a:r>
            <a:r>
              <a:rPr lang="fr-FR" sz="1600" spc="-15" dirty="0" smtClean="0">
                <a:latin typeface="Century Gothic" panose="020B0502020202020204" pitchFamily="34" charset="0"/>
                <a:cs typeface="Calibri"/>
              </a:rPr>
              <a:t>vote.</a:t>
            </a:r>
          </a:p>
          <a:p>
            <a:pPr marL="183515" indent="-171450">
              <a:lnSpc>
                <a:spcPct val="100000"/>
              </a:lnSpc>
              <a:spcBef>
                <a:spcPts val="530"/>
              </a:spcBef>
              <a:buSzPct val="95454"/>
              <a:buFont typeface="Arial" panose="020B0604020202020204" pitchFamily="34" charset="0"/>
              <a:buChar char="•"/>
              <a:tabLst>
                <a:tab pos="140970" algn="l"/>
              </a:tabLst>
            </a:pPr>
            <a:r>
              <a:rPr lang="fr-CA" sz="1600" spc="-15" dirty="0" smtClean="0">
                <a:latin typeface="Century Gothic" panose="020B0502020202020204" pitchFamily="34" charset="0"/>
                <a:cs typeface="Calibri"/>
              </a:rPr>
              <a:t>Les décisions prises pendant la réunion</a:t>
            </a:r>
            <a:endParaRPr lang="fr-FR" sz="1600" dirty="0" smtClean="0">
              <a:latin typeface="Century Gothic" panose="020B0502020202020204" pitchFamily="34" charset="0"/>
              <a:cs typeface="Calibri"/>
            </a:endParaRPr>
          </a:p>
          <a:p>
            <a:pPr marL="183515" indent="-171450">
              <a:lnSpc>
                <a:spcPct val="100000"/>
              </a:lnSpc>
              <a:spcBef>
                <a:spcPts val="530"/>
              </a:spcBef>
              <a:buSzPct val="95454"/>
              <a:buFont typeface="Arial" panose="020B0604020202020204" pitchFamily="34" charset="0"/>
              <a:buChar char="•"/>
              <a:tabLst>
                <a:tab pos="140970" algn="l"/>
              </a:tabLst>
            </a:pPr>
            <a:r>
              <a:rPr lang="fr-FR" sz="1600" dirty="0">
                <a:latin typeface="Century Gothic" panose="020B0502020202020204" pitchFamily="34" charset="0"/>
                <a:cs typeface="Calibri"/>
              </a:rPr>
              <a:t>L</a:t>
            </a:r>
            <a:r>
              <a:rPr lang="fr-FR" sz="1600" dirty="0" smtClean="0">
                <a:latin typeface="Century Gothic" panose="020B0502020202020204" pitchFamily="34" charset="0"/>
                <a:cs typeface="Calibri"/>
              </a:rPr>
              <a:t>es </a:t>
            </a:r>
            <a:r>
              <a:rPr lang="fr-FR" sz="1600" dirty="0">
                <a:latin typeface="Century Gothic" panose="020B0502020202020204" pitchFamily="34" charset="0"/>
                <a:cs typeface="Calibri"/>
              </a:rPr>
              <a:t>réserves éventuellement formulées par les copropriétaires ou associés  opposants sur la régularité des </a:t>
            </a:r>
            <a:r>
              <a:rPr lang="fr-FR" sz="1600" dirty="0" smtClean="0">
                <a:latin typeface="Century Gothic" panose="020B0502020202020204" pitchFamily="34" charset="0"/>
                <a:cs typeface="Calibri"/>
              </a:rPr>
              <a:t>décisions.</a:t>
            </a:r>
          </a:p>
          <a:p>
            <a:pPr marL="183515" indent="-171450">
              <a:lnSpc>
                <a:spcPct val="100000"/>
              </a:lnSpc>
              <a:spcBef>
                <a:spcPts val="530"/>
              </a:spcBef>
              <a:buSzPct val="95454"/>
              <a:buFont typeface="Arial" panose="020B0604020202020204" pitchFamily="34" charset="0"/>
              <a:buChar char="•"/>
              <a:tabLst>
                <a:tab pos="140970" algn="l"/>
              </a:tabLst>
            </a:pPr>
            <a:r>
              <a:rPr lang="fr-FR" sz="1600" dirty="0" smtClean="0">
                <a:latin typeface="Century Gothic" panose="020B0502020202020204" pitchFamily="34" charset="0"/>
                <a:cs typeface="Calibri"/>
              </a:rPr>
              <a:t>Les </a:t>
            </a:r>
            <a:r>
              <a:rPr lang="fr-FR" sz="1600" dirty="0">
                <a:latin typeface="Century Gothic" panose="020B0502020202020204" pitchFamily="34" charset="0"/>
                <a:cs typeface="Calibri"/>
              </a:rPr>
              <a:t>incidents techniques ayant empêché le copropriétaire ou l'associé qui a eu recours à la  visioconférence, à l'audioconférence ou à tout autre moyen de communication électronique de faire  connaître son vote sont mentionnés dans le procès-verbal</a:t>
            </a:r>
            <a:endParaRPr lang="fr-CA" sz="1600" i="1" dirty="0">
              <a:latin typeface="Century Gothic" panose="020B0502020202020204" pitchFamily="34" charset="0"/>
              <a:cs typeface="Calibri"/>
            </a:endParaRPr>
          </a:p>
        </p:txBody>
      </p:sp>
      <p:sp>
        <p:nvSpPr>
          <p:cNvPr id="5" name="Espace réservé du numéro de diapositive 4"/>
          <p:cNvSpPr>
            <a:spLocks noGrp="1"/>
          </p:cNvSpPr>
          <p:nvPr>
            <p:ph type="sldNum" sz="quarter" idx="12"/>
          </p:nvPr>
        </p:nvSpPr>
        <p:spPr>
          <a:xfrm>
            <a:off x="9376144" y="6476072"/>
            <a:ext cx="2743200" cy="365125"/>
          </a:xfrm>
        </p:spPr>
        <p:txBody>
          <a:bodyPr/>
          <a:lstStyle/>
          <a:p>
            <a:fld id="{524F4E30-4F36-4098-97E2-E1F6D838FDE3}" type="slidenum">
              <a:rPr lang="fr-FR" smtClean="0"/>
              <a:t>48</a:t>
            </a:fld>
            <a:endParaRPr lang="fr-FR"/>
          </a:p>
        </p:txBody>
      </p:sp>
      <p:sp>
        <p:nvSpPr>
          <p:cNvPr id="10" name="Espace réservé du contenu 1"/>
          <p:cNvSpPr txBox="1"/>
          <p:nvPr/>
        </p:nvSpPr>
        <p:spPr>
          <a:xfrm>
            <a:off x="0" y="2938"/>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4</a:t>
            </a:r>
            <a:r>
              <a:rPr lang="fr-FR" sz="2800" b="1" kern="0" dirty="0" smtClean="0">
                <a:solidFill>
                  <a:schemeClr val="bg1"/>
                </a:solidFill>
                <a:latin typeface="Century Gothic" panose="020B0502020202020204" pitchFamily="34" charset="0"/>
              </a:rPr>
              <a:t> :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512396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28023" y="616490"/>
            <a:ext cx="6457361"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2</a:t>
            </a:r>
            <a:r>
              <a:rPr lang="fr-FR" sz="2000" b="1" dirty="0" smtClean="0">
                <a:solidFill>
                  <a:srgbClr val="31849B"/>
                </a:solidFill>
                <a:latin typeface="Century Gothic" panose="020B0502020202020204" pitchFamily="34" charset="0"/>
              </a:rPr>
              <a:t>) La diffusion du procès verbal </a:t>
            </a:r>
            <a:endParaRPr lang="fr-FR" sz="2000" b="1" dirty="0">
              <a:solidFill>
                <a:srgbClr val="31849B"/>
              </a:solidFill>
              <a:latin typeface="Century Gothic" panose="020B0502020202020204" pitchFamily="34" charset="0"/>
            </a:endParaRPr>
          </a:p>
        </p:txBody>
      </p:sp>
      <p:sp>
        <p:nvSpPr>
          <p:cNvPr id="9" name="object 6"/>
          <p:cNvSpPr txBox="1"/>
          <p:nvPr/>
        </p:nvSpPr>
        <p:spPr>
          <a:xfrm>
            <a:off x="497432" y="1173104"/>
            <a:ext cx="11380624" cy="4051109"/>
          </a:xfrm>
          <a:prstGeom prst="rect">
            <a:avLst/>
          </a:prstGeom>
        </p:spPr>
        <p:txBody>
          <a:bodyPr vert="horz" wrap="square" lIns="0" tIns="49530" rIns="0" bIns="0" rtlCol="0">
            <a:spAutoFit/>
          </a:bodyPr>
          <a:lstStyle/>
          <a:p>
            <a:pPr marL="12700" marR="5080" algn="just">
              <a:lnSpc>
                <a:spcPts val="2380"/>
              </a:lnSpc>
              <a:spcBef>
                <a:spcPts val="825"/>
              </a:spcBef>
              <a:tabLst>
                <a:tab pos="512445" algn="l"/>
                <a:tab pos="1617345" algn="l"/>
                <a:tab pos="3580765" algn="l"/>
                <a:tab pos="4883785" algn="l"/>
                <a:tab pos="5400675" algn="l"/>
                <a:tab pos="5853430" algn="l"/>
              </a:tabLst>
            </a:pPr>
            <a:r>
              <a:rPr lang="fr-CA" b="1" dirty="0" smtClean="0">
                <a:latin typeface="Century Gothic" panose="020B0502020202020204" pitchFamily="34" charset="0"/>
                <a:cs typeface="Calibri"/>
              </a:rPr>
              <a:t>Comment le procès- verbal doit il être diffusé ?</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Le procès-verbal doit être envoyé aux copropriétaires dans le délai d’un mois à compter de la tenue de l’assemblée générale.</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Il appartient au syndic de notifier le procès verbal.</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Le procès-verbal est obligatoirement notifié aux copropriétaires opposants ou défaillants par lettre recommandé avec accusé de réception, soit papier, soit électronique.</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A noter que la loi ne prévoit pas d’obligation pour le syndic d’envoyer le procès verbal aux autres copropriétaires. Dans la pratique, il s’avère que le syndic leur envoient par lettre simple.</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r>
              <a:rPr lang="fr-CA" sz="1600" dirty="0" smtClean="0">
                <a:latin typeface="Century Gothic" panose="020B0502020202020204" pitchFamily="34" charset="0"/>
                <a:cs typeface="Calibri"/>
              </a:rPr>
              <a:t>La notification doit mentionner les résultats du vote et reproduire le texte de l’article 42 alinéa 2 de la loi du 10 juillet 1965.</a:t>
            </a:r>
          </a:p>
          <a:p>
            <a:pPr marL="298450" marR="5080" indent="-285750" algn="just">
              <a:lnSpc>
                <a:spcPts val="2380"/>
              </a:lnSpc>
              <a:spcBef>
                <a:spcPts val="825"/>
              </a:spcBef>
              <a:buFont typeface="Wingdings" panose="05000000000000000000" pitchFamily="2" charset="2"/>
              <a:buChar char="q"/>
              <a:tabLst>
                <a:tab pos="512445" algn="l"/>
                <a:tab pos="1617345" algn="l"/>
                <a:tab pos="3580765" algn="l"/>
                <a:tab pos="4883785" algn="l"/>
                <a:tab pos="5400675" algn="l"/>
                <a:tab pos="5853430" algn="l"/>
              </a:tabLst>
            </a:pPr>
            <a:endParaRPr lang="fr-CA" sz="1600" dirty="0">
              <a:latin typeface="Century Gothic" panose="020B0502020202020204" pitchFamily="34" charset="0"/>
              <a:cs typeface="Calibri"/>
            </a:endParaRPr>
          </a:p>
        </p:txBody>
      </p:sp>
      <p:sp>
        <p:nvSpPr>
          <p:cNvPr id="5" name="Espace réservé du numéro de diapositive 4"/>
          <p:cNvSpPr>
            <a:spLocks noGrp="1"/>
          </p:cNvSpPr>
          <p:nvPr>
            <p:ph type="sldNum" sz="quarter" idx="12"/>
          </p:nvPr>
        </p:nvSpPr>
        <p:spPr>
          <a:xfrm>
            <a:off x="9376144" y="6476072"/>
            <a:ext cx="2743200" cy="365125"/>
          </a:xfrm>
        </p:spPr>
        <p:txBody>
          <a:bodyPr/>
          <a:lstStyle/>
          <a:p>
            <a:fld id="{524F4E30-4F36-4098-97E2-E1F6D838FDE3}" type="slidenum">
              <a:rPr lang="fr-FR" smtClean="0"/>
              <a:t>49</a:t>
            </a:fld>
            <a:endParaRPr lang="fr-FR"/>
          </a:p>
        </p:txBody>
      </p:sp>
      <p:sp>
        <p:nvSpPr>
          <p:cNvPr id="10" name="Espace réservé du contenu 1"/>
          <p:cNvSpPr txBox="1"/>
          <p:nvPr/>
        </p:nvSpPr>
        <p:spPr>
          <a:xfrm>
            <a:off x="0" y="2938"/>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a:solidFill>
                  <a:schemeClr val="bg1"/>
                </a:solidFill>
                <a:latin typeface="Century Gothic" panose="020B0502020202020204" pitchFamily="34" charset="0"/>
              </a:rPr>
              <a:t>4</a:t>
            </a:r>
            <a:r>
              <a:rPr lang="fr-FR" sz="2800" b="1" kern="0" dirty="0" smtClean="0">
                <a:solidFill>
                  <a:schemeClr val="bg1"/>
                </a:solidFill>
                <a:latin typeface="Century Gothic" panose="020B0502020202020204" pitchFamily="34" charset="0"/>
              </a:rPr>
              <a:t> :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7" name="Rectangle 6"/>
          <p:cNvSpPr/>
          <p:nvPr/>
        </p:nvSpPr>
        <p:spPr>
          <a:xfrm>
            <a:off x="1475536" y="4973718"/>
            <a:ext cx="9240928" cy="1292662"/>
          </a:xfrm>
          <a:prstGeom prst="rect">
            <a:avLst/>
          </a:prstGeom>
          <a:ln>
            <a:solidFill>
              <a:srgbClr val="002060"/>
            </a:solidFill>
          </a:ln>
        </p:spPr>
        <p:txBody>
          <a:bodyPr wrap="square">
            <a:spAutoFit/>
          </a:bodyPr>
          <a:lstStyle/>
          <a:p>
            <a:r>
              <a:rPr lang="fr-CA" sz="1200" b="1" dirty="0" smtClean="0">
                <a:solidFill>
                  <a:srgbClr val="000000"/>
                </a:solidFill>
                <a:latin typeface="sourcesanspro"/>
              </a:rPr>
              <a:t>Art 42 de la loi du 10 juillet 1965:</a:t>
            </a:r>
            <a:r>
              <a:rPr lang="fr-FR" sz="1200" b="1" dirty="0" smtClean="0">
                <a:solidFill>
                  <a:srgbClr val="000000"/>
                </a:solidFill>
                <a:latin typeface="sourcesanspro"/>
              </a:rPr>
              <a:t> </a:t>
            </a:r>
            <a:r>
              <a:rPr lang="fr-FR" sz="1100" i="1" dirty="0" smtClean="0">
                <a:solidFill>
                  <a:srgbClr val="000000"/>
                </a:solidFill>
              </a:rPr>
              <a:t>Les </a:t>
            </a:r>
            <a:r>
              <a:rPr lang="fr-FR" sz="1100" i="1" dirty="0">
                <a:solidFill>
                  <a:srgbClr val="000000"/>
                </a:solidFill>
              </a:rPr>
              <a:t>actions en contestation des décisions des assemblées générales doivent, à peine de déchéance, être introduites par les copropriétaires </a:t>
            </a:r>
            <a:r>
              <a:rPr lang="fr-FR" sz="1100" b="1" i="1" dirty="0">
                <a:solidFill>
                  <a:srgbClr val="000000"/>
                </a:solidFill>
              </a:rPr>
              <a:t>opposants ou défaillants </a:t>
            </a:r>
            <a:r>
              <a:rPr lang="fr-FR" sz="1100" i="1" dirty="0">
                <a:solidFill>
                  <a:srgbClr val="000000"/>
                </a:solidFill>
              </a:rPr>
              <a:t>dans un délai de </a:t>
            </a:r>
            <a:r>
              <a:rPr lang="fr-FR" sz="1100" b="1" i="1" u="sng" dirty="0">
                <a:solidFill>
                  <a:srgbClr val="000000"/>
                </a:solidFill>
              </a:rPr>
              <a:t>deux mois à compter de la notification du procès-verbal </a:t>
            </a:r>
            <a:r>
              <a:rPr lang="fr-FR" sz="1100" i="1" dirty="0">
                <a:solidFill>
                  <a:srgbClr val="000000"/>
                </a:solidFill>
              </a:rPr>
              <a:t>d'assemblée, sans ses annexes. Cette notification est réalisée par le syndic dans le délai d'un mois à compter de la tenue de l'assemblée générale.</a:t>
            </a:r>
          </a:p>
          <a:p>
            <a:r>
              <a:rPr lang="fr-FR" sz="1100" b="1" i="1" u="sng" dirty="0" smtClean="0">
                <a:solidFill>
                  <a:srgbClr val="000000"/>
                </a:solidFill>
              </a:rPr>
              <a:t>Sauf </a:t>
            </a:r>
            <a:r>
              <a:rPr lang="fr-FR" sz="1100" b="1" i="1" u="sng" dirty="0">
                <a:solidFill>
                  <a:srgbClr val="000000"/>
                </a:solidFill>
              </a:rPr>
              <a:t>urgence</a:t>
            </a:r>
            <a:r>
              <a:rPr lang="fr-FR" sz="1100" i="1" dirty="0">
                <a:solidFill>
                  <a:srgbClr val="000000"/>
                </a:solidFill>
              </a:rPr>
              <a:t>, l'exécution par le syndic des travaux décidés par l'assemblée générale en application des articles 25 et 26 de la présente loi est suspendue jusqu'à l'expiration du délai de deux mois mentionné au deuxième alinéa du présent article</a:t>
            </a:r>
            <a:r>
              <a:rPr lang="fr-FR" sz="1100" i="1" dirty="0" smtClean="0">
                <a:solidFill>
                  <a:srgbClr val="000000"/>
                </a:solidFill>
              </a:rPr>
              <a:t>.</a:t>
            </a:r>
            <a:r>
              <a:rPr lang="fr-FR" sz="1100" i="1" dirty="0">
                <a:solidFill>
                  <a:srgbClr val="000000"/>
                </a:solidFill>
              </a:rPr>
              <a:t/>
            </a:r>
            <a:br>
              <a:rPr lang="fr-FR" sz="1100" i="1" dirty="0">
                <a:solidFill>
                  <a:srgbClr val="000000"/>
                </a:solidFill>
              </a:rPr>
            </a:br>
            <a:r>
              <a:rPr lang="fr-FR" sz="1100" i="1" dirty="0">
                <a:solidFill>
                  <a:srgbClr val="000000"/>
                </a:solidFill>
              </a:rPr>
              <a:t>S'il est fait droit à une action contestant une décision d'assemblée générale portant modification de la répartition des charges, le tribunal judiciaire procède à la nouvelle répartition. Il en est de même en ce qui concerne les répartitions votées en application de l'article 30</a:t>
            </a:r>
            <a:r>
              <a:rPr lang="fr-FR" sz="1100" i="1" dirty="0" smtClean="0">
                <a:solidFill>
                  <a:srgbClr val="000000"/>
                </a:solidFill>
              </a:rPr>
              <a:t>. »</a:t>
            </a:r>
            <a:endParaRPr lang="fr-FR" sz="1100" b="0" i="1" dirty="0">
              <a:solidFill>
                <a:srgbClr val="000000"/>
              </a:solidFill>
              <a:effectLst/>
            </a:endParaRPr>
          </a:p>
        </p:txBody>
      </p:sp>
    </p:spTree>
    <p:extLst>
      <p:ext uri="{BB962C8B-B14F-4D97-AF65-F5344CB8AC3E}">
        <p14:creationId xmlns:p14="http://schemas.microsoft.com/office/powerpoint/2010/main" val="49860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7692" y="418778"/>
            <a:ext cx="8327243" cy="446276"/>
          </a:xfrm>
          <a:prstGeom prst="rect">
            <a:avLst/>
          </a:prstGeom>
        </p:spPr>
        <p:txBody>
          <a:bodyPr vert="horz" wrap="square" lIns="0" tIns="60960" rIns="0" bIns="0" rtlCol="0" anchor="ctr">
            <a:spAutoFit/>
          </a:bodyPr>
          <a:lstStyle/>
          <a:p>
            <a:pPr marL="354965" marR="5080" indent="-342900" algn="ctr">
              <a:lnSpc>
                <a:spcPts val="3020"/>
              </a:lnSpc>
              <a:spcBef>
                <a:spcPts val="480"/>
              </a:spcBef>
              <a:buFont typeface="Wingdings" panose="05000000000000000000" pitchFamily="2" charset="2"/>
              <a:buChar char="Ø"/>
              <a:tabLst>
                <a:tab pos="3272154" algn="l"/>
              </a:tabLst>
            </a:pPr>
            <a:r>
              <a:rPr sz="2000" b="1" spc="-5" dirty="0">
                <a:solidFill>
                  <a:srgbClr val="31849B"/>
                </a:solidFill>
                <a:latin typeface="Century Gothic" panose="020B0502020202020204" pitchFamily="34" charset="0"/>
              </a:rPr>
              <a:t>Le</a:t>
            </a:r>
            <a:r>
              <a:rPr sz="2000" b="1" spc="-35" dirty="0">
                <a:solidFill>
                  <a:srgbClr val="31849B"/>
                </a:solidFill>
                <a:latin typeface="Century Gothic" panose="020B0502020202020204" pitchFamily="34" charset="0"/>
              </a:rPr>
              <a:t> </a:t>
            </a:r>
            <a:r>
              <a:rPr sz="2000" b="1" spc="-30" dirty="0" err="1">
                <a:solidFill>
                  <a:srgbClr val="31849B"/>
                </a:solidFill>
                <a:latin typeface="Century Gothic" panose="020B0502020202020204" pitchFamily="34" charset="0"/>
              </a:rPr>
              <a:t>fonctionnement</a:t>
            </a:r>
            <a:r>
              <a:rPr sz="2000" b="1" spc="-45" dirty="0">
                <a:solidFill>
                  <a:srgbClr val="31849B"/>
                </a:solidFill>
                <a:latin typeface="Century Gothic" panose="020B0502020202020204" pitchFamily="34" charset="0"/>
              </a:rPr>
              <a:t> </a:t>
            </a:r>
            <a:r>
              <a:rPr sz="2000" b="1" spc="-10" dirty="0">
                <a:solidFill>
                  <a:srgbClr val="31849B"/>
                </a:solidFill>
                <a:latin typeface="Century Gothic" panose="020B0502020202020204" pitchFamily="34" charset="0"/>
              </a:rPr>
              <a:t>du</a:t>
            </a:r>
            <a:r>
              <a:rPr lang="fr-FR" sz="2000" b="1" spc="-10" dirty="0">
                <a:solidFill>
                  <a:srgbClr val="31849B"/>
                </a:solidFill>
                <a:latin typeface="Century Gothic" panose="020B0502020202020204" pitchFamily="34" charset="0"/>
              </a:rPr>
              <a:t> </a:t>
            </a:r>
            <a:r>
              <a:rPr sz="2000" b="1" spc="-15" dirty="0">
                <a:solidFill>
                  <a:srgbClr val="31849B"/>
                </a:solidFill>
                <a:latin typeface="Century Gothic" panose="020B0502020202020204" pitchFamily="34" charset="0"/>
              </a:rPr>
              <a:t>SDC</a:t>
            </a:r>
            <a:r>
              <a:rPr sz="2000" b="1" spc="-60" dirty="0">
                <a:solidFill>
                  <a:srgbClr val="31849B"/>
                </a:solidFill>
                <a:latin typeface="Century Gothic" panose="020B0502020202020204" pitchFamily="34" charset="0"/>
              </a:rPr>
              <a:t> </a:t>
            </a:r>
            <a:r>
              <a:rPr sz="2000" b="1" spc="-25" dirty="0">
                <a:solidFill>
                  <a:srgbClr val="31849B"/>
                </a:solidFill>
                <a:latin typeface="Century Gothic" panose="020B0502020202020204" pitchFamily="34" charset="0"/>
              </a:rPr>
              <a:t>repose</a:t>
            </a:r>
            <a:r>
              <a:rPr sz="2000" b="1" spc="-70" dirty="0">
                <a:solidFill>
                  <a:srgbClr val="31849B"/>
                </a:solidFill>
                <a:latin typeface="Century Gothic" panose="020B0502020202020204" pitchFamily="34" charset="0"/>
              </a:rPr>
              <a:t> </a:t>
            </a:r>
            <a:r>
              <a:rPr sz="2000" b="1" spc="-10" dirty="0">
                <a:solidFill>
                  <a:srgbClr val="E36C0A"/>
                </a:solidFill>
                <a:latin typeface="Century Gothic" panose="020B0502020202020204" pitchFamily="34" charset="0"/>
              </a:rPr>
              <a:t>sur</a:t>
            </a:r>
            <a:r>
              <a:rPr sz="2000" b="1" spc="-70" dirty="0">
                <a:solidFill>
                  <a:srgbClr val="E36C0A"/>
                </a:solidFill>
                <a:latin typeface="Century Gothic" panose="020B0502020202020204" pitchFamily="34" charset="0"/>
              </a:rPr>
              <a:t> </a:t>
            </a:r>
            <a:r>
              <a:rPr sz="2000" b="1" spc="-5" dirty="0">
                <a:solidFill>
                  <a:srgbClr val="E36C0A"/>
                </a:solidFill>
                <a:latin typeface="Century Gothic" panose="020B0502020202020204" pitchFamily="34" charset="0"/>
              </a:rPr>
              <a:t>3</a:t>
            </a:r>
            <a:r>
              <a:rPr sz="2000" b="1" spc="-45" dirty="0">
                <a:solidFill>
                  <a:srgbClr val="E36C0A"/>
                </a:solidFill>
                <a:latin typeface="Century Gothic" panose="020B0502020202020204" pitchFamily="34" charset="0"/>
              </a:rPr>
              <a:t> </a:t>
            </a:r>
            <a:r>
              <a:rPr lang="fr-FR" sz="2000" b="1" spc="-45" dirty="0">
                <a:solidFill>
                  <a:srgbClr val="E36C0A"/>
                </a:solidFill>
                <a:latin typeface="Century Gothic" panose="020B0502020202020204" pitchFamily="34" charset="0"/>
              </a:rPr>
              <a:t>o</a:t>
            </a:r>
            <a:r>
              <a:rPr sz="2000" b="1" spc="-35" dirty="0" err="1">
                <a:solidFill>
                  <a:srgbClr val="E36C0A"/>
                </a:solidFill>
                <a:latin typeface="Century Gothic" panose="020B0502020202020204" pitchFamily="34" charset="0"/>
              </a:rPr>
              <a:t>rganes</a:t>
            </a:r>
            <a:r>
              <a:rPr sz="2000" b="1" spc="-65" dirty="0">
                <a:solidFill>
                  <a:srgbClr val="E36C0A"/>
                </a:solidFill>
                <a:latin typeface="Century Gothic" panose="020B0502020202020204" pitchFamily="34" charset="0"/>
              </a:rPr>
              <a:t> </a:t>
            </a:r>
            <a:r>
              <a:rPr sz="2000" b="1" spc="-10" dirty="0">
                <a:solidFill>
                  <a:srgbClr val="E36C0A"/>
                </a:solidFill>
                <a:latin typeface="Century Gothic" panose="020B0502020202020204" pitchFamily="34" charset="0"/>
              </a:rPr>
              <a:t>de </a:t>
            </a:r>
            <a:r>
              <a:rPr sz="2000" b="1" spc="-620" dirty="0">
                <a:solidFill>
                  <a:srgbClr val="E36C0A"/>
                </a:solidFill>
                <a:latin typeface="Century Gothic" panose="020B0502020202020204" pitchFamily="34" charset="0"/>
              </a:rPr>
              <a:t> </a:t>
            </a:r>
            <a:r>
              <a:rPr sz="2000" b="1" spc="-25" dirty="0">
                <a:solidFill>
                  <a:srgbClr val="E36C0A"/>
                </a:solidFill>
                <a:latin typeface="Century Gothic" panose="020B0502020202020204" pitchFamily="34" charset="0"/>
              </a:rPr>
              <a:t>gestion</a:t>
            </a:r>
            <a:endParaRPr sz="2000" b="1" dirty="0">
              <a:solidFill>
                <a:srgbClr val="E36C0A"/>
              </a:solidFill>
              <a:latin typeface="Century Gothic" panose="020B0502020202020204" pitchFamily="34" charset="0"/>
            </a:endParaRPr>
          </a:p>
        </p:txBody>
      </p:sp>
      <p:sp>
        <p:nvSpPr>
          <p:cNvPr id="4" name="object 4"/>
          <p:cNvSpPr txBox="1"/>
          <p:nvPr/>
        </p:nvSpPr>
        <p:spPr>
          <a:xfrm>
            <a:off x="2074540" y="956837"/>
            <a:ext cx="8042919" cy="244298"/>
          </a:xfrm>
          <a:prstGeom prst="rect">
            <a:avLst/>
          </a:prstGeom>
        </p:spPr>
        <p:txBody>
          <a:bodyPr vert="horz" wrap="square" lIns="0" tIns="13335" rIns="0" bIns="0" rtlCol="0">
            <a:spAutoFit/>
          </a:bodyPr>
          <a:lstStyle/>
          <a:p>
            <a:pPr algn="ctr">
              <a:spcBef>
                <a:spcPts val="105"/>
              </a:spcBef>
            </a:pPr>
            <a:r>
              <a:rPr sz="1500" b="1" spc="-10" dirty="0">
                <a:latin typeface="Century Gothic" panose="020B0502020202020204" pitchFamily="34" charset="0"/>
                <a:cs typeface="Calibri"/>
              </a:rPr>
              <a:t>Entité</a:t>
            </a:r>
            <a:r>
              <a:rPr sz="1500" b="1" spc="-15" dirty="0">
                <a:latin typeface="Century Gothic" panose="020B0502020202020204" pitchFamily="34" charset="0"/>
                <a:cs typeface="Calibri"/>
              </a:rPr>
              <a:t> </a:t>
            </a:r>
            <a:r>
              <a:rPr sz="1500" b="1" spc="-5" dirty="0">
                <a:latin typeface="Century Gothic" panose="020B0502020202020204" pitchFamily="34" charset="0"/>
                <a:cs typeface="Calibri"/>
              </a:rPr>
              <a:t>juridique</a:t>
            </a:r>
            <a:r>
              <a:rPr sz="1500" b="1" spc="405" dirty="0">
                <a:latin typeface="Century Gothic" panose="020B0502020202020204" pitchFamily="34" charset="0"/>
                <a:cs typeface="Calibri"/>
              </a:rPr>
              <a:t> </a:t>
            </a:r>
            <a:r>
              <a:rPr sz="1500" b="1" dirty="0">
                <a:latin typeface="Century Gothic" panose="020B0502020202020204" pitchFamily="34" charset="0"/>
                <a:cs typeface="Calibri"/>
              </a:rPr>
              <a:t>«</a:t>
            </a:r>
            <a:r>
              <a:rPr sz="1500" b="1" spc="-5" dirty="0">
                <a:latin typeface="Century Gothic" panose="020B0502020202020204" pitchFamily="34" charset="0"/>
                <a:cs typeface="Calibri"/>
              </a:rPr>
              <a:t> </a:t>
            </a:r>
            <a:r>
              <a:rPr sz="1500" b="1" dirty="0">
                <a:latin typeface="Century Gothic" panose="020B0502020202020204" pitchFamily="34" charset="0"/>
                <a:cs typeface="Calibri"/>
              </a:rPr>
              <a:t>Le</a:t>
            </a:r>
            <a:r>
              <a:rPr sz="1500" b="1" spc="5" dirty="0">
                <a:latin typeface="Century Gothic" panose="020B0502020202020204" pitchFamily="34" charset="0"/>
                <a:cs typeface="Calibri"/>
              </a:rPr>
              <a:t> </a:t>
            </a:r>
            <a:r>
              <a:rPr sz="1500" b="1" spc="-10" dirty="0">
                <a:latin typeface="Century Gothic" panose="020B0502020202020204" pitchFamily="34" charset="0"/>
                <a:cs typeface="Calibri"/>
              </a:rPr>
              <a:t>Syndicat</a:t>
            </a:r>
            <a:r>
              <a:rPr sz="1500" b="1" spc="-20" dirty="0">
                <a:latin typeface="Century Gothic" panose="020B0502020202020204" pitchFamily="34" charset="0"/>
                <a:cs typeface="Calibri"/>
              </a:rPr>
              <a:t> </a:t>
            </a:r>
            <a:r>
              <a:rPr sz="1500" b="1" dirty="0">
                <a:latin typeface="Century Gothic" panose="020B0502020202020204" pitchFamily="34" charset="0"/>
                <a:cs typeface="Calibri"/>
              </a:rPr>
              <a:t>des</a:t>
            </a:r>
            <a:r>
              <a:rPr sz="1500" b="1" spc="-5" dirty="0">
                <a:latin typeface="Century Gothic" panose="020B0502020202020204" pitchFamily="34" charset="0"/>
                <a:cs typeface="Calibri"/>
              </a:rPr>
              <a:t> </a:t>
            </a:r>
            <a:r>
              <a:rPr sz="1500" b="1" spc="-10" dirty="0" err="1">
                <a:latin typeface="Century Gothic" panose="020B0502020202020204" pitchFamily="34" charset="0"/>
                <a:cs typeface="Calibri"/>
              </a:rPr>
              <a:t>Copropriétaires</a:t>
            </a:r>
            <a:r>
              <a:rPr sz="1500" b="1" spc="-5" dirty="0">
                <a:latin typeface="Century Gothic" panose="020B0502020202020204" pitchFamily="34" charset="0"/>
                <a:cs typeface="Calibri"/>
              </a:rPr>
              <a:t> »</a:t>
            </a:r>
            <a:r>
              <a:rPr lang="fr-FR" sz="1500" b="1" spc="-5" dirty="0">
                <a:latin typeface="Century Gothic" panose="020B0502020202020204" pitchFamily="34" charset="0"/>
                <a:cs typeface="Calibri"/>
              </a:rPr>
              <a:t> </a:t>
            </a:r>
            <a:r>
              <a:rPr sz="1500" b="1" spc="-5" dirty="0">
                <a:latin typeface="Century Gothic" panose="020B0502020202020204" pitchFamily="34" charset="0"/>
                <a:cs typeface="Calibri"/>
              </a:rPr>
              <a:t>:</a:t>
            </a:r>
            <a:r>
              <a:rPr lang="fr-FR" sz="1500" b="1" spc="-5" dirty="0">
                <a:latin typeface="Century Gothic" panose="020B0502020202020204" pitchFamily="34" charset="0"/>
                <a:cs typeface="Calibri"/>
              </a:rPr>
              <a:t> </a:t>
            </a:r>
            <a:r>
              <a:rPr sz="1500" b="1" spc="-30" dirty="0" err="1">
                <a:latin typeface="Century Gothic" panose="020B0502020202020204" pitchFamily="34" charset="0"/>
                <a:cs typeface="Calibri"/>
              </a:rPr>
              <a:t>L’ensemble</a:t>
            </a:r>
            <a:r>
              <a:rPr sz="1500" b="1" spc="-25" dirty="0">
                <a:latin typeface="Century Gothic" panose="020B0502020202020204" pitchFamily="34" charset="0"/>
                <a:cs typeface="Calibri"/>
              </a:rPr>
              <a:t> </a:t>
            </a:r>
            <a:r>
              <a:rPr sz="1500" b="1" dirty="0">
                <a:latin typeface="Century Gothic" panose="020B0502020202020204" pitchFamily="34" charset="0"/>
                <a:cs typeface="Calibri"/>
              </a:rPr>
              <a:t>des</a:t>
            </a:r>
            <a:r>
              <a:rPr sz="1500" b="1" spc="-10" dirty="0">
                <a:latin typeface="Century Gothic" panose="020B0502020202020204" pitchFamily="34" charset="0"/>
                <a:cs typeface="Calibri"/>
              </a:rPr>
              <a:t> copropriétaires</a:t>
            </a:r>
            <a:endParaRPr sz="1500" dirty="0">
              <a:latin typeface="Century Gothic" panose="020B0502020202020204" pitchFamily="34" charset="0"/>
              <a:cs typeface="Calibri"/>
            </a:endParaRPr>
          </a:p>
        </p:txBody>
      </p:sp>
      <p:pic>
        <p:nvPicPr>
          <p:cNvPr id="23" name="object 23"/>
          <p:cNvPicPr/>
          <p:nvPr/>
        </p:nvPicPr>
        <p:blipFill>
          <a:blip r:embed="rId3" cstate="print"/>
          <a:stretch>
            <a:fillRect/>
          </a:stretch>
        </p:blipFill>
        <p:spPr>
          <a:xfrm>
            <a:off x="4519913" y="5186349"/>
            <a:ext cx="573117" cy="581364"/>
          </a:xfrm>
          <a:prstGeom prst="rect">
            <a:avLst/>
          </a:prstGeom>
        </p:spPr>
      </p:pic>
      <p:sp>
        <p:nvSpPr>
          <p:cNvPr id="27" name="object 27"/>
          <p:cNvSpPr txBox="1"/>
          <p:nvPr/>
        </p:nvSpPr>
        <p:spPr>
          <a:xfrm>
            <a:off x="3304033" y="2738754"/>
            <a:ext cx="128905" cy="299720"/>
          </a:xfrm>
          <a:prstGeom prst="rect">
            <a:avLst/>
          </a:prstGeom>
        </p:spPr>
        <p:txBody>
          <a:bodyPr vert="horz" wrap="square" lIns="0" tIns="12700" rIns="0" bIns="0" rtlCol="0">
            <a:spAutoFit/>
          </a:bodyPr>
          <a:lstStyle/>
          <a:p>
            <a:pPr>
              <a:spcBef>
                <a:spcPts val="100"/>
              </a:spcBef>
            </a:pPr>
            <a:r>
              <a:rPr dirty="0">
                <a:solidFill>
                  <a:srgbClr val="FFFFFF"/>
                </a:solidFill>
                <a:latin typeface="Calibri"/>
                <a:cs typeface="Calibri"/>
              </a:rPr>
              <a:t>1</a:t>
            </a:r>
            <a:endParaRPr>
              <a:latin typeface="Calibri"/>
              <a:cs typeface="Calibri"/>
            </a:endParaRPr>
          </a:p>
        </p:txBody>
      </p:sp>
      <p:sp>
        <p:nvSpPr>
          <p:cNvPr id="35" name="Espace réservé du numéro de diapositive 34"/>
          <p:cNvSpPr>
            <a:spLocks noGrp="1"/>
          </p:cNvSpPr>
          <p:nvPr>
            <p:ph type="sldNum" sz="quarter" idx="4294967295"/>
          </p:nvPr>
        </p:nvSpPr>
        <p:spPr>
          <a:xfrm>
            <a:off x="11730755" y="6610907"/>
            <a:ext cx="268604" cy="153670"/>
          </a:xfrm>
          <a:prstGeom prst="rect">
            <a:avLst/>
          </a:prstGeom>
        </p:spPr>
        <p:txBody>
          <a:bodyPr/>
          <a:lstStyle/>
          <a:p>
            <a:pPr marL="113664">
              <a:lnSpc>
                <a:spcPts val="1060"/>
              </a:lnSpc>
            </a:pPr>
            <a:fld id="{81D60167-4931-47E6-BA6A-407CBD079E47}" type="slidenum">
              <a:rPr lang="fr-FR" smtClean="0">
                <a:latin typeface="Calibri"/>
                <a:cs typeface="Calibri"/>
              </a:rPr>
              <a:pPr marL="113664">
                <a:lnSpc>
                  <a:spcPts val="1060"/>
                </a:lnSpc>
              </a:pPr>
              <a:t>5</a:t>
            </a:fld>
            <a:endParaRPr lang="fr-FR" dirty="0">
              <a:latin typeface="Calibri"/>
              <a:cs typeface="Calibri"/>
            </a:endParaRPr>
          </a:p>
        </p:txBody>
      </p:sp>
      <p:sp>
        <p:nvSpPr>
          <p:cNvPr id="34"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Introduction :</a:t>
            </a:r>
            <a:r>
              <a:rPr lang="fr-CA" sz="2800" b="1" dirty="0">
                <a:solidFill>
                  <a:schemeClr val="bg1"/>
                </a:solidFill>
                <a:latin typeface="Century Gothic" panose="020B0502020202020204" pitchFamily="34" charset="0"/>
              </a:rPr>
              <a:t>Qu’est-ce qu’une AG</a:t>
            </a:r>
            <a:r>
              <a:rPr lang="fr-FR" sz="2800" b="1" kern="0" dirty="0">
                <a:solidFill>
                  <a:schemeClr val="bg1"/>
                </a:solidFill>
                <a:latin typeface="Century Gothic" panose="020B0502020202020204" pitchFamily="34" charset="0"/>
              </a:rPr>
              <a:t>? </a:t>
            </a:r>
          </a:p>
        </p:txBody>
      </p:sp>
      <p:pic>
        <p:nvPicPr>
          <p:cNvPr id="36" name="Image 35"/>
          <p:cNvPicPr>
            <a:picLocks noChangeAspect="1"/>
          </p:cNvPicPr>
          <p:nvPr/>
        </p:nvPicPr>
        <p:blipFill>
          <a:blip r:embed="rId4"/>
          <a:stretch>
            <a:fillRect/>
          </a:stretch>
        </p:blipFill>
        <p:spPr>
          <a:xfrm>
            <a:off x="0" y="0"/>
            <a:ext cx="772998" cy="462925"/>
          </a:xfrm>
          <a:prstGeom prst="rect">
            <a:avLst/>
          </a:prstGeom>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156" y="1366408"/>
            <a:ext cx="5412235" cy="508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3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59831" y="809978"/>
            <a:ext cx="7208897"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3</a:t>
            </a:r>
            <a:r>
              <a:rPr lang="fr-FR" sz="2000" b="1" dirty="0" smtClean="0">
                <a:solidFill>
                  <a:srgbClr val="31849B"/>
                </a:solidFill>
                <a:latin typeface="Century Gothic" panose="020B0502020202020204" pitchFamily="34" charset="0"/>
              </a:rPr>
              <a:t>) La contestation d’une décision d’assemblée générale  </a:t>
            </a:r>
            <a:endParaRPr lang="fr-FR" sz="2000" b="1" dirty="0">
              <a:solidFill>
                <a:srgbClr val="31849B"/>
              </a:solidFill>
              <a:latin typeface="Century Gothic" panose="020B0502020202020204" pitchFamily="34" charset="0"/>
            </a:endParaRPr>
          </a:p>
        </p:txBody>
      </p:sp>
      <p:sp>
        <p:nvSpPr>
          <p:cNvPr id="6" name="ZoneTexte 5"/>
          <p:cNvSpPr txBox="1"/>
          <p:nvPr/>
        </p:nvSpPr>
        <p:spPr>
          <a:xfrm>
            <a:off x="386498" y="1564688"/>
            <a:ext cx="11555565" cy="5016758"/>
          </a:xfrm>
          <a:prstGeom prst="rect">
            <a:avLst/>
          </a:prstGeom>
          <a:noFill/>
        </p:spPr>
        <p:txBody>
          <a:bodyPr wrap="square" rtlCol="0">
            <a:spAutoFit/>
          </a:bodyPr>
          <a:lstStyle/>
          <a:p>
            <a:pPr algn="just"/>
            <a:r>
              <a:rPr lang="fr-FR" b="1" dirty="0" smtClean="0">
                <a:latin typeface="Century Gothic" panose="020B0502020202020204" pitchFamily="34" charset="0"/>
              </a:rPr>
              <a:t>Qui peut contester une décision d’assemblée générale ?</a:t>
            </a:r>
          </a:p>
          <a:p>
            <a:pPr algn="just"/>
            <a:endParaRPr lang="fr-CA" sz="1600" dirty="0">
              <a:latin typeface="Century Gothic" panose="020B0502020202020204" pitchFamily="34" charset="0"/>
            </a:endParaRPr>
          </a:p>
          <a:p>
            <a:pPr algn="just"/>
            <a:r>
              <a:rPr lang="fr-CA" sz="1600" dirty="0" smtClean="0">
                <a:latin typeface="Century Gothic" panose="020B0502020202020204" pitchFamily="34" charset="0"/>
              </a:rPr>
              <a:t>L’article 42 alinéa 2 de la loi du 10 juillet 1965 </a:t>
            </a:r>
            <a:r>
              <a:rPr lang="fr-CA" sz="1600" b="1" dirty="0" smtClean="0">
                <a:solidFill>
                  <a:srgbClr val="31849B"/>
                </a:solidFill>
                <a:latin typeface="Century Gothic" panose="020B0502020202020204" pitchFamily="34" charset="0"/>
              </a:rPr>
              <a:t>dispose que seuls les copropriétaires opposants ou défaillants peuvent contester une décision :</a:t>
            </a:r>
          </a:p>
          <a:p>
            <a:pPr marL="285750" indent="-285750" algn="just">
              <a:buFont typeface="Wingdings" panose="05000000000000000000" pitchFamily="2" charset="2"/>
              <a:buChar char="F"/>
            </a:pPr>
            <a:r>
              <a:rPr lang="fr-CA" sz="1600" dirty="0" smtClean="0">
                <a:latin typeface="Century Gothic" panose="020B0502020202020204" pitchFamily="34" charset="0"/>
              </a:rPr>
              <a:t>Opposant : celui qui a voté dans le sens contraire de la majorité de l’assemblée générale</a:t>
            </a:r>
          </a:p>
          <a:p>
            <a:pPr marL="285750" indent="-285750" algn="just">
              <a:buFont typeface="Wingdings" panose="05000000000000000000" pitchFamily="2" charset="2"/>
              <a:buChar char="F"/>
            </a:pPr>
            <a:r>
              <a:rPr lang="fr-CA" sz="1600" dirty="0" smtClean="0">
                <a:latin typeface="Century Gothic" panose="020B0502020202020204" pitchFamily="34" charset="0"/>
              </a:rPr>
              <a:t>Défaillant : celui qui n’a pas participé à l’assemblée générale </a:t>
            </a:r>
          </a:p>
          <a:p>
            <a:pPr algn="just"/>
            <a:endParaRPr lang="fr-CA" sz="1600" dirty="0">
              <a:latin typeface="Century Gothic" panose="020B0502020202020204" pitchFamily="34" charset="0"/>
            </a:endParaRPr>
          </a:p>
          <a:p>
            <a:pPr algn="just"/>
            <a:r>
              <a:rPr lang="fr-CA" b="1" dirty="0" smtClean="0">
                <a:latin typeface="Century Gothic" panose="020B0502020202020204" pitchFamily="34" charset="0"/>
              </a:rPr>
              <a:t>Dans quel délai est il possible de contester une décision d’assemblée générale ?</a:t>
            </a:r>
          </a:p>
          <a:p>
            <a:pPr algn="just"/>
            <a:endParaRPr lang="fr-CA" sz="1600" dirty="0">
              <a:latin typeface="Century Gothic" panose="020B0502020202020204" pitchFamily="34" charset="0"/>
            </a:endParaRPr>
          </a:p>
          <a:p>
            <a:pPr algn="just"/>
            <a:r>
              <a:rPr lang="fr-CA" sz="1600" b="1" dirty="0" smtClean="0">
                <a:solidFill>
                  <a:srgbClr val="31849B"/>
                </a:solidFill>
                <a:latin typeface="Century Gothic" panose="020B0502020202020204" pitchFamily="34" charset="0"/>
              </a:rPr>
              <a:t>Le copropriétaire contestataire doit saisir le juge du tribunal judiciaire par le biais d’un avocat dans le délai de deux mois suivant la notification du procès verbal</a:t>
            </a:r>
            <a:r>
              <a:rPr lang="fr-CA" sz="1600" dirty="0" smtClean="0">
                <a:latin typeface="Century Gothic" panose="020B0502020202020204" pitchFamily="34" charset="0"/>
              </a:rPr>
              <a:t>. Ce délai commence à courir le lendemain de la présentation de la lettre avec accusé de réception.</a:t>
            </a:r>
          </a:p>
          <a:p>
            <a:pPr algn="just"/>
            <a:endParaRPr lang="fr-CA" sz="1600" dirty="0">
              <a:latin typeface="Century Gothic" panose="020B0502020202020204" pitchFamily="34" charset="0"/>
            </a:endParaRPr>
          </a:p>
          <a:p>
            <a:pPr algn="just"/>
            <a:r>
              <a:rPr lang="fr-CA" b="1" dirty="0" smtClean="0">
                <a:latin typeface="Century Gothic" panose="020B0502020202020204" pitchFamily="34" charset="0"/>
              </a:rPr>
              <a:t>Pour quels motifs peut on contester une résolution ?</a:t>
            </a:r>
          </a:p>
          <a:p>
            <a:pPr algn="just"/>
            <a:endParaRPr lang="fr-CA" b="1" dirty="0" smtClean="0">
              <a:latin typeface="Century Gothic" panose="020B0502020202020204" pitchFamily="34" charset="0"/>
            </a:endParaRPr>
          </a:p>
          <a:p>
            <a:pPr algn="just"/>
            <a:r>
              <a:rPr lang="fr-CA" sz="1600" dirty="0" smtClean="0">
                <a:latin typeface="Century Gothic" panose="020B0502020202020204" pitchFamily="34" charset="0"/>
              </a:rPr>
              <a:t>Il faut démontrer au juge que la décision a été prise de manière </a:t>
            </a:r>
            <a:r>
              <a:rPr lang="fr-CA" sz="1600" b="1" dirty="0" smtClean="0">
                <a:solidFill>
                  <a:srgbClr val="31849B"/>
                </a:solidFill>
                <a:latin typeface="Century Gothic" panose="020B0502020202020204" pitchFamily="34" charset="0"/>
              </a:rPr>
              <a:t>irrégulière.</a:t>
            </a:r>
          </a:p>
          <a:p>
            <a:pPr algn="just"/>
            <a:r>
              <a:rPr lang="fr-CA" sz="1400" dirty="0" smtClean="0">
                <a:latin typeface="Century Gothic" panose="020B0502020202020204" pitchFamily="34" charset="0"/>
              </a:rPr>
              <a:t>Exemples :</a:t>
            </a:r>
          </a:p>
          <a:p>
            <a:pPr marL="285750" indent="-285750" algn="just">
              <a:buFont typeface="Wingdings" panose="05000000000000000000" pitchFamily="2" charset="2"/>
              <a:buChar char="F"/>
            </a:pPr>
            <a:r>
              <a:rPr lang="fr-CA" sz="1400" dirty="0" smtClean="0">
                <a:latin typeface="Century Gothic" panose="020B0502020202020204" pitchFamily="34" charset="0"/>
              </a:rPr>
              <a:t>La majorité n’est pas la bonne</a:t>
            </a:r>
          </a:p>
          <a:p>
            <a:pPr marL="285750" indent="-285750" algn="just">
              <a:buFont typeface="Wingdings" panose="05000000000000000000" pitchFamily="2" charset="2"/>
              <a:buChar char="F"/>
            </a:pPr>
            <a:r>
              <a:rPr lang="fr-CA" sz="1400" dirty="0" smtClean="0">
                <a:latin typeface="Century Gothic" panose="020B0502020202020204" pitchFamily="34" charset="0"/>
              </a:rPr>
              <a:t>La résolution n’était pas inscrite à l’ordre du jour</a:t>
            </a:r>
          </a:p>
          <a:p>
            <a:pPr marL="285750" indent="-285750" algn="just">
              <a:buFont typeface="Wingdings" panose="05000000000000000000" pitchFamily="2" charset="2"/>
              <a:buChar char="F"/>
            </a:pPr>
            <a:r>
              <a:rPr lang="fr-CA" sz="1400" dirty="0" smtClean="0">
                <a:latin typeface="Century Gothic" panose="020B0502020202020204" pitchFamily="34" charset="0"/>
              </a:rPr>
              <a:t>Les documents nécessaires pour la validité de la résolution n’étaient pas joints à la convocation</a:t>
            </a:r>
          </a:p>
        </p:txBody>
      </p:sp>
      <p:sp>
        <p:nvSpPr>
          <p:cNvPr id="9" name="Espace réservé du numéro de diapositive 8"/>
          <p:cNvSpPr>
            <a:spLocks noGrp="1"/>
          </p:cNvSpPr>
          <p:nvPr>
            <p:ph type="sldNum" sz="quarter" idx="12"/>
          </p:nvPr>
        </p:nvSpPr>
        <p:spPr>
          <a:xfrm>
            <a:off x="9319437" y="6420145"/>
            <a:ext cx="2743200" cy="365125"/>
          </a:xfrm>
        </p:spPr>
        <p:txBody>
          <a:bodyPr/>
          <a:lstStyle/>
          <a:p>
            <a:fld id="{524F4E30-4F36-4098-97E2-E1F6D838FDE3}" type="slidenum">
              <a:rPr lang="fr-FR" smtClean="0"/>
              <a:t>50</a:t>
            </a:fld>
            <a:endParaRPr lang="fr-FR" dirty="0"/>
          </a:p>
        </p:txBody>
      </p:sp>
      <p:sp>
        <p:nvSpPr>
          <p:cNvPr id="10" name="Espace réservé du contenu 1"/>
          <p:cNvSpPr txBox="1"/>
          <p:nvPr/>
        </p:nvSpPr>
        <p:spPr>
          <a:xfrm>
            <a:off x="0" y="-1669"/>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a:solidFill>
                  <a:schemeClr val="bg1"/>
                </a:solidFill>
                <a:latin typeface="Century Gothic" panose="020B0502020202020204" pitchFamily="34" charset="0"/>
              </a:rPr>
              <a:t>4</a:t>
            </a:r>
            <a:r>
              <a:rPr lang="fr-FR" sz="2800" b="1" kern="0" dirty="0" smtClean="0">
                <a:solidFill>
                  <a:schemeClr val="bg1"/>
                </a:solidFill>
                <a:latin typeface="Century Gothic" panose="020B0502020202020204" pitchFamily="34" charset="0"/>
              </a:rPr>
              <a:t> :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3491956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98743" y="576806"/>
            <a:ext cx="7208897"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3</a:t>
            </a:r>
            <a:r>
              <a:rPr lang="fr-FR" sz="2000" b="1" dirty="0" smtClean="0">
                <a:solidFill>
                  <a:srgbClr val="31849B"/>
                </a:solidFill>
                <a:latin typeface="Century Gothic" panose="020B0502020202020204" pitchFamily="34" charset="0"/>
              </a:rPr>
              <a:t>) La contestation de l’assemblée générale  </a:t>
            </a:r>
            <a:endParaRPr lang="fr-FR" sz="2000" b="1" dirty="0">
              <a:solidFill>
                <a:srgbClr val="31849B"/>
              </a:solidFill>
              <a:latin typeface="Century Gothic" panose="020B0502020202020204" pitchFamily="34" charset="0"/>
            </a:endParaRPr>
          </a:p>
        </p:txBody>
      </p:sp>
      <p:sp>
        <p:nvSpPr>
          <p:cNvPr id="6" name="ZoneTexte 5"/>
          <p:cNvSpPr txBox="1"/>
          <p:nvPr/>
        </p:nvSpPr>
        <p:spPr>
          <a:xfrm>
            <a:off x="318217" y="1218646"/>
            <a:ext cx="11555565" cy="5016758"/>
          </a:xfrm>
          <a:prstGeom prst="rect">
            <a:avLst/>
          </a:prstGeom>
          <a:noFill/>
        </p:spPr>
        <p:txBody>
          <a:bodyPr wrap="square" rtlCol="0">
            <a:spAutoFit/>
          </a:bodyPr>
          <a:lstStyle/>
          <a:p>
            <a:pPr algn="just"/>
            <a:r>
              <a:rPr lang="fr-FR" b="1" dirty="0" smtClean="0">
                <a:latin typeface="Century Gothic" panose="020B0502020202020204" pitchFamily="34" charset="0"/>
              </a:rPr>
              <a:t>Peut-on annuler l’assemblée générale dans son entier et pour quels motifs ?</a:t>
            </a:r>
          </a:p>
          <a:p>
            <a:pPr algn="just"/>
            <a:endParaRPr lang="fr-CA" sz="1600" dirty="0" smtClean="0">
              <a:latin typeface="Century Gothic" panose="020B0502020202020204" pitchFamily="34" charset="0"/>
            </a:endParaRPr>
          </a:p>
          <a:p>
            <a:pPr algn="just"/>
            <a:r>
              <a:rPr lang="fr-CA" sz="1600" dirty="0" smtClean="0">
                <a:latin typeface="Century Gothic" panose="020B0502020202020204" pitchFamily="34" charset="0"/>
              </a:rPr>
              <a:t>Il est possible de faire annuler l’assemblée générale pour un motif qui touche à l’irrégularité de la réunion :</a:t>
            </a:r>
          </a:p>
          <a:p>
            <a:pPr algn="just"/>
            <a:endParaRPr lang="fr-CA" sz="1600" dirty="0" smtClean="0">
              <a:latin typeface="Century Gothic" panose="020B0502020202020204" pitchFamily="34" charset="0"/>
            </a:endParaRPr>
          </a:p>
          <a:p>
            <a:pPr marL="285750" indent="-285750" algn="just">
              <a:buFont typeface="Wingdings" panose="05000000000000000000" pitchFamily="2" charset="2"/>
              <a:buChar char="q"/>
            </a:pPr>
            <a:r>
              <a:rPr lang="fr-CA" sz="1600" dirty="0">
                <a:latin typeface="Century Gothic" panose="020B0502020202020204" pitchFamily="34" charset="0"/>
              </a:rPr>
              <a:t> </a:t>
            </a:r>
            <a:r>
              <a:rPr lang="fr-CA" sz="1400" dirty="0" smtClean="0">
                <a:latin typeface="Century Gothic" panose="020B0502020202020204" pitchFamily="34" charset="0"/>
              </a:rPr>
              <a:t>Un copropriétaire n’a pas reçu la convocation dans le délai des 21 jours entre la notification et la tenue de l’assemblée générale</a:t>
            </a:r>
          </a:p>
          <a:p>
            <a:pPr marL="285750" indent="-285750" algn="just">
              <a:buFont typeface="Wingdings" panose="05000000000000000000" pitchFamily="2" charset="2"/>
              <a:buChar char="q"/>
            </a:pPr>
            <a:r>
              <a:rPr lang="fr-CA" sz="1400" dirty="0" smtClean="0">
                <a:latin typeface="Century Gothic" panose="020B0502020202020204" pitchFamily="34" charset="0"/>
              </a:rPr>
              <a:t>Le formulaire de vote n’a pas été joint à la convocation</a:t>
            </a:r>
          </a:p>
          <a:p>
            <a:pPr marL="285750" indent="-285750" algn="just">
              <a:buFont typeface="Wingdings" panose="05000000000000000000" pitchFamily="2" charset="2"/>
              <a:buChar char="q"/>
            </a:pPr>
            <a:r>
              <a:rPr lang="fr-CA" sz="1400" dirty="0" smtClean="0">
                <a:latin typeface="Century Gothic" panose="020B0502020202020204" pitchFamily="34" charset="0"/>
              </a:rPr>
              <a:t>Le syndic sans mandat a convoqué l’assemblée générale</a:t>
            </a:r>
          </a:p>
          <a:p>
            <a:pPr marL="285750" indent="-285750" algn="just">
              <a:buFont typeface="Wingdings" panose="05000000000000000000" pitchFamily="2" charset="2"/>
              <a:buChar char="q"/>
            </a:pPr>
            <a:r>
              <a:rPr lang="fr-CA" sz="1400" dirty="0" smtClean="0">
                <a:latin typeface="Century Gothic" panose="020B0502020202020204" pitchFamily="34" charset="0"/>
              </a:rPr>
              <a:t>L’assemblée générale n’a pas désigné de président de séance</a:t>
            </a:r>
          </a:p>
          <a:p>
            <a:pPr algn="just"/>
            <a:endParaRPr lang="fr-CA" sz="1600" dirty="0">
              <a:latin typeface="Century Gothic" panose="020B0502020202020204" pitchFamily="34" charset="0"/>
            </a:endParaRPr>
          </a:p>
          <a:p>
            <a:pPr algn="just"/>
            <a:r>
              <a:rPr lang="fr-CA" b="1" dirty="0" smtClean="0">
                <a:latin typeface="Century Gothic" panose="020B0502020202020204" pitchFamily="34" charset="0"/>
              </a:rPr>
              <a:t>Dans quel délai est il possible de demander l’annulation de l’assemblée générale ?</a:t>
            </a:r>
          </a:p>
          <a:p>
            <a:pPr algn="just"/>
            <a:endParaRPr lang="fr-CA" sz="1600" dirty="0">
              <a:latin typeface="Century Gothic" panose="020B0502020202020204" pitchFamily="34" charset="0"/>
            </a:endParaRPr>
          </a:p>
          <a:p>
            <a:pPr algn="just"/>
            <a:r>
              <a:rPr lang="fr-CA" sz="1600" dirty="0" smtClean="0">
                <a:latin typeface="Century Gothic" panose="020B0502020202020204" pitchFamily="34" charset="0"/>
              </a:rPr>
              <a:t>Le copropriétaire qui souhaite faire annuler l’assemblée générale dispose </a:t>
            </a:r>
            <a:r>
              <a:rPr lang="fr-CA" sz="1600" b="1" dirty="0" smtClean="0">
                <a:solidFill>
                  <a:srgbClr val="31849B"/>
                </a:solidFill>
                <a:latin typeface="Century Gothic" panose="020B0502020202020204" pitchFamily="34" charset="0"/>
              </a:rPr>
              <a:t>d’un délai de deux mois suivant la notification du procès-verbal pour saisir le tribunal judiciaire.</a:t>
            </a:r>
          </a:p>
          <a:p>
            <a:pPr algn="just"/>
            <a:r>
              <a:rPr lang="fr-CA" sz="1600" dirty="0" smtClean="0">
                <a:latin typeface="Century Gothic" panose="020B0502020202020204" pitchFamily="34" charset="0"/>
              </a:rPr>
              <a:t>A défaut de notification, le délai pour contester est </a:t>
            </a:r>
            <a:r>
              <a:rPr lang="fr-CA" sz="1600" b="1" dirty="0" smtClean="0">
                <a:solidFill>
                  <a:srgbClr val="31849B"/>
                </a:solidFill>
                <a:latin typeface="Century Gothic" panose="020B0502020202020204" pitchFamily="34" charset="0"/>
              </a:rPr>
              <a:t>de 5 ans suivant la tenue l’assemblée générale.</a:t>
            </a:r>
          </a:p>
          <a:p>
            <a:pPr algn="just"/>
            <a:endParaRPr lang="fr-CA" sz="1600" dirty="0">
              <a:latin typeface="Century Gothic" panose="020B0502020202020204" pitchFamily="34" charset="0"/>
            </a:endParaRPr>
          </a:p>
          <a:p>
            <a:pPr algn="just"/>
            <a:r>
              <a:rPr lang="fr-CA" b="1" dirty="0" smtClean="0">
                <a:latin typeface="Century Gothic" panose="020B0502020202020204" pitchFamily="34" charset="0"/>
              </a:rPr>
              <a:t>Que se passe-t-il si le juge prononce la nullité de l’assemblée générale ?</a:t>
            </a:r>
          </a:p>
          <a:p>
            <a:pPr algn="just"/>
            <a:endParaRPr lang="fr-CA" sz="1200" b="1" dirty="0" smtClean="0">
              <a:latin typeface="Century Gothic" panose="020B0502020202020204" pitchFamily="34" charset="0"/>
            </a:endParaRPr>
          </a:p>
          <a:p>
            <a:pPr algn="just"/>
            <a:r>
              <a:rPr lang="fr-CA" sz="1600" dirty="0" smtClean="0">
                <a:latin typeface="Century Gothic" panose="020B0502020202020204" pitchFamily="34" charset="0"/>
              </a:rPr>
              <a:t>Si le juge prononce la nullité de l’assemblée générale, toutes les résolutions sont supposés ne jamais avoir été votées. C’est donc une remise en état dans la situation antérieure à l’assemblée générale.</a:t>
            </a:r>
            <a:endParaRPr lang="fr-CA" sz="1400" dirty="0" smtClean="0">
              <a:latin typeface="Century Gothic" panose="020B0502020202020204" pitchFamily="34" charset="0"/>
            </a:endParaRPr>
          </a:p>
        </p:txBody>
      </p:sp>
      <p:sp>
        <p:nvSpPr>
          <p:cNvPr id="9" name="Espace réservé du numéro de diapositive 8"/>
          <p:cNvSpPr>
            <a:spLocks noGrp="1"/>
          </p:cNvSpPr>
          <p:nvPr>
            <p:ph type="sldNum" sz="quarter" idx="12"/>
          </p:nvPr>
        </p:nvSpPr>
        <p:spPr>
          <a:xfrm>
            <a:off x="9319437" y="6420145"/>
            <a:ext cx="2743200" cy="365125"/>
          </a:xfrm>
        </p:spPr>
        <p:txBody>
          <a:bodyPr/>
          <a:lstStyle/>
          <a:p>
            <a:fld id="{524F4E30-4F36-4098-97E2-E1F6D838FDE3}" type="slidenum">
              <a:rPr lang="fr-FR" smtClean="0"/>
              <a:t>51</a:t>
            </a:fld>
            <a:endParaRPr lang="fr-FR" dirty="0"/>
          </a:p>
        </p:txBody>
      </p:sp>
      <p:sp>
        <p:nvSpPr>
          <p:cNvPr id="10" name="Espace réservé du contenu 1"/>
          <p:cNvSpPr txBox="1"/>
          <p:nvPr/>
        </p:nvSpPr>
        <p:spPr>
          <a:xfrm>
            <a:off x="0" y="-1669"/>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smtClean="0">
                <a:solidFill>
                  <a:schemeClr val="bg1"/>
                </a:solidFill>
                <a:latin typeface="Century Gothic" panose="020B0502020202020204" pitchFamily="34" charset="0"/>
              </a:rPr>
              <a:t>Partie </a:t>
            </a:r>
            <a:r>
              <a:rPr lang="fr-FR" sz="2800" b="1" kern="0" dirty="0" smtClean="0">
                <a:solidFill>
                  <a:schemeClr val="bg1"/>
                </a:solidFill>
                <a:latin typeface="Century Gothic" panose="020B0502020202020204" pitchFamily="34" charset="0"/>
              </a:rPr>
              <a:t>4</a:t>
            </a:r>
            <a:r>
              <a:rPr lang="fr-FR" sz="2800" b="1" kern="0" dirty="0" smtClean="0">
                <a:solidFill>
                  <a:schemeClr val="bg1"/>
                </a:solidFill>
                <a:latin typeface="Century Gothic" panose="020B0502020202020204" pitchFamily="34" charset="0"/>
              </a:rPr>
              <a:t> :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Tree>
    <p:extLst>
      <p:ext uri="{BB962C8B-B14F-4D97-AF65-F5344CB8AC3E}">
        <p14:creationId xmlns:p14="http://schemas.microsoft.com/office/powerpoint/2010/main" val="8154980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1281" y="838201"/>
            <a:ext cx="6169438" cy="615553"/>
          </a:xfrm>
        </p:spPr>
        <p:txBody>
          <a:bodyPr>
            <a:normAutofit fontScale="90000"/>
          </a:bodyPr>
          <a:lstStyle/>
          <a:p>
            <a:pPr algn="ctr">
              <a:defRPr/>
            </a:pPr>
            <a:r>
              <a:rPr lang="fr-CA" sz="4000" b="1" dirty="0">
                <a:latin typeface="+mn-lt"/>
              </a:rPr>
              <a:t>Vos Questions ?</a:t>
            </a:r>
            <a:endParaRPr lang="fr-FR" sz="4000" b="1" dirty="0">
              <a:latin typeface="+mn-lt"/>
            </a:endParaRPr>
          </a:p>
        </p:txBody>
      </p:sp>
      <p:sp>
        <p:nvSpPr>
          <p:cNvPr id="63492" name="Espace réservé du numéro de diapositive 5"/>
          <p:cNvSpPr>
            <a:spLocks noGrp="1"/>
          </p:cNvSpPr>
          <p:nvPr>
            <p:ph type="sldNum" sz="quarter" idx="12"/>
          </p:nvPr>
        </p:nvSpPr>
        <p:spPr bwMode="auto">
          <a:xfrm>
            <a:off x="11433544" y="6580936"/>
            <a:ext cx="616688" cy="184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556947" indent="-214210">
              <a:defRPr>
                <a:solidFill>
                  <a:schemeClr val="tx1"/>
                </a:solidFill>
                <a:latin typeface="Arial" panose="020B0604020202020204" pitchFamily="34" charset="0"/>
                <a:ea typeface="ヒラギノ角ゴ Pro W3" pitchFamily="-95" charset="-128"/>
              </a:defRPr>
            </a:lvl2pPr>
            <a:lvl3pPr marL="856842" indent="-171368">
              <a:defRPr>
                <a:solidFill>
                  <a:schemeClr val="tx1"/>
                </a:solidFill>
                <a:latin typeface="Arial" panose="020B0604020202020204" pitchFamily="34" charset="0"/>
                <a:ea typeface="ヒラギノ角ゴ Pro W3" pitchFamily="-95" charset="-128"/>
              </a:defRPr>
            </a:lvl3pPr>
            <a:lvl4pPr marL="1199578" indent="-171368">
              <a:defRPr>
                <a:solidFill>
                  <a:schemeClr val="tx1"/>
                </a:solidFill>
                <a:latin typeface="Arial" panose="020B0604020202020204" pitchFamily="34" charset="0"/>
                <a:ea typeface="ヒラギノ角ゴ Pro W3" pitchFamily="-95" charset="-128"/>
              </a:defRPr>
            </a:lvl4pPr>
            <a:lvl5pPr marL="1542315" indent="-171368">
              <a:defRPr>
                <a:solidFill>
                  <a:schemeClr val="tx1"/>
                </a:solidFill>
                <a:latin typeface="Arial" panose="020B0604020202020204" pitchFamily="34" charset="0"/>
                <a:ea typeface="ヒラギノ角ゴ Pro W3" pitchFamily="-95" charset="-128"/>
              </a:defRPr>
            </a:lvl5pPr>
            <a:lvl6pPr marL="1885052"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227789"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2570526"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2913262" indent="-171368"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D5B3240-9DB6-4982-88F0-3AD535EC6CC1}" type="slidenum">
              <a:rPr lang="fr-FR" altLang="fr-FR" smtClean="0">
                <a:solidFill>
                  <a:srgbClr val="898989"/>
                </a:solidFill>
              </a:rPr>
              <a:pPr/>
              <a:t>52</a:t>
            </a:fld>
            <a:endParaRPr lang="fr-FR" altLang="fr-FR" dirty="0">
              <a:solidFill>
                <a:srgbClr val="898989"/>
              </a:solidFill>
            </a:endParaRPr>
          </a:p>
        </p:txBody>
      </p:sp>
      <p:pic>
        <p:nvPicPr>
          <p:cNvPr id="6349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4692" y="1586203"/>
            <a:ext cx="5295425" cy="366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txBox="1"/>
          <p:nvPr/>
        </p:nvSpPr>
        <p:spPr>
          <a:xfrm>
            <a:off x="0" y="-15593"/>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Partie 4 </a:t>
            </a:r>
            <a:r>
              <a:rPr lang="fr-FR" sz="2800" b="1" kern="0" dirty="0" smtClean="0">
                <a:solidFill>
                  <a:schemeClr val="bg1"/>
                </a:solidFill>
                <a:latin typeface="Century Gothic" panose="020B0502020202020204" pitchFamily="34" charset="0"/>
              </a:rPr>
              <a:t>: </a:t>
            </a:r>
            <a:r>
              <a:rPr lang="fr-FR" sz="2800" b="1" dirty="0" smtClean="0">
                <a:solidFill>
                  <a:schemeClr val="bg1"/>
                </a:solidFill>
                <a:uFill>
                  <a:solidFill>
                    <a:srgbClr val="1F3863"/>
                  </a:solidFill>
                </a:uFill>
                <a:latin typeface="Century Gothic" panose="020B0502020202020204" pitchFamily="34" charset="0"/>
                <a:ea typeface="+mj-ea"/>
                <a:cs typeface="Calibri"/>
              </a:rPr>
              <a:t>Après </a:t>
            </a:r>
            <a:r>
              <a:rPr lang="fr-FR" sz="2800" b="1" dirty="0">
                <a:solidFill>
                  <a:schemeClr val="bg1"/>
                </a:solidFill>
                <a:uFill>
                  <a:solidFill>
                    <a:srgbClr val="1F3863"/>
                  </a:solidFill>
                </a:uFill>
                <a:latin typeface="Century Gothic" panose="020B0502020202020204" pitchFamily="34" charset="0"/>
                <a:ea typeface="+mj-ea"/>
                <a:cs typeface="Calibri"/>
              </a:rPr>
              <a:t>l’assemblée générale </a:t>
            </a:r>
            <a:endParaRPr lang="fr-FR" sz="2800" b="1" kern="0" dirty="0">
              <a:solidFill>
                <a:schemeClr val="bg1"/>
              </a:solidFill>
              <a:latin typeface="Century Gothic" panose="020B0502020202020204" pitchFamily="34" charset="0"/>
            </a:endParaRPr>
          </a:p>
        </p:txBody>
      </p:sp>
      <p:pic>
        <p:nvPicPr>
          <p:cNvPr id="7" name="Image 6"/>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854706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4"/>
          <p:cNvSpPr>
            <a:spLocks noGrp="1"/>
          </p:cNvSpPr>
          <p:nvPr>
            <p:ph type="sldNum" sz="quarter" idx="12"/>
          </p:nvPr>
        </p:nvSpPr>
        <p:spPr bwMode="auto">
          <a:xfrm>
            <a:off x="9298947" y="638470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fld id="{A7FBB06A-4760-475C-B5F7-8170EB200D86}" type="slidenum">
              <a:rPr lang="fr-FR" altLang="fr-FR">
                <a:solidFill>
                  <a:srgbClr val="898989"/>
                </a:solidFill>
                <a:latin typeface="Verdana" panose="020B0604030504040204" pitchFamily="34" charset="0"/>
              </a:rPr>
              <a:pPr/>
              <a:t>53</a:t>
            </a:fld>
            <a:endParaRPr lang="fr-FR" altLang="fr-FR">
              <a:solidFill>
                <a:srgbClr val="898989"/>
              </a:solidFill>
              <a:latin typeface="Verdana" panose="020B0604030504040204" pitchFamily="34" charset="0"/>
            </a:endParaRPr>
          </a:p>
        </p:txBody>
      </p:sp>
      <p:sp>
        <p:nvSpPr>
          <p:cNvPr id="47107" name="ZoneTexte 5"/>
          <p:cNvSpPr txBox="1">
            <a:spLocks noChangeArrowheads="1"/>
          </p:cNvSpPr>
          <p:nvPr/>
        </p:nvSpPr>
        <p:spPr bwMode="auto">
          <a:xfrm>
            <a:off x="2610900" y="500973"/>
            <a:ext cx="6850063" cy="400110"/>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ctr">
              <a:defRPr/>
            </a:pPr>
            <a:r>
              <a:rPr lang="fr-FR" sz="2000" b="1" dirty="0">
                <a:solidFill>
                  <a:srgbClr val="E36C0A"/>
                </a:solidFill>
                <a:latin typeface="Century Gothic" panose="020B0502020202020204" pitchFamily="34" charset="0"/>
              </a:rPr>
              <a:t>Check – </a:t>
            </a:r>
            <a:r>
              <a:rPr lang="fr-FR" sz="2000" b="1" dirty="0" err="1">
                <a:solidFill>
                  <a:srgbClr val="E36C0A"/>
                </a:solidFill>
                <a:latin typeface="Century Gothic" panose="020B0502020202020204" pitchFamily="34" charset="0"/>
              </a:rPr>
              <a:t>list</a:t>
            </a:r>
            <a:r>
              <a:rPr lang="fr-FR" sz="2000" b="1" dirty="0">
                <a:solidFill>
                  <a:srgbClr val="E36C0A"/>
                </a:solidFill>
                <a:latin typeface="Century Gothic" panose="020B0502020202020204" pitchFamily="34" charset="0"/>
              </a:rPr>
              <a:t> du conseil syndical </a:t>
            </a:r>
            <a:endParaRPr lang="fr-FR" altLang="fr-FR" sz="2000" b="1" dirty="0">
              <a:solidFill>
                <a:srgbClr val="E36C0A"/>
              </a:solidFill>
              <a:latin typeface="Century Gothic" panose="020B0502020202020204" pitchFamily="34" charset="0"/>
              <a:ea typeface="Batang" pitchFamily="18" charset="-127"/>
            </a:endParaRPr>
          </a:p>
        </p:txBody>
      </p:sp>
      <p:sp>
        <p:nvSpPr>
          <p:cNvPr id="63492" name="AutoShape 7" descr="Résultat de recherche d'images pour &quot;attention&quot;"/>
          <p:cNvSpPr>
            <a:spLocks noChangeAspect="1" noChangeArrowheads="1"/>
          </p:cNvSpPr>
          <p:nvPr/>
        </p:nvSpPr>
        <p:spPr bwMode="auto">
          <a:xfrm>
            <a:off x="1484313" y="-136525"/>
            <a:ext cx="102870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endParaRPr lang="fr-FR" altLang="fr-FR">
              <a:latin typeface="Verdana" panose="020B0604030504040204" pitchFamily="34" charset="0"/>
            </a:endParaRPr>
          </a:p>
        </p:txBody>
      </p:sp>
      <p:sp>
        <p:nvSpPr>
          <p:cNvPr id="63493" name="Rectangle 1"/>
          <p:cNvSpPr>
            <a:spLocks noChangeArrowheads="1"/>
          </p:cNvSpPr>
          <p:nvPr/>
        </p:nvSpPr>
        <p:spPr bwMode="auto">
          <a:xfrm>
            <a:off x="1774825" y="757239"/>
            <a:ext cx="76073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buFont typeface="Wingdings" panose="05000000000000000000" pitchFamily="2" charset="2"/>
              <a:buChar char="q"/>
            </a:pPr>
            <a:endParaRPr lang="fr-FR" altLang="fr-FR">
              <a:solidFill>
                <a:srgbClr val="FF0000"/>
              </a:solidFill>
              <a:latin typeface="Verdana" panose="020B0604030504040204" pitchFamily="34" charset="0"/>
              <a:ea typeface="MS PGothic" panose="020B0600070205080204" pitchFamily="34" charset="-128"/>
            </a:endParaRPr>
          </a:p>
          <a:p>
            <a:pPr algn="just">
              <a:lnSpc>
                <a:spcPct val="70000"/>
              </a:lnSpc>
              <a:spcBef>
                <a:spcPts val="575"/>
              </a:spcBef>
            </a:pPr>
            <a:endParaRPr lang="fr-FR" altLang="ja-JP">
              <a:latin typeface="Verdana" panose="020B0604030504040204" pitchFamily="34" charset="0"/>
              <a:ea typeface="Meiryo" pitchFamily="34" charset="-128"/>
            </a:endParaRPr>
          </a:p>
        </p:txBody>
      </p:sp>
      <p:sp>
        <p:nvSpPr>
          <p:cNvPr id="63494" name="Rectangle 3"/>
          <p:cNvSpPr>
            <a:spLocks noChangeArrowheads="1"/>
          </p:cNvSpPr>
          <p:nvPr/>
        </p:nvSpPr>
        <p:spPr bwMode="auto">
          <a:xfrm>
            <a:off x="498635" y="855685"/>
            <a:ext cx="10525866" cy="64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ヒラギノ角ゴ Pro W3" pitchFamily="-95" charset="-128"/>
              </a:defRPr>
            </a:lvl1pPr>
            <a:lvl2pPr marL="742950" indent="-285750">
              <a:defRPr>
                <a:solidFill>
                  <a:schemeClr val="tx1"/>
                </a:solidFill>
                <a:latin typeface="Arial" panose="020B0604020202020204" pitchFamily="34" charset="0"/>
                <a:ea typeface="ヒラギノ角ゴ Pro W3" pitchFamily="-95" charset="-128"/>
              </a:defRPr>
            </a:lvl2pPr>
            <a:lvl3pPr marL="1143000" indent="-228600">
              <a:defRPr>
                <a:solidFill>
                  <a:schemeClr val="tx1"/>
                </a:solidFill>
                <a:latin typeface="Arial" panose="020B0604020202020204" pitchFamily="34" charset="0"/>
                <a:ea typeface="ヒラギノ角ゴ Pro W3" pitchFamily="-95" charset="-128"/>
              </a:defRPr>
            </a:lvl3pPr>
            <a:lvl4pPr marL="1600200" indent="-228600">
              <a:defRPr>
                <a:solidFill>
                  <a:schemeClr val="tx1"/>
                </a:solidFill>
                <a:latin typeface="Arial" panose="020B0604020202020204" pitchFamily="34" charset="0"/>
                <a:ea typeface="ヒラギノ角ゴ Pro W3" pitchFamily="-95" charset="-128"/>
              </a:defRPr>
            </a:lvl4pPr>
            <a:lvl5pPr marL="2057400" indent="-228600">
              <a:defRPr>
                <a:solidFill>
                  <a:schemeClr val="tx1"/>
                </a:solidFill>
                <a:latin typeface="Arial" panose="020B0604020202020204" pitchFamily="34" charset="0"/>
                <a:ea typeface="ヒラギノ角ゴ Pro W3" pitchFamily="-9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95" charset="-128"/>
              </a:defRPr>
            </a:lvl9pPr>
          </a:lstStyle>
          <a:p>
            <a:pPr algn="just" eaLnBrk="1" hangingPunct="1">
              <a:buFont typeface="Wingdings" panose="05000000000000000000" pitchFamily="2" charset="2"/>
              <a:buChar char="q"/>
            </a:pPr>
            <a:endParaRPr lang="fr-FR" altLang="fr-FR" b="1"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rPr>
              <a:t>Privilégiez des contrôles de comptes intermédiaires. Cela permet </a:t>
            </a:r>
            <a:r>
              <a:rPr lang="fr-FR" altLang="fr-FR" dirty="0">
                <a:latin typeface="Century Gothic" panose="020B0502020202020204" pitchFamily="34" charset="0"/>
                <a:ea typeface="Batang" pitchFamily="18" charset="-127"/>
              </a:rPr>
              <a:t>: d’alléger le contrôle de compte annuel, d’être réactif en cas de carence ou d’</a:t>
            </a:r>
            <a:r>
              <a:rPr lang="fr-FR" altLang="ja-JP" dirty="0">
                <a:latin typeface="Century Gothic" panose="020B0502020202020204" pitchFamily="34" charset="0"/>
                <a:ea typeface="Batang" pitchFamily="18" charset="-127"/>
                <a:cs typeface="Arial" panose="020B0604020202020204" pitchFamily="34" charset="0"/>
              </a:rPr>
              <a:t>erreurs  du syndic.</a:t>
            </a:r>
          </a:p>
          <a:p>
            <a:pPr algn="just" eaLnBrk="1" hangingPunct="1"/>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Prévoyez un délai suffisant pour les modifications ou rectifications suite au contrôle des comptes et l’élaboration de l’OJ</a:t>
            </a:r>
            <a:r>
              <a:rPr lang="fr-FR" altLang="fr-FR" dirty="0">
                <a:latin typeface="Century Gothic" panose="020B0502020202020204" pitchFamily="34" charset="0"/>
                <a:ea typeface="Batang" pitchFamily="18" charset="-127"/>
                <a:cs typeface="Arial" panose="020B0604020202020204" pitchFamily="34" charset="0"/>
              </a:rPr>
              <a:t>. </a:t>
            </a:r>
          </a:p>
          <a:p>
            <a:pPr algn="just" eaLnBrk="1" hangingPunct="1">
              <a:buFont typeface="Wingdings" panose="05000000000000000000" pitchFamily="2" charset="2"/>
              <a:buChar char="§"/>
            </a:pPr>
            <a:endParaRPr lang="fr-FR" altLang="fr-FR" dirty="0">
              <a:latin typeface="Century Gothic" panose="020B0502020202020204" pitchFamily="34" charset="0"/>
              <a:ea typeface="Batang" pitchFamily="18" charset="-127"/>
              <a:cs typeface="Arial" panose="020B0604020202020204" pitchFamily="34" charset="0"/>
            </a:endParaRPr>
          </a:p>
          <a:p>
            <a:pPr algn="just" eaLnBrk="1" hangingPunct="1">
              <a:buFont typeface="Wingdings" panose="05000000000000000000" pitchFamily="2" charset="2"/>
              <a:buChar char="§"/>
            </a:pPr>
            <a:r>
              <a:rPr lang="fr-FR" altLang="fr-FR" b="1" dirty="0">
                <a:latin typeface="Century Gothic" panose="020B0502020202020204" pitchFamily="34" charset="0"/>
                <a:ea typeface="Batang" pitchFamily="18" charset="-127"/>
                <a:cs typeface="Arial" panose="020B0604020202020204" pitchFamily="34" charset="0"/>
              </a:rPr>
              <a:t>Vérifiez l’échéance et l’opportunité de vos contrats</a:t>
            </a:r>
            <a:r>
              <a:rPr lang="fr-FR" altLang="fr-FR" dirty="0">
                <a:latin typeface="Century Gothic" panose="020B0502020202020204" pitchFamily="34" charset="0"/>
                <a:ea typeface="Batang" pitchFamily="18" charset="-127"/>
                <a:cs typeface="Arial" panose="020B0604020202020204" pitchFamily="34" charset="0"/>
              </a:rPr>
              <a:t> </a:t>
            </a:r>
            <a:r>
              <a:rPr lang="fr-FR" altLang="ja-JP" dirty="0">
                <a:latin typeface="Century Gothic" panose="020B0502020202020204" pitchFamily="34" charset="0"/>
                <a:ea typeface="Batang" pitchFamily="18" charset="-127"/>
                <a:cs typeface="Arial" panose="020B0604020202020204" pitchFamily="34" charset="0"/>
              </a:rPr>
              <a:t>(faire un cahier des charges pour comparer les offres). </a:t>
            </a:r>
            <a:r>
              <a:rPr lang="fr-FR" altLang="fr-FR" b="1" dirty="0">
                <a:latin typeface="Century Gothic" panose="020B0502020202020204" pitchFamily="34" charset="0"/>
                <a:ea typeface="Batang" pitchFamily="18" charset="-127"/>
                <a:cs typeface="Arial" panose="020B0604020202020204" pitchFamily="34" charset="0"/>
              </a:rPr>
              <a:t>De même, concernant les devis, contrats et marchés lors de votes de travaux.</a:t>
            </a:r>
          </a:p>
          <a:p>
            <a:pPr algn="just" eaLnBrk="1" hangingPunct="1">
              <a:buFont typeface="Wingdings" panose="05000000000000000000" pitchFamily="2" charset="2"/>
              <a:buChar char="§"/>
            </a:pPr>
            <a:endParaRPr lang="fr-FR" altLang="fr-FR" b="1" dirty="0">
              <a:latin typeface="Century Gothic" panose="020B0502020202020204" pitchFamily="34" charset="0"/>
              <a:ea typeface="Batang" pitchFamily="18" charset="-127"/>
              <a:cs typeface="Arial" panose="020B0604020202020204" pitchFamily="34" charset="0"/>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Le quitus n</a:t>
            </a:r>
            <a:r>
              <a:rPr lang="ja-JP" altLang="fr-FR" b="1" dirty="0">
                <a:latin typeface="Century Gothic" panose="020B0502020202020204" pitchFamily="34" charset="0"/>
                <a:ea typeface="Batang" pitchFamily="18" charset="-127"/>
              </a:rPr>
              <a:t>’</a:t>
            </a:r>
            <a:r>
              <a:rPr lang="fr-FR" altLang="ja-JP" b="1" dirty="0">
                <a:latin typeface="Century Gothic" panose="020B0502020202020204" pitchFamily="34" charset="0"/>
                <a:ea typeface="Batang" pitchFamily="18" charset="-127"/>
              </a:rPr>
              <a:t>est pas prévu dans la loi du </a:t>
            </a:r>
            <a:r>
              <a:rPr lang="fr-FR" altLang="ja-JP" dirty="0">
                <a:latin typeface="Century Gothic" panose="020B0502020202020204" pitchFamily="34" charset="0"/>
                <a:ea typeface="Batang" pitchFamily="18" charset="-127"/>
              </a:rPr>
              <a:t>10/07/1965, il faut </a:t>
            </a:r>
            <a:r>
              <a:rPr lang="fr-FR" altLang="ja-JP" b="1" dirty="0">
                <a:latin typeface="Century Gothic" panose="020B0502020202020204" pitchFamily="34" charset="0"/>
                <a:ea typeface="Batang" pitchFamily="18" charset="-127"/>
              </a:rPr>
              <a:t>absolument</a:t>
            </a:r>
            <a:r>
              <a:rPr lang="fr-FR" altLang="ja-JP" dirty="0">
                <a:latin typeface="Century Gothic" panose="020B0502020202020204" pitchFamily="34" charset="0"/>
                <a:ea typeface="Batang" pitchFamily="18" charset="-127"/>
              </a:rPr>
              <a:t> le retirer de l</a:t>
            </a:r>
            <a:r>
              <a:rPr lang="ja-JP" altLang="fr-FR" dirty="0">
                <a:latin typeface="Century Gothic" panose="020B0502020202020204" pitchFamily="34" charset="0"/>
                <a:ea typeface="Batang" pitchFamily="18" charset="-127"/>
              </a:rPr>
              <a:t>’</a:t>
            </a:r>
            <a:r>
              <a:rPr lang="fr-FR" altLang="ja-JP" dirty="0">
                <a:latin typeface="Century Gothic" panose="020B0502020202020204" pitchFamily="34" charset="0"/>
                <a:ea typeface="Batang" pitchFamily="18" charset="-127"/>
              </a:rPr>
              <a:t>ordre du jour afin de préserver VOS intérêts et CEUX du SDC (à défaut votez contre).</a:t>
            </a:r>
          </a:p>
          <a:p>
            <a:pPr algn="just" eaLnBrk="1" hangingPunct="1">
              <a:lnSpc>
                <a:spcPct val="80000"/>
              </a:lnSpc>
              <a:buFont typeface="Wingdings" panose="05000000000000000000" pitchFamily="2" charset="2"/>
              <a:buChar char="§"/>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Lors du contrôle des comptes, rejetez toutes les dépenses engagées par le syndic sans vous en avoir consulté préalablement</a:t>
            </a:r>
            <a:r>
              <a:rPr lang="fr-FR" altLang="fr-FR" dirty="0">
                <a:latin typeface="Century Gothic" panose="020B0502020202020204" pitchFamily="34" charset="0"/>
                <a:ea typeface="Batang" pitchFamily="18" charset="-127"/>
              </a:rPr>
              <a:t> (vérifiez le seuil de consultation obligatoire du CS).</a:t>
            </a:r>
          </a:p>
          <a:p>
            <a:pPr algn="just" eaLnBrk="1" hangingPunct="1">
              <a:lnSpc>
                <a:spcPct val="80000"/>
              </a:lnSpc>
              <a:buFont typeface="Wingdings" panose="05000000000000000000" pitchFamily="2" charset="2"/>
              <a:buChar char="§"/>
            </a:pPr>
            <a:endParaRPr lang="fr-FR" altLang="fr-FR"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fr-FR" b="1" dirty="0">
                <a:latin typeface="Century Gothic" panose="020B0502020202020204" pitchFamily="34" charset="0"/>
                <a:ea typeface="Batang" pitchFamily="18" charset="-127"/>
              </a:rPr>
              <a:t>Faites appel aux compétences et aux expériences des copropriétaires pour vous assister dans le cadre de votre fonction</a:t>
            </a:r>
            <a:r>
              <a:rPr lang="fr-FR" altLang="fr-FR" dirty="0">
                <a:latin typeface="Century Gothic" panose="020B0502020202020204" pitchFamily="34" charset="0"/>
                <a:ea typeface="Batang" pitchFamily="18" charset="-127"/>
              </a:rPr>
              <a:t> et de la préparation d’</a:t>
            </a:r>
            <a:r>
              <a:rPr lang="fr-FR" altLang="ja-JP" dirty="0">
                <a:latin typeface="Century Gothic" panose="020B0502020202020204" pitchFamily="34" charset="0"/>
                <a:ea typeface="Batang" pitchFamily="18" charset="-127"/>
              </a:rPr>
              <a:t>AG (copropriétaire plombier = vérification des factures de plomberie, etc.).</a:t>
            </a:r>
          </a:p>
          <a:p>
            <a:pPr algn="just" eaLnBrk="1" hangingPunct="1">
              <a:lnSpc>
                <a:spcPct val="80000"/>
              </a:lnSpc>
              <a:buFont typeface="Wingdings" panose="05000000000000000000" pitchFamily="2" charset="2"/>
              <a:buChar char="§"/>
            </a:pPr>
            <a:endParaRPr lang="fr-FR" altLang="ja-JP" b="1" dirty="0">
              <a:latin typeface="Century Gothic" panose="020B0502020202020204" pitchFamily="34" charset="0"/>
              <a:ea typeface="Batang" pitchFamily="18" charset="-127"/>
            </a:endParaRPr>
          </a:p>
          <a:p>
            <a:pPr algn="just" eaLnBrk="1" hangingPunct="1">
              <a:lnSpc>
                <a:spcPct val="80000"/>
              </a:lnSpc>
              <a:buFont typeface="Wingdings" panose="05000000000000000000" pitchFamily="2" charset="2"/>
              <a:buChar char="§"/>
            </a:pPr>
            <a:r>
              <a:rPr lang="fr-FR" altLang="ja-JP" b="1" dirty="0">
                <a:latin typeface="Century Gothic" panose="020B0502020202020204" pitchFamily="34" charset="0"/>
                <a:ea typeface="Batang" pitchFamily="18" charset="-127"/>
              </a:rPr>
              <a:t>Informez et  communiquez </a:t>
            </a:r>
            <a:r>
              <a:rPr lang="fr-FR" altLang="ja-JP" dirty="0">
                <a:latin typeface="Century Gothic" panose="020B0502020202020204" pitchFamily="34" charset="0"/>
                <a:ea typeface="Batang" pitchFamily="18" charset="-127"/>
              </a:rPr>
              <a:t>auprès de tous les occupants </a:t>
            </a:r>
            <a:r>
              <a:rPr lang="fr-FR" altLang="ja-JP" b="1" dirty="0">
                <a:latin typeface="Century Gothic" panose="020B0502020202020204" pitchFamily="34" charset="0"/>
                <a:ea typeface="Batang" pitchFamily="18" charset="-127"/>
              </a:rPr>
              <a:t>(y compris locataires) </a:t>
            </a:r>
            <a:r>
              <a:rPr lang="fr-FR" altLang="ja-JP" dirty="0">
                <a:latin typeface="Century Gothic" panose="020B0502020202020204" pitchFamily="34" charset="0"/>
                <a:ea typeface="Batang" pitchFamily="18" charset="-127"/>
              </a:rPr>
              <a:t>lors des moments-clé de la copropriété (exemple AG).</a:t>
            </a:r>
            <a:endParaRPr lang="fr-FR" altLang="fr-FR" dirty="0">
              <a:latin typeface="Century Gothic" panose="020B0502020202020204" pitchFamily="34" charset="0"/>
              <a:ea typeface="Batang" pitchFamily="18" charset="-127"/>
            </a:endParaRPr>
          </a:p>
          <a:p>
            <a:pPr algn="just" eaLnBrk="1" hangingPunct="1">
              <a:buFont typeface="Wingdings" panose="05000000000000000000" pitchFamily="2" charset="2"/>
              <a:buChar char="§"/>
            </a:pPr>
            <a:endParaRPr lang="fr-FR" altLang="fr-FR" sz="1400" b="1" dirty="0">
              <a:latin typeface="+mn-lt"/>
              <a:ea typeface="Batang" pitchFamily="18" charset="-127"/>
            </a:endParaRPr>
          </a:p>
          <a:p>
            <a:pPr algn="just" eaLnBrk="1" hangingPunct="1">
              <a:buFont typeface="Wingdings" panose="05000000000000000000" pitchFamily="2" charset="2"/>
              <a:buChar char="§"/>
            </a:pPr>
            <a:endParaRPr lang="fr-FR" altLang="fr-FR" sz="1400" b="1" u="sng" dirty="0">
              <a:latin typeface="Batang" pitchFamily="18" charset="-127"/>
              <a:ea typeface="Batang" pitchFamily="18" charset="-127"/>
            </a:endParaRPr>
          </a:p>
          <a:p>
            <a:pPr algn="just" eaLnBrk="1" hangingPunct="1">
              <a:buFont typeface="Wingdings" panose="05000000000000000000" pitchFamily="2" charset="2"/>
              <a:buChar char="§"/>
            </a:pPr>
            <a:endParaRPr lang="fr-FR" altLang="fr-FR" sz="1400" b="1" u="sng" dirty="0">
              <a:solidFill>
                <a:schemeClr val="tx2"/>
              </a:solidFill>
              <a:latin typeface="Century Gothic" panose="020B0502020202020204" pitchFamily="34" charset="0"/>
              <a:ea typeface="MS PGothic" panose="020B0600070205080204" pitchFamily="34" charset="-128"/>
            </a:endParaRPr>
          </a:p>
        </p:txBody>
      </p:sp>
      <p:sp>
        <p:nvSpPr>
          <p:cNvPr id="9"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Conclusion </a:t>
            </a:r>
          </a:p>
        </p:txBody>
      </p:sp>
      <p:pic>
        <p:nvPicPr>
          <p:cNvPr id="10" name="Image 9"/>
          <p:cNvPicPr>
            <a:picLocks noChangeAspect="1"/>
          </p:cNvPicPr>
          <p:nvPr/>
        </p:nvPicPr>
        <p:blipFill>
          <a:blip r:embed="rId3"/>
          <a:stretch>
            <a:fillRect/>
          </a:stretch>
        </p:blipFill>
        <p:spPr>
          <a:xfrm>
            <a:off x="0" y="-9426"/>
            <a:ext cx="772998" cy="462925"/>
          </a:xfrm>
          <a:prstGeom prst="rect">
            <a:avLst/>
          </a:prstGeom>
        </p:spPr>
      </p:pic>
      <p:pic>
        <p:nvPicPr>
          <p:cNvPr id="2" name="Image 1"/>
          <p:cNvPicPr>
            <a:picLocks noChangeAspect="1"/>
          </p:cNvPicPr>
          <p:nvPr/>
        </p:nvPicPr>
        <p:blipFill>
          <a:blip r:embed="rId4"/>
          <a:stretch>
            <a:fillRect/>
          </a:stretch>
        </p:blipFill>
        <p:spPr>
          <a:xfrm>
            <a:off x="2597486" y="453499"/>
            <a:ext cx="736715" cy="554928"/>
          </a:xfrm>
          <a:prstGeom prst="rect">
            <a:avLst/>
          </a:prstGeom>
        </p:spPr>
      </p:pic>
    </p:spTree>
    <p:extLst>
      <p:ext uri="{BB962C8B-B14F-4D97-AF65-F5344CB8AC3E}">
        <p14:creationId xmlns:p14="http://schemas.microsoft.com/office/powerpoint/2010/main" val="3395414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93631" y="3666045"/>
            <a:ext cx="2804743" cy="365100"/>
          </a:xfrm>
          <a:prstGeom prst="rect">
            <a:avLst/>
          </a:prstGeom>
        </p:spPr>
        <p:txBody>
          <a:bodyPr wrap="none">
            <a:spAutoFit/>
          </a:bodyPr>
          <a:lstStyle/>
          <a:p>
            <a:pPr algn="ctr">
              <a:lnSpc>
                <a:spcPct val="107000"/>
              </a:lnSpc>
              <a:spcAft>
                <a:spcPts val="600"/>
              </a:spcAft>
              <a:defRPr/>
            </a:pPr>
            <a:r>
              <a:rPr lang="fr-CA" dirty="0">
                <a:latin typeface="Arial Rounded MT Bold" panose="020F0704030504030204" pitchFamily="34" charset="0"/>
                <a:ea typeface="Calibri" panose="020F0502020204030204" pitchFamily="34" charset="0"/>
                <a:cs typeface="Times New Roman" panose="02020603050405020304" pitchFamily="18" charset="0"/>
              </a:rPr>
              <a:t>ARC - Assitan NIAKATE</a:t>
            </a:r>
            <a:endParaRPr lang="fr-FR"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047999" y="4184102"/>
            <a:ext cx="6096000" cy="1677382"/>
          </a:xfrm>
          <a:prstGeom prst="rect">
            <a:avLst/>
          </a:prstGeom>
        </p:spPr>
        <p:txBody>
          <a:bodyPr>
            <a:spAutoFit/>
          </a:bodyPr>
          <a:lstStyle/>
          <a:p>
            <a:pPr algn="ctr">
              <a:buNone/>
            </a:pPr>
            <a:r>
              <a:rPr lang="fr-FR" dirty="0"/>
              <a:t>Merci pour votre attention !</a:t>
            </a:r>
          </a:p>
          <a:p>
            <a:pPr algn="ctr">
              <a:buNone/>
            </a:pPr>
            <a:endParaRPr lang="fr-CA" sz="1400" b="1" dirty="0">
              <a:solidFill>
                <a:srgbClr val="002060"/>
              </a:solidFill>
            </a:endParaRPr>
          </a:p>
          <a:p>
            <a:pPr algn="ctr" defTabSz="342737"/>
            <a:r>
              <a:rPr lang="fr-FR" b="1" dirty="0">
                <a:solidFill>
                  <a:prstClr val="black"/>
                </a:solidFill>
              </a:rPr>
              <a:t>Pour toute question, contactez-nous :</a:t>
            </a:r>
          </a:p>
          <a:p>
            <a:pPr algn="ctr" defTabSz="342737"/>
            <a:r>
              <a:rPr lang="fr-FR" b="1" dirty="0">
                <a:solidFill>
                  <a:prstClr val="black"/>
                </a:solidFill>
                <a:hlinkClick r:id="rId3"/>
              </a:rPr>
              <a:t>orcod-gestion-locheres@arc-copro.fr</a:t>
            </a:r>
            <a:r>
              <a:rPr lang="fr-FR" b="1" dirty="0">
                <a:solidFill>
                  <a:prstClr val="black"/>
                </a:solidFill>
              </a:rPr>
              <a:t> ou 07 66 87 96 44 </a:t>
            </a:r>
          </a:p>
          <a:p>
            <a:pPr algn="ctr">
              <a:buNone/>
            </a:pPr>
            <a:endParaRPr lang="fr-CA" sz="1400" b="1" dirty="0">
              <a:solidFill>
                <a:srgbClr val="002060"/>
              </a:solidFill>
            </a:endParaRPr>
          </a:p>
          <a:p>
            <a:pPr algn="ctr">
              <a:spcBef>
                <a:spcPct val="0"/>
              </a:spcBef>
              <a:buNone/>
              <a:defRPr/>
            </a:pPr>
            <a:r>
              <a:rPr lang="fr-FR" altLang="fr-FR" sz="1050" b="1" dirty="0">
                <a:ea typeface="Batang" panose="02030600000101010101" pitchFamily="18" charset="-127"/>
                <a:cs typeface="Arial" panose="020B0604020202020204" pitchFamily="34" charset="0"/>
              </a:rPr>
              <a:t>Ce support de formation est la propriété de l’ARC. </a:t>
            </a:r>
          </a:p>
          <a:p>
            <a:pPr algn="ctr">
              <a:spcBef>
                <a:spcPct val="0"/>
              </a:spcBef>
              <a:buNone/>
              <a:defRPr/>
            </a:pPr>
            <a:r>
              <a:rPr lang="fr-FR" altLang="fr-FR" sz="1050" b="1" dirty="0">
                <a:ea typeface="Batang" panose="02030600000101010101" pitchFamily="18" charset="-127"/>
                <a:cs typeface="Arial" panose="020B0604020202020204" pitchFamily="34" charset="0"/>
              </a:rPr>
              <a:t>Toute reproduction est interdite sans l’accord de l’ARC. </a:t>
            </a:r>
          </a:p>
        </p:txBody>
      </p:sp>
      <p:pic>
        <p:nvPicPr>
          <p:cNvPr id="14" name="Image 13"/>
          <p:cNvPicPr>
            <a:picLocks noChangeAspect="1"/>
          </p:cNvPicPr>
          <p:nvPr/>
        </p:nvPicPr>
        <p:blipFill>
          <a:blip r:embed="rId4"/>
          <a:stretch>
            <a:fillRect/>
          </a:stretch>
        </p:blipFill>
        <p:spPr>
          <a:xfrm>
            <a:off x="264056" y="5909135"/>
            <a:ext cx="1017884" cy="756983"/>
          </a:xfrm>
          <a:prstGeom prst="rect">
            <a:avLst/>
          </a:prstGeom>
        </p:spPr>
      </p:pic>
      <p:sp>
        <p:nvSpPr>
          <p:cNvPr id="10"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kern="0" dirty="0">
                <a:solidFill>
                  <a:schemeClr val="bg1"/>
                </a:solidFill>
                <a:latin typeface="Century Gothic" panose="020B0502020202020204" pitchFamily="34" charset="0"/>
              </a:rPr>
              <a:t> </a:t>
            </a:r>
          </a:p>
        </p:txBody>
      </p:sp>
      <p:pic>
        <p:nvPicPr>
          <p:cNvPr id="11" name="Image 10"/>
          <p:cNvPicPr>
            <a:picLocks noChangeAspect="1"/>
          </p:cNvPicPr>
          <p:nvPr/>
        </p:nvPicPr>
        <p:blipFill>
          <a:blip r:embed="rId5"/>
          <a:stretch>
            <a:fillRect/>
          </a:stretch>
        </p:blipFill>
        <p:spPr>
          <a:xfrm>
            <a:off x="0" y="-9426"/>
            <a:ext cx="772998" cy="462925"/>
          </a:xfrm>
          <a:prstGeom prst="rect">
            <a:avLst/>
          </a:prstGeom>
        </p:spPr>
      </p:pic>
      <p:sp>
        <p:nvSpPr>
          <p:cNvPr id="12" name="ZoneTexte 11"/>
          <p:cNvSpPr txBox="1"/>
          <p:nvPr/>
        </p:nvSpPr>
        <p:spPr>
          <a:xfrm>
            <a:off x="4242216" y="37370"/>
            <a:ext cx="3968683" cy="369332"/>
          </a:xfrm>
          <a:prstGeom prst="rect">
            <a:avLst/>
          </a:prstGeom>
          <a:noFill/>
        </p:spPr>
        <p:txBody>
          <a:bodyPr wrap="square" rtlCol="0">
            <a:spAutoFit/>
          </a:bodyPr>
          <a:lstStyle/>
          <a:p>
            <a:r>
              <a:rPr lang="fr-FR" b="1" dirty="0">
                <a:solidFill>
                  <a:schemeClr val="bg1"/>
                </a:solidFill>
                <a:latin typeface="Century Gothic" panose="020B0502020202020204" pitchFamily="34" charset="0"/>
              </a:rPr>
              <a:t>Questions des copropriétaires </a:t>
            </a:r>
          </a:p>
        </p:txBody>
      </p:sp>
      <p:pic>
        <p:nvPicPr>
          <p:cNvPr id="2" name="Image 1"/>
          <p:cNvPicPr>
            <a:picLocks noChangeAspect="1"/>
          </p:cNvPicPr>
          <p:nvPr/>
        </p:nvPicPr>
        <p:blipFill>
          <a:blip r:embed="rId6"/>
          <a:stretch>
            <a:fillRect/>
          </a:stretch>
        </p:blipFill>
        <p:spPr>
          <a:xfrm>
            <a:off x="4096883" y="1092423"/>
            <a:ext cx="3888274" cy="2177433"/>
          </a:xfrm>
          <a:prstGeom prst="rect">
            <a:avLst/>
          </a:prstGeom>
        </p:spPr>
      </p:pic>
      <p:pic>
        <p:nvPicPr>
          <p:cNvPr id="3" name="Image 2"/>
          <p:cNvPicPr>
            <a:picLocks noChangeAspect="1"/>
          </p:cNvPicPr>
          <p:nvPr/>
        </p:nvPicPr>
        <p:blipFill>
          <a:blip r:embed="rId7"/>
          <a:stretch>
            <a:fillRect/>
          </a:stretch>
        </p:blipFill>
        <p:spPr>
          <a:xfrm>
            <a:off x="4427602" y="5861484"/>
            <a:ext cx="951033" cy="829911"/>
          </a:xfrm>
          <a:prstGeom prst="rect">
            <a:avLst/>
          </a:prstGeom>
        </p:spPr>
      </p:pic>
      <p:pic>
        <p:nvPicPr>
          <p:cNvPr id="4" name="Image 3"/>
          <p:cNvPicPr>
            <a:picLocks noChangeAspect="1"/>
          </p:cNvPicPr>
          <p:nvPr/>
        </p:nvPicPr>
        <p:blipFill>
          <a:blip r:embed="rId8"/>
          <a:stretch>
            <a:fillRect/>
          </a:stretch>
        </p:blipFill>
        <p:spPr>
          <a:xfrm>
            <a:off x="6226557" y="5962847"/>
            <a:ext cx="2499577" cy="664522"/>
          </a:xfrm>
          <a:prstGeom prst="rect">
            <a:avLst/>
          </a:prstGeom>
        </p:spPr>
      </p:pic>
      <p:pic>
        <p:nvPicPr>
          <p:cNvPr id="7" name="Picture 2">
            <a:extLst>
              <a:ext uri="{FF2B5EF4-FFF2-40B4-BE49-F238E27FC236}">
                <a16:creationId xmlns:a16="http://schemas.microsoft.com/office/drawing/2014/main" xmlns="" id="{40336D25-99C6-FE90-8C5A-77E6CAF25F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0244" y="5699670"/>
            <a:ext cx="1176456" cy="115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7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
          <p:cNvPicPr/>
          <p:nvPr/>
        </p:nvPicPr>
        <p:blipFill>
          <a:blip r:embed="rId3" cstate="print"/>
          <a:stretch>
            <a:fillRect/>
          </a:stretch>
        </p:blipFill>
        <p:spPr>
          <a:xfrm>
            <a:off x="4183223" y="970384"/>
            <a:ext cx="4102502" cy="3168232"/>
          </a:xfrm>
          <a:prstGeom prst="rect">
            <a:avLst/>
          </a:prstGeom>
        </p:spPr>
      </p:pic>
      <p:sp>
        <p:nvSpPr>
          <p:cNvPr id="5" name="Espace réservé du numéro de diapositive 4"/>
          <p:cNvSpPr>
            <a:spLocks noGrp="1"/>
          </p:cNvSpPr>
          <p:nvPr>
            <p:ph type="sldNum" sz="quarter" idx="12"/>
          </p:nvPr>
        </p:nvSpPr>
        <p:spPr>
          <a:xfrm>
            <a:off x="9298172" y="6441410"/>
            <a:ext cx="2743200" cy="365125"/>
          </a:xfrm>
        </p:spPr>
        <p:txBody>
          <a:bodyPr/>
          <a:lstStyle/>
          <a:p>
            <a:fld id="{524F4E30-4F36-4098-97E2-E1F6D838FDE3}" type="slidenum">
              <a:rPr lang="fr-FR" smtClean="0"/>
              <a:t>6</a:t>
            </a:fld>
            <a:endParaRPr lang="fr-FR"/>
          </a:p>
        </p:txBody>
      </p:sp>
      <p:sp>
        <p:nvSpPr>
          <p:cNvPr id="3" name="Rectangle 2"/>
          <p:cNvSpPr/>
          <p:nvPr/>
        </p:nvSpPr>
        <p:spPr>
          <a:xfrm>
            <a:off x="3925078" y="4390808"/>
            <a:ext cx="6096000" cy="1569660"/>
          </a:xfrm>
          <a:prstGeom prst="rect">
            <a:avLst/>
          </a:prstGeom>
        </p:spPr>
        <p:txBody>
          <a:bodyPr>
            <a:spAutoFit/>
          </a:bodyPr>
          <a:lstStyle/>
          <a:p>
            <a:pPr marL="800100" lvl="1" indent="-342900">
              <a:buFontTx/>
              <a:buAutoNum type="arabicParenR"/>
            </a:pPr>
            <a:r>
              <a:rPr lang="fr-CA" sz="1600" b="1" dirty="0">
                <a:solidFill>
                  <a:srgbClr val="31849B"/>
                </a:solidFill>
                <a:latin typeface="Century Gothic" panose="020B0502020202020204" pitchFamily="34" charset="0"/>
              </a:rPr>
              <a:t>Qu’est-ce qu’une AG?</a:t>
            </a:r>
          </a:p>
          <a:p>
            <a:pPr marL="800100" lvl="1" indent="-342900">
              <a:buFontTx/>
              <a:buAutoNum type="arabicParenR"/>
            </a:pPr>
            <a:r>
              <a:rPr lang="fr-FR" sz="1600" b="1" dirty="0">
                <a:solidFill>
                  <a:srgbClr val="31849B"/>
                </a:solidFill>
                <a:latin typeface="Century Gothic" panose="020B0502020202020204" pitchFamily="34" charset="0"/>
              </a:rPr>
              <a:t>L’obligation de tenir une AG</a:t>
            </a:r>
            <a:endParaRPr lang="fr-CA" sz="1600" b="1" dirty="0">
              <a:solidFill>
                <a:srgbClr val="31849B"/>
              </a:solidFill>
              <a:latin typeface="Century Gothic" panose="020B0502020202020204" pitchFamily="34" charset="0"/>
            </a:endParaRPr>
          </a:p>
          <a:p>
            <a:pPr marL="800100" lvl="1" indent="-342900">
              <a:buFontTx/>
              <a:buAutoNum type="arabicParenR"/>
            </a:pPr>
            <a:r>
              <a:rPr lang="fr-CA" sz="1600" b="1" dirty="0">
                <a:solidFill>
                  <a:srgbClr val="31849B"/>
                </a:solidFill>
                <a:latin typeface="Century Gothic" panose="020B0502020202020204" pitchFamily="34" charset="0"/>
              </a:rPr>
              <a:t>La différence entre une AGO et AGE et AG spéciale</a:t>
            </a:r>
            <a:r>
              <a:rPr lang="fr-FR" sz="1600" b="1" dirty="0">
                <a:solidFill>
                  <a:srgbClr val="31849B"/>
                </a:solidFill>
                <a:latin typeface="Century Gothic" panose="020B0502020202020204" pitchFamily="34" charset="0"/>
              </a:rPr>
              <a:t> </a:t>
            </a:r>
            <a:endParaRPr lang="fr-CA" sz="1600" b="1" dirty="0">
              <a:solidFill>
                <a:srgbClr val="31849B"/>
              </a:solidFill>
              <a:latin typeface="Century Gothic" panose="020B0502020202020204" pitchFamily="34" charset="0"/>
            </a:endParaRPr>
          </a:p>
          <a:p>
            <a:pPr marL="800100" lvl="1" indent="-342900">
              <a:buFontTx/>
              <a:buAutoNum type="arabicParenR"/>
            </a:pPr>
            <a:r>
              <a:rPr lang="fr-CA" sz="1600" b="1" dirty="0">
                <a:solidFill>
                  <a:srgbClr val="31849B"/>
                </a:solidFill>
                <a:latin typeface="Century Gothic" panose="020B0502020202020204" pitchFamily="34" charset="0"/>
              </a:rPr>
              <a:t>Qui convoque l’AG?</a:t>
            </a:r>
          </a:p>
          <a:p>
            <a:pPr marL="800100" lvl="1" indent="-342900">
              <a:buFontTx/>
              <a:buAutoNum type="arabicParenR"/>
            </a:pPr>
            <a:r>
              <a:rPr lang="fr-CA" sz="1600" b="1" dirty="0">
                <a:solidFill>
                  <a:srgbClr val="31849B"/>
                </a:solidFill>
                <a:latin typeface="Century Gothic" panose="020B0502020202020204" pitchFamily="34" charset="0"/>
              </a:rPr>
              <a:t>Comment obliger le syndic à convoquer une AG?</a:t>
            </a:r>
            <a:endParaRPr lang="fr-FR" sz="1600" b="1" dirty="0">
              <a:solidFill>
                <a:srgbClr val="31849B"/>
              </a:solidFill>
              <a:latin typeface="Century Gothic" panose="020B0502020202020204" pitchFamily="34" charset="0"/>
            </a:endParaRPr>
          </a:p>
          <a:p>
            <a:pPr marL="800100" lvl="1" indent="-342900">
              <a:buFontTx/>
              <a:buAutoNum type="arabicParenR"/>
            </a:pPr>
            <a:r>
              <a:rPr lang="fr-FR" sz="1600" b="1" dirty="0">
                <a:solidFill>
                  <a:srgbClr val="31849B"/>
                </a:solidFill>
                <a:latin typeface="Century Gothic" panose="020B0502020202020204" pitchFamily="34" charset="0"/>
              </a:rPr>
              <a:t>La validité d’une décision</a:t>
            </a:r>
            <a:endParaRPr lang="fr-CA" sz="1600" b="1" dirty="0">
              <a:solidFill>
                <a:srgbClr val="31849B"/>
              </a:solidFill>
              <a:latin typeface="Century Gothic" panose="020B0502020202020204" pitchFamily="34" charset="0"/>
            </a:endParaRPr>
          </a:p>
        </p:txBody>
      </p:sp>
      <p:sp>
        <p:nvSpPr>
          <p:cNvPr id="9" name="Espace réservé du contenu 1"/>
          <p:cNvSpPr txBox="1"/>
          <p:nvPr/>
        </p:nvSpPr>
        <p:spPr>
          <a:xfrm>
            <a:off x="550506" y="0"/>
            <a:ext cx="11641494"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a:solidFill>
                  <a:schemeClr val="bg1"/>
                </a:solidFill>
                <a:uFill>
                  <a:solidFill>
                    <a:srgbClr val="1F3863"/>
                  </a:solidFill>
                </a:uFill>
                <a:latin typeface="Century Gothic" panose="020B0502020202020204" pitchFamily="34" charset="0"/>
                <a:cs typeface="Calibri"/>
              </a:rPr>
              <a:t>Partie 1: Les notions de base de l’AG</a:t>
            </a:r>
            <a:endParaRPr lang="fr-FR" sz="2800" dirty="0">
              <a:solidFill>
                <a:schemeClr val="bg1"/>
              </a:solidFill>
              <a:latin typeface="Century Gothic" panose="020B0502020202020204" pitchFamily="34" charset="0"/>
            </a:endParaRPr>
          </a:p>
        </p:txBody>
      </p:sp>
      <p:pic>
        <p:nvPicPr>
          <p:cNvPr id="8" name="Image 7"/>
          <p:cNvPicPr>
            <a:picLocks noChangeAspect="1"/>
          </p:cNvPicPr>
          <p:nvPr/>
        </p:nvPicPr>
        <p:blipFill>
          <a:blip r:embed="rId4"/>
          <a:stretch>
            <a:fillRect/>
          </a:stretch>
        </p:blipFill>
        <p:spPr>
          <a:xfrm>
            <a:off x="0" y="0"/>
            <a:ext cx="772998" cy="462925"/>
          </a:xfrm>
          <a:prstGeom prst="rect">
            <a:avLst/>
          </a:prstGeom>
        </p:spPr>
      </p:pic>
    </p:spTree>
    <p:extLst>
      <p:ext uri="{BB962C8B-B14F-4D97-AF65-F5344CB8AC3E}">
        <p14:creationId xmlns:p14="http://schemas.microsoft.com/office/powerpoint/2010/main" val="363901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p:nvPr/>
        </p:nvSpPr>
        <p:spPr>
          <a:xfrm>
            <a:off x="550506" y="0"/>
            <a:ext cx="11641494"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smtClean="0">
                <a:solidFill>
                  <a:schemeClr val="bg1"/>
                </a:solidFill>
                <a:uFill>
                  <a:solidFill>
                    <a:srgbClr val="1F3863"/>
                  </a:solidFill>
                </a:uFill>
                <a:latin typeface="Century Gothic" panose="020B0502020202020204" pitchFamily="34" charset="0"/>
                <a:cs typeface="Calibri"/>
              </a:rPr>
              <a:t>Partie I: </a:t>
            </a:r>
            <a:r>
              <a:rPr lang="fr-FR" sz="2800" b="1" spc="-35" dirty="0">
                <a:solidFill>
                  <a:schemeClr val="bg1"/>
                </a:solidFill>
                <a:uFill>
                  <a:solidFill>
                    <a:srgbClr val="1F3863"/>
                  </a:solidFill>
                </a:uFill>
                <a:latin typeface="Century Gothic" panose="020B0502020202020204" pitchFamily="34" charset="0"/>
                <a:cs typeface="Calibri"/>
              </a:rPr>
              <a:t>Les notions de base de </a:t>
            </a:r>
            <a:r>
              <a:rPr lang="fr-FR" sz="2800" b="1" spc="-35" dirty="0" smtClean="0">
                <a:solidFill>
                  <a:schemeClr val="bg1"/>
                </a:solidFill>
                <a:uFill>
                  <a:solidFill>
                    <a:srgbClr val="1F3863"/>
                  </a:solidFill>
                </a:uFill>
                <a:latin typeface="Century Gothic" panose="020B0502020202020204" pitchFamily="34" charset="0"/>
                <a:cs typeface="Calibri"/>
              </a:rPr>
              <a:t>l’Assemblée générale</a:t>
            </a:r>
            <a:endParaRPr lang="fr-FR" sz="2800" dirty="0">
              <a:solidFill>
                <a:schemeClr val="bg1"/>
              </a:solidFill>
              <a:latin typeface="Century Gothic" panose="020B0502020202020204" pitchFamily="34" charset="0"/>
            </a:endParaRPr>
          </a:p>
        </p:txBody>
      </p:sp>
      <p:pic>
        <p:nvPicPr>
          <p:cNvPr id="5" name="Image 4"/>
          <p:cNvPicPr>
            <a:picLocks noChangeAspect="1"/>
          </p:cNvPicPr>
          <p:nvPr/>
        </p:nvPicPr>
        <p:blipFill>
          <a:blip r:embed="rId3"/>
          <a:stretch>
            <a:fillRect/>
          </a:stretch>
        </p:blipFill>
        <p:spPr>
          <a:xfrm>
            <a:off x="0" y="0"/>
            <a:ext cx="772998" cy="462925"/>
          </a:xfrm>
          <a:prstGeom prst="rect">
            <a:avLst/>
          </a:prstGeom>
        </p:spPr>
      </p:pic>
      <p:sp>
        <p:nvSpPr>
          <p:cNvPr id="6" name="Rectangle 5"/>
          <p:cNvSpPr/>
          <p:nvPr/>
        </p:nvSpPr>
        <p:spPr>
          <a:xfrm>
            <a:off x="688052" y="3676262"/>
            <a:ext cx="10891237" cy="2585323"/>
          </a:xfrm>
          <a:prstGeom prst="rect">
            <a:avLst/>
          </a:prstGeom>
        </p:spPr>
        <p:txBody>
          <a:bodyPr wrap="square">
            <a:spAutoFit/>
          </a:bodyPr>
          <a:lstStyle/>
          <a:p>
            <a:pPr algn="just"/>
            <a:r>
              <a:rPr lang="fr-FR" b="1" spc="-10" dirty="0">
                <a:solidFill>
                  <a:srgbClr val="E36C0A"/>
                </a:solidFill>
                <a:latin typeface="Century Gothic" panose="020B0502020202020204" pitchFamily="34" charset="0"/>
                <a:cs typeface="Calibri Light"/>
              </a:rPr>
              <a:t>C’est une réunion à laquelle sont conviés à participer tous les copropriétaires composant le syndicat des copropriétaires ou uniquement les copropriétaires concernés par la prise de décision, si elles concernent que des parties communes spéciales, à participer. </a:t>
            </a:r>
          </a:p>
          <a:p>
            <a:pPr algn="just"/>
            <a:endParaRPr lang="fr-FR" spc="-10" dirty="0">
              <a:latin typeface="Century Gothic" panose="020B0502020202020204" pitchFamily="34" charset="0"/>
              <a:cs typeface="Calibri Light"/>
            </a:endParaRPr>
          </a:p>
          <a:p>
            <a:pPr algn="just"/>
            <a:r>
              <a:rPr lang="fr-FR" spc="-10" dirty="0">
                <a:latin typeface="Century Gothic" panose="020B0502020202020204" pitchFamily="34" charset="0"/>
                <a:cs typeface="Calibri Light"/>
              </a:rPr>
              <a:t>C’est en assemblée générale que se prennent toutes les décisions car c’est le </a:t>
            </a:r>
            <a:r>
              <a:rPr lang="fr-FR" b="1" u="sng" spc="-10" dirty="0">
                <a:latin typeface="Century Gothic" panose="020B0502020202020204" pitchFamily="34" charset="0"/>
                <a:cs typeface="Calibri Light"/>
              </a:rPr>
              <a:t>seul organe décisionnaire</a:t>
            </a:r>
            <a:r>
              <a:rPr lang="fr-FR" spc="-10" dirty="0">
                <a:latin typeface="Century Gothic" panose="020B0502020202020204" pitchFamily="34" charset="0"/>
                <a:cs typeface="Calibri Light"/>
              </a:rPr>
              <a:t> (</a:t>
            </a:r>
            <a:r>
              <a:rPr lang="fr-FR" i="1" spc="-10" dirty="0">
                <a:latin typeface="Century Gothic" panose="020B0502020202020204" pitchFamily="34" charset="0"/>
                <a:cs typeface="Calibri Light"/>
              </a:rPr>
              <a:t>hors délégation de pouvoirs accordée au conseil syndical, pouvoirs propres du syndic et dans le cadre des copropriétés reconnues en « difficulté » par le juge</a:t>
            </a:r>
            <a:r>
              <a:rPr lang="fr-FR" spc="-10" dirty="0">
                <a:latin typeface="Century Gothic" panose="020B0502020202020204" pitchFamily="34" charset="0"/>
                <a:cs typeface="Calibri Light"/>
              </a:rPr>
              <a:t>). </a:t>
            </a:r>
            <a:endParaRPr lang="fr-FR" spc="-10" dirty="0" smtClean="0">
              <a:latin typeface="Century Gothic" panose="020B0502020202020204" pitchFamily="34" charset="0"/>
              <a:cs typeface="Calibri Light"/>
            </a:endParaRPr>
          </a:p>
          <a:p>
            <a:pPr algn="just"/>
            <a:endParaRPr lang="fr-FR" spc="-10" dirty="0">
              <a:latin typeface="Century Gothic" panose="020B0502020202020204" pitchFamily="34" charset="0"/>
              <a:cs typeface="Calibri Light"/>
            </a:endParaRPr>
          </a:p>
          <a:p>
            <a:pPr algn="just"/>
            <a:r>
              <a:rPr lang="fr-FR" spc="-10" dirty="0" smtClean="0">
                <a:latin typeface="Century Gothic" panose="020B0502020202020204" pitchFamily="34" charset="0"/>
                <a:cs typeface="Calibri Light"/>
              </a:rPr>
              <a:t>Elle </a:t>
            </a:r>
            <a:r>
              <a:rPr lang="fr-FR" spc="-10" dirty="0">
                <a:latin typeface="Century Gothic" panose="020B0502020202020204" pitchFamily="34" charset="0"/>
                <a:cs typeface="Calibri Light"/>
              </a:rPr>
              <a:t>doit se tenir au moins </a:t>
            </a:r>
            <a:r>
              <a:rPr lang="fr-FR" b="1" i="1" spc="-10" dirty="0">
                <a:solidFill>
                  <a:srgbClr val="E36C0A"/>
                </a:solidFill>
                <a:latin typeface="Century Gothic" panose="020B0502020202020204" pitchFamily="34" charset="0"/>
                <a:cs typeface="Calibri"/>
              </a:rPr>
              <a:t>une fois par an. </a:t>
            </a:r>
          </a:p>
        </p:txBody>
      </p:sp>
      <p:sp>
        <p:nvSpPr>
          <p:cNvPr id="7" name="Rectangle 6"/>
          <p:cNvSpPr/>
          <p:nvPr/>
        </p:nvSpPr>
        <p:spPr>
          <a:xfrm>
            <a:off x="4210226" y="777780"/>
            <a:ext cx="3230372" cy="338554"/>
          </a:xfrm>
          <a:prstGeom prst="rect">
            <a:avLst/>
          </a:prstGeom>
        </p:spPr>
        <p:txBody>
          <a:bodyPr wrap="none">
            <a:spAutoFit/>
          </a:bodyPr>
          <a:lstStyle/>
          <a:p>
            <a:pPr marL="800100" lvl="1" indent="-342900">
              <a:buFontTx/>
              <a:buAutoNum type="arabicParenR"/>
            </a:pPr>
            <a:r>
              <a:rPr lang="fr-CA" sz="1600" b="1" dirty="0">
                <a:solidFill>
                  <a:srgbClr val="31849B"/>
                </a:solidFill>
                <a:latin typeface="Century Gothic" panose="020B0502020202020204" pitchFamily="34" charset="0"/>
              </a:rPr>
              <a:t>Qu’est-ce qu’une AG?</a:t>
            </a:r>
          </a:p>
        </p:txBody>
      </p:sp>
      <p:pic>
        <p:nvPicPr>
          <p:cNvPr id="8" name="Image 7"/>
          <p:cNvPicPr>
            <a:picLocks noChangeAspect="1"/>
          </p:cNvPicPr>
          <p:nvPr/>
        </p:nvPicPr>
        <p:blipFill>
          <a:blip r:embed="rId4"/>
          <a:stretch>
            <a:fillRect/>
          </a:stretch>
        </p:blipFill>
        <p:spPr>
          <a:xfrm>
            <a:off x="3387419" y="1181648"/>
            <a:ext cx="5420679" cy="2168272"/>
          </a:xfrm>
          <a:prstGeom prst="rect">
            <a:avLst/>
          </a:prstGeom>
        </p:spPr>
      </p:pic>
    </p:spTree>
    <p:extLst>
      <p:ext uri="{BB962C8B-B14F-4D97-AF65-F5344CB8AC3E}">
        <p14:creationId xmlns:p14="http://schemas.microsoft.com/office/powerpoint/2010/main" val="162288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p:nvPr/>
        </p:nvSpPr>
        <p:spPr>
          <a:xfrm>
            <a:off x="0" y="-1565"/>
            <a:ext cx="12192000" cy="457048"/>
          </a:xfrm>
          <a:prstGeom prst="rect">
            <a:avLst/>
          </a:prstGeom>
          <a:solidFill>
            <a:srgbClr val="31849B"/>
          </a:solidFill>
          <a:ln>
            <a:noFill/>
          </a:ln>
        </p:spPr>
        <p:txBody>
          <a:bodyPr vert="horz" wrap="square" lIns="68580" tIns="34290" rIns="68580" bIns="34290" anchor="t" anchorCtr="1" compatLnSpc="1">
            <a:spAutoFit/>
          </a:bodyPr>
          <a:lstStyle/>
          <a:p>
            <a:pPr algn="ctr">
              <a:lnSpc>
                <a:spcPct val="90000"/>
              </a:lnSpc>
              <a:spcBef>
                <a:spcPts val="563"/>
              </a:spcBef>
              <a:defRPr sz="1800" b="0" i="0" u="none" strike="noStrike" kern="0" cap="none" spc="0" baseline="0">
                <a:solidFill>
                  <a:srgbClr val="000000"/>
                </a:solidFill>
                <a:uFillTx/>
              </a:defRPr>
            </a:pPr>
            <a:r>
              <a:rPr lang="fr-FR" sz="2800" b="1" spc="-35" dirty="0">
                <a:solidFill>
                  <a:schemeClr val="bg1"/>
                </a:solidFill>
                <a:uFill>
                  <a:solidFill>
                    <a:srgbClr val="1F3863"/>
                  </a:solidFill>
                </a:uFill>
                <a:latin typeface="Century Gothic" panose="020B0502020202020204" pitchFamily="34" charset="0"/>
                <a:cs typeface="Calibri"/>
              </a:rPr>
              <a:t>Partie 1: Les notions de base de </a:t>
            </a:r>
            <a:r>
              <a:rPr lang="fr-FR" sz="2800" b="1" spc="-35" dirty="0" smtClean="0">
                <a:solidFill>
                  <a:schemeClr val="bg1"/>
                </a:solidFill>
                <a:uFill>
                  <a:solidFill>
                    <a:srgbClr val="1F3863"/>
                  </a:solidFill>
                </a:uFill>
                <a:latin typeface="Century Gothic" panose="020B0502020202020204" pitchFamily="34" charset="0"/>
                <a:cs typeface="Calibri"/>
              </a:rPr>
              <a:t>l’assemblée générale</a:t>
            </a:r>
            <a:endParaRPr lang="fr-FR" sz="2800" dirty="0">
              <a:solidFill>
                <a:schemeClr val="bg1"/>
              </a:solidFill>
              <a:latin typeface="Century Gothic" panose="020B0502020202020204" pitchFamily="34" charset="0"/>
            </a:endParaRPr>
          </a:p>
        </p:txBody>
      </p:sp>
      <p:pic>
        <p:nvPicPr>
          <p:cNvPr id="8" name="Image 7"/>
          <p:cNvPicPr>
            <a:picLocks noChangeAspect="1"/>
          </p:cNvPicPr>
          <p:nvPr/>
        </p:nvPicPr>
        <p:blipFill>
          <a:blip r:embed="rId3"/>
          <a:stretch>
            <a:fillRect/>
          </a:stretch>
        </p:blipFill>
        <p:spPr>
          <a:xfrm>
            <a:off x="0" y="0"/>
            <a:ext cx="772998" cy="462925"/>
          </a:xfrm>
          <a:prstGeom prst="rect">
            <a:avLst/>
          </a:prstGeom>
        </p:spPr>
      </p:pic>
      <p:sp>
        <p:nvSpPr>
          <p:cNvPr id="6" name="object 9"/>
          <p:cNvSpPr txBox="1"/>
          <p:nvPr/>
        </p:nvSpPr>
        <p:spPr>
          <a:xfrm>
            <a:off x="6998281" y="3768263"/>
            <a:ext cx="4191000" cy="1525931"/>
          </a:xfrm>
          <a:prstGeom prst="rect">
            <a:avLst/>
          </a:prstGeom>
          <a:ln w="12700">
            <a:solidFill>
              <a:srgbClr val="31849B"/>
            </a:solidFill>
          </a:ln>
        </p:spPr>
        <p:txBody>
          <a:bodyPr vert="horz" wrap="square" lIns="0" tIns="29845" rIns="0" bIns="0" rtlCol="0">
            <a:spAutoFit/>
          </a:bodyPr>
          <a:lstStyle/>
          <a:p>
            <a:pPr marL="90805" marR="83185" algn="just">
              <a:lnSpc>
                <a:spcPct val="90300"/>
              </a:lnSpc>
              <a:spcBef>
                <a:spcPts val="235"/>
              </a:spcBef>
              <a:tabLst>
                <a:tab pos="264160" algn="l"/>
              </a:tabLst>
            </a:pPr>
            <a:r>
              <a:rPr lang="fr-FR" i="1" spc="-20" dirty="0">
                <a:latin typeface="Century Gothic" panose="020B0502020202020204" pitchFamily="34" charset="0"/>
                <a:cs typeface="Calibri"/>
              </a:rPr>
              <a:t>L’</a:t>
            </a:r>
            <a:r>
              <a:rPr i="1" spc="-20" dirty="0">
                <a:latin typeface="Century Gothic" panose="020B0502020202020204" pitchFamily="34" charset="0"/>
                <a:cs typeface="Calibri"/>
              </a:rPr>
              <a:t>Assemblée </a:t>
            </a:r>
            <a:r>
              <a:rPr i="1" spc="-5" dirty="0">
                <a:latin typeface="Century Gothic" panose="020B0502020202020204" pitchFamily="34" charset="0"/>
                <a:cs typeface="Calibri"/>
              </a:rPr>
              <a:t>Générale appelée </a:t>
            </a:r>
            <a:r>
              <a:rPr i="1" dirty="0">
                <a:latin typeface="Century Gothic" panose="020B0502020202020204" pitchFamily="34" charset="0"/>
                <a:cs typeface="Calibri"/>
              </a:rPr>
              <a:t>à </a:t>
            </a:r>
            <a:r>
              <a:rPr i="1" spc="-10" dirty="0">
                <a:latin typeface="Century Gothic" panose="020B0502020202020204" pitchFamily="34" charset="0"/>
                <a:cs typeface="Calibri"/>
              </a:rPr>
              <a:t>voter le </a:t>
            </a:r>
            <a:r>
              <a:rPr i="1" spc="-395" dirty="0">
                <a:latin typeface="Century Gothic" panose="020B0502020202020204" pitchFamily="34" charset="0"/>
                <a:cs typeface="Calibri"/>
              </a:rPr>
              <a:t> </a:t>
            </a:r>
            <a:r>
              <a:rPr i="1" spc="-10" dirty="0">
                <a:latin typeface="Century Gothic" panose="020B0502020202020204" pitchFamily="34" charset="0"/>
                <a:cs typeface="Calibri"/>
              </a:rPr>
              <a:t>budget</a:t>
            </a:r>
            <a:r>
              <a:rPr i="1" spc="-5" dirty="0">
                <a:latin typeface="Century Gothic" panose="020B0502020202020204" pitchFamily="34" charset="0"/>
                <a:cs typeface="Calibri"/>
              </a:rPr>
              <a:t> prévisionnel</a:t>
            </a:r>
            <a:r>
              <a:rPr i="1" dirty="0">
                <a:latin typeface="Century Gothic" panose="020B0502020202020204" pitchFamily="34" charset="0"/>
                <a:cs typeface="Calibri"/>
              </a:rPr>
              <a:t> doit</a:t>
            </a:r>
            <a:r>
              <a:rPr i="1" spc="5" dirty="0">
                <a:latin typeface="Century Gothic" panose="020B0502020202020204" pitchFamily="34" charset="0"/>
                <a:cs typeface="Calibri"/>
              </a:rPr>
              <a:t> </a:t>
            </a:r>
            <a:r>
              <a:rPr i="1" dirty="0">
                <a:latin typeface="Century Gothic" panose="020B0502020202020204" pitchFamily="34" charset="0"/>
                <a:cs typeface="Calibri"/>
              </a:rPr>
              <a:t>se</a:t>
            </a:r>
            <a:r>
              <a:rPr i="1" spc="5" dirty="0">
                <a:latin typeface="Century Gothic" panose="020B0502020202020204" pitchFamily="34" charset="0"/>
                <a:cs typeface="Calibri"/>
              </a:rPr>
              <a:t> </a:t>
            </a:r>
            <a:r>
              <a:rPr i="1" spc="-5" dirty="0">
                <a:latin typeface="Century Gothic" panose="020B0502020202020204" pitchFamily="34" charset="0"/>
                <a:cs typeface="Calibri"/>
              </a:rPr>
              <a:t>réunir</a:t>
            </a:r>
            <a:r>
              <a:rPr i="1" spc="395" dirty="0">
                <a:latin typeface="Century Gothic" panose="020B0502020202020204" pitchFamily="34" charset="0"/>
                <a:cs typeface="Calibri"/>
              </a:rPr>
              <a:t> </a:t>
            </a:r>
            <a:r>
              <a:rPr b="1" i="1" spc="-5" dirty="0">
                <a:solidFill>
                  <a:srgbClr val="E36C0A"/>
                </a:solidFill>
                <a:latin typeface="Century Gothic" panose="020B0502020202020204" pitchFamily="34" charset="0"/>
                <a:cs typeface="Calibri"/>
              </a:rPr>
              <a:t>dans </a:t>
            </a:r>
            <a:r>
              <a:rPr b="1" i="1" spc="-395" dirty="0">
                <a:solidFill>
                  <a:srgbClr val="E36C0A"/>
                </a:solidFill>
                <a:latin typeface="Century Gothic" panose="020B0502020202020204" pitchFamily="34" charset="0"/>
                <a:cs typeface="Calibri"/>
              </a:rPr>
              <a:t> </a:t>
            </a:r>
            <a:r>
              <a:rPr b="1" i="1" spc="-5" dirty="0">
                <a:solidFill>
                  <a:srgbClr val="E36C0A"/>
                </a:solidFill>
                <a:latin typeface="Century Gothic" panose="020B0502020202020204" pitchFamily="34" charset="0"/>
                <a:cs typeface="Calibri"/>
              </a:rPr>
              <a:t>un </a:t>
            </a:r>
            <a:r>
              <a:rPr b="1" i="1" dirty="0">
                <a:solidFill>
                  <a:srgbClr val="E36C0A"/>
                </a:solidFill>
                <a:latin typeface="Century Gothic" panose="020B0502020202020204" pitchFamily="34" charset="0"/>
                <a:cs typeface="Calibri"/>
              </a:rPr>
              <a:t>délai </a:t>
            </a:r>
            <a:r>
              <a:rPr b="1" i="1" spc="-5" dirty="0">
                <a:solidFill>
                  <a:srgbClr val="E36C0A"/>
                </a:solidFill>
                <a:latin typeface="Century Gothic" panose="020B0502020202020204" pitchFamily="34" charset="0"/>
                <a:cs typeface="Calibri"/>
              </a:rPr>
              <a:t>de </a:t>
            </a:r>
            <a:r>
              <a:rPr b="1" i="1" u="sng" dirty="0">
                <a:solidFill>
                  <a:srgbClr val="E36C0A"/>
                </a:solidFill>
                <a:latin typeface="Century Gothic" panose="020B0502020202020204" pitchFamily="34" charset="0"/>
                <a:cs typeface="Calibri"/>
              </a:rPr>
              <a:t>6 mois </a:t>
            </a:r>
            <a:r>
              <a:rPr b="1" i="1" dirty="0">
                <a:solidFill>
                  <a:srgbClr val="E36C0A"/>
                </a:solidFill>
                <a:latin typeface="Century Gothic" panose="020B0502020202020204" pitchFamily="34" charset="0"/>
                <a:cs typeface="Calibri"/>
              </a:rPr>
              <a:t>à </a:t>
            </a:r>
            <a:r>
              <a:rPr b="1" i="1" spc="-10" dirty="0">
                <a:solidFill>
                  <a:srgbClr val="E36C0A"/>
                </a:solidFill>
                <a:latin typeface="Century Gothic" panose="020B0502020202020204" pitchFamily="34" charset="0"/>
                <a:cs typeface="Calibri"/>
              </a:rPr>
              <a:t>compter </a:t>
            </a:r>
            <a:r>
              <a:rPr b="1" i="1" dirty="0">
                <a:solidFill>
                  <a:srgbClr val="E36C0A"/>
                </a:solidFill>
                <a:latin typeface="Century Gothic" panose="020B0502020202020204" pitchFamily="34" charset="0"/>
                <a:cs typeface="Calibri"/>
              </a:rPr>
              <a:t>du dernier </a:t>
            </a:r>
            <a:r>
              <a:rPr b="1" i="1" spc="5" dirty="0">
                <a:solidFill>
                  <a:srgbClr val="E36C0A"/>
                </a:solidFill>
                <a:latin typeface="Century Gothic" panose="020B0502020202020204" pitchFamily="34" charset="0"/>
                <a:cs typeface="Calibri"/>
              </a:rPr>
              <a:t> </a:t>
            </a:r>
            <a:r>
              <a:rPr b="1" i="1" spc="-5" dirty="0">
                <a:solidFill>
                  <a:srgbClr val="E36C0A"/>
                </a:solidFill>
                <a:latin typeface="Century Gothic" panose="020B0502020202020204" pitchFamily="34" charset="0"/>
                <a:cs typeface="Calibri"/>
              </a:rPr>
              <a:t>jour de </a:t>
            </a:r>
            <a:r>
              <a:rPr b="1" i="1" spc="-25" dirty="0">
                <a:solidFill>
                  <a:srgbClr val="E36C0A"/>
                </a:solidFill>
                <a:latin typeface="Century Gothic" panose="020B0502020202020204" pitchFamily="34" charset="0"/>
                <a:cs typeface="Calibri"/>
              </a:rPr>
              <a:t>l’exercice </a:t>
            </a:r>
            <a:r>
              <a:rPr b="1" i="1" spc="-10" dirty="0">
                <a:solidFill>
                  <a:srgbClr val="E36C0A"/>
                </a:solidFill>
                <a:latin typeface="Century Gothic" panose="020B0502020202020204" pitchFamily="34" charset="0"/>
                <a:cs typeface="Calibri"/>
              </a:rPr>
              <a:t>comptable </a:t>
            </a:r>
            <a:r>
              <a:rPr spc="-5" dirty="0">
                <a:latin typeface="Century Gothic" panose="020B0502020202020204" pitchFamily="34" charset="0"/>
                <a:cs typeface="Calibri"/>
              </a:rPr>
              <a:t>»(</a:t>
            </a:r>
            <a:r>
              <a:rPr i="1" spc="-5" dirty="0">
                <a:latin typeface="Century Gothic" panose="020B0502020202020204" pitchFamily="34" charset="0"/>
                <a:cs typeface="Calibri"/>
              </a:rPr>
              <a:t>article 14-1</a:t>
            </a:r>
            <a:r>
              <a:rPr lang="fr-FR" i="1" spc="-5" dirty="0">
                <a:latin typeface="Century Gothic" panose="020B0502020202020204" pitchFamily="34" charset="0"/>
                <a:cs typeface="Calibri"/>
              </a:rPr>
              <a:t> </a:t>
            </a:r>
            <a:r>
              <a:rPr i="1" spc="-5" dirty="0">
                <a:latin typeface="Century Gothic" panose="020B0502020202020204" pitchFamily="34" charset="0"/>
                <a:cs typeface="Calibri"/>
              </a:rPr>
              <a:t>de </a:t>
            </a:r>
            <a:r>
              <a:rPr i="1" dirty="0">
                <a:latin typeface="Century Gothic" panose="020B0502020202020204" pitchFamily="34" charset="0"/>
                <a:cs typeface="Calibri"/>
              </a:rPr>
              <a:t>la</a:t>
            </a:r>
            <a:r>
              <a:rPr i="1" spc="5" dirty="0">
                <a:latin typeface="Century Gothic" panose="020B0502020202020204" pitchFamily="34" charset="0"/>
                <a:cs typeface="Calibri"/>
              </a:rPr>
              <a:t> </a:t>
            </a:r>
            <a:r>
              <a:rPr i="1" spc="-5" dirty="0">
                <a:latin typeface="Century Gothic" panose="020B0502020202020204" pitchFamily="34" charset="0"/>
                <a:cs typeface="Calibri"/>
              </a:rPr>
              <a:t>loi</a:t>
            </a:r>
            <a:r>
              <a:rPr i="1" spc="-10" dirty="0">
                <a:latin typeface="Century Gothic" panose="020B0502020202020204" pitchFamily="34" charset="0"/>
                <a:cs typeface="Calibri"/>
              </a:rPr>
              <a:t> </a:t>
            </a:r>
            <a:r>
              <a:rPr i="1" spc="-5" dirty="0">
                <a:latin typeface="Century Gothic" panose="020B0502020202020204" pitchFamily="34" charset="0"/>
                <a:cs typeface="Calibri"/>
              </a:rPr>
              <a:t>du</a:t>
            </a:r>
            <a:r>
              <a:rPr i="1" spc="10" dirty="0">
                <a:latin typeface="Century Gothic" panose="020B0502020202020204" pitchFamily="34" charset="0"/>
                <a:cs typeface="Calibri"/>
              </a:rPr>
              <a:t> </a:t>
            </a:r>
            <a:r>
              <a:rPr i="1" spc="-5" dirty="0">
                <a:latin typeface="Century Gothic" panose="020B0502020202020204" pitchFamily="34" charset="0"/>
                <a:cs typeface="Calibri"/>
              </a:rPr>
              <a:t>10</a:t>
            </a:r>
            <a:r>
              <a:rPr i="1" spc="5" dirty="0">
                <a:latin typeface="Century Gothic" panose="020B0502020202020204" pitchFamily="34" charset="0"/>
                <a:cs typeface="Calibri"/>
              </a:rPr>
              <a:t> </a:t>
            </a:r>
            <a:r>
              <a:rPr i="1" spc="-5" dirty="0">
                <a:latin typeface="Century Gothic" panose="020B0502020202020204" pitchFamily="34" charset="0"/>
                <a:cs typeface="Calibri"/>
              </a:rPr>
              <a:t>juillet </a:t>
            </a:r>
            <a:r>
              <a:rPr i="1" spc="-10" dirty="0">
                <a:latin typeface="Century Gothic" panose="020B0502020202020204" pitchFamily="34" charset="0"/>
                <a:cs typeface="Calibri"/>
              </a:rPr>
              <a:t>1965)</a:t>
            </a:r>
            <a:endParaRPr lang="fr-FR" i="1" spc="-10" dirty="0">
              <a:latin typeface="Century Gothic" panose="020B0502020202020204" pitchFamily="34" charset="0"/>
              <a:cs typeface="Calibri"/>
            </a:endParaRPr>
          </a:p>
        </p:txBody>
      </p:sp>
      <p:sp>
        <p:nvSpPr>
          <p:cNvPr id="12" name="ZoneTexte 11"/>
          <p:cNvSpPr txBox="1"/>
          <p:nvPr/>
        </p:nvSpPr>
        <p:spPr>
          <a:xfrm>
            <a:off x="772998" y="3874393"/>
            <a:ext cx="4191000" cy="1477328"/>
          </a:xfrm>
          <a:prstGeom prst="rect">
            <a:avLst/>
          </a:prstGeom>
          <a:noFill/>
          <a:ln w="12700">
            <a:solidFill>
              <a:srgbClr val="31849B"/>
            </a:solidFill>
          </a:ln>
        </p:spPr>
        <p:txBody>
          <a:bodyPr wrap="square" rtlCol="0">
            <a:spAutoFit/>
          </a:bodyPr>
          <a:lstStyle/>
          <a:p>
            <a:r>
              <a:rPr lang="fr-FR" i="1" spc="-20" dirty="0">
                <a:latin typeface="Century Gothic" panose="020B0502020202020204" pitchFamily="34" charset="0"/>
                <a:cs typeface="Calibri"/>
              </a:rPr>
              <a:t>Dans tout syndicat de copropriété « il est tenu, </a:t>
            </a:r>
            <a:r>
              <a:rPr lang="fr-FR" b="1" i="1" spc="-20" dirty="0">
                <a:latin typeface="Century Gothic" panose="020B0502020202020204" pitchFamily="34" charset="0"/>
                <a:cs typeface="Calibri"/>
              </a:rPr>
              <a:t>au moins une fois chaque année</a:t>
            </a:r>
            <a:r>
              <a:rPr lang="fr-FR" i="1" spc="-20" dirty="0">
                <a:solidFill>
                  <a:srgbClr val="1F3863"/>
                </a:solidFill>
                <a:latin typeface="Century Gothic" panose="020B0502020202020204" pitchFamily="34" charset="0"/>
                <a:cs typeface="Calibri"/>
              </a:rPr>
              <a:t>, </a:t>
            </a:r>
            <a:r>
              <a:rPr lang="fr-FR" i="1" spc="-20" dirty="0">
                <a:latin typeface="Century Gothic" panose="020B0502020202020204" pitchFamily="34" charset="0"/>
                <a:cs typeface="Calibri"/>
              </a:rPr>
              <a:t>une assemblée générale des copropriétaires » (article 7 du décret 17 mars 1967)</a:t>
            </a:r>
          </a:p>
        </p:txBody>
      </p:sp>
      <p:sp>
        <p:nvSpPr>
          <p:cNvPr id="13" name="ZoneTexte 12"/>
          <p:cNvSpPr txBox="1"/>
          <p:nvPr/>
        </p:nvSpPr>
        <p:spPr>
          <a:xfrm>
            <a:off x="1752542" y="1133666"/>
            <a:ext cx="8511969" cy="923330"/>
          </a:xfrm>
          <a:prstGeom prst="rect">
            <a:avLst/>
          </a:prstGeom>
          <a:noFill/>
        </p:spPr>
        <p:txBody>
          <a:bodyPr wrap="square" rtlCol="0">
            <a:spAutoFit/>
          </a:bodyPr>
          <a:lstStyle/>
          <a:p>
            <a:r>
              <a:rPr lang="fr-FR" b="1" dirty="0">
                <a:latin typeface="Century Gothic" panose="020B0502020202020204" pitchFamily="34" charset="0"/>
              </a:rPr>
              <a:t>L’AG = pouvoir décisionnaire. </a:t>
            </a:r>
            <a:r>
              <a:rPr lang="fr-FR" dirty="0">
                <a:latin typeface="Century Gothic" panose="020B0502020202020204" pitchFamily="34" charset="0"/>
              </a:rPr>
              <a:t>On dit d’ailleurs que l’AG est </a:t>
            </a:r>
            <a:r>
              <a:rPr lang="fr-FR" b="1" dirty="0">
                <a:latin typeface="Century Gothic" panose="020B0502020202020204" pitchFamily="34" charset="0"/>
              </a:rPr>
              <a:t>« souveraine »</a:t>
            </a:r>
          </a:p>
          <a:p>
            <a:endParaRPr lang="fr-FR" dirty="0">
              <a:latin typeface="Century Gothic" panose="020B0502020202020204" pitchFamily="34" charset="0"/>
            </a:endParaRPr>
          </a:p>
          <a:p>
            <a:r>
              <a:rPr lang="fr-FR" dirty="0">
                <a:latin typeface="Century Gothic" panose="020B0502020202020204" pitchFamily="34" charset="0"/>
              </a:rPr>
              <a:t>Toutes les décisions sont obligatoirement prises en assemblée générale </a:t>
            </a:r>
          </a:p>
        </p:txBody>
      </p:sp>
      <p:sp>
        <p:nvSpPr>
          <p:cNvPr id="2" name="ZoneTexte 1"/>
          <p:cNvSpPr txBox="1"/>
          <p:nvPr/>
        </p:nvSpPr>
        <p:spPr>
          <a:xfrm>
            <a:off x="2898988" y="526630"/>
            <a:ext cx="7365523" cy="400110"/>
          </a:xfrm>
          <a:prstGeom prst="rect">
            <a:avLst/>
          </a:prstGeom>
          <a:noFill/>
        </p:spPr>
        <p:txBody>
          <a:bodyPr wrap="square" rtlCol="0">
            <a:spAutoFit/>
          </a:bodyPr>
          <a:lstStyle/>
          <a:p>
            <a:r>
              <a:rPr lang="fr-FR" sz="2000" b="1" dirty="0">
                <a:solidFill>
                  <a:srgbClr val="31849B"/>
                </a:solidFill>
                <a:latin typeface="Century Gothic" panose="020B0502020202020204" pitchFamily="34" charset="0"/>
              </a:rPr>
              <a:t>2) L’obligation de tenir une </a:t>
            </a:r>
            <a:r>
              <a:rPr lang="fr-FR" sz="2000" b="1" dirty="0" smtClean="0">
                <a:solidFill>
                  <a:srgbClr val="31849B"/>
                </a:solidFill>
                <a:latin typeface="Century Gothic" panose="020B0502020202020204" pitchFamily="34" charset="0"/>
              </a:rPr>
              <a:t>assemblée générale</a:t>
            </a:r>
            <a:r>
              <a:rPr lang="fr-FR" sz="2000" b="1" dirty="0" smtClean="0">
                <a:solidFill>
                  <a:srgbClr val="31849B"/>
                </a:solidFill>
                <a:latin typeface="Century Gothic" panose="020B0502020202020204" pitchFamily="34" charset="0"/>
              </a:rPr>
              <a:t> </a:t>
            </a:r>
            <a:endParaRPr lang="fr-FR" sz="2000" b="1" dirty="0">
              <a:solidFill>
                <a:srgbClr val="31849B"/>
              </a:solidFill>
              <a:latin typeface="Century Gothic" panose="020B0502020202020204" pitchFamily="34" charset="0"/>
            </a:endParaRPr>
          </a:p>
        </p:txBody>
      </p:sp>
      <p:pic>
        <p:nvPicPr>
          <p:cNvPr id="10" name="object 8"/>
          <p:cNvPicPr/>
          <p:nvPr/>
        </p:nvPicPr>
        <p:blipFill>
          <a:blip r:embed="rId4" cstate="print"/>
          <a:stretch>
            <a:fillRect/>
          </a:stretch>
        </p:blipFill>
        <p:spPr>
          <a:xfrm>
            <a:off x="6425257" y="4386683"/>
            <a:ext cx="573024" cy="577642"/>
          </a:xfrm>
          <a:prstGeom prst="rect">
            <a:avLst/>
          </a:prstGeom>
        </p:spPr>
      </p:pic>
      <p:sp>
        <p:nvSpPr>
          <p:cNvPr id="4" name="Espace réservé du numéro de diapositive 3"/>
          <p:cNvSpPr>
            <a:spLocks noGrp="1"/>
          </p:cNvSpPr>
          <p:nvPr>
            <p:ph type="sldNum" sz="quarter" idx="12"/>
          </p:nvPr>
        </p:nvSpPr>
        <p:spPr>
          <a:xfrm>
            <a:off x="9276907" y="6427234"/>
            <a:ext cx="2743200" cy="365125"/>
          </a:xfrm>
        </p:spPr>
        <p:txBody>
          <a:bodyPr/>
          <a:lstStyle/>
          <a:p>
            <a:fld id="{524F4E30-4F36-4098-97E2-E1F6D838FDE3}" type="slidenum">
              <a:rPr lang="fr-FR" smtClean="0"/>
              <a:t>8</a:t>
            </a:fld>
            <a:endParaRPr lang="fr-FR" dirty="0"/>
          </a:p>
        </p:txBody>
      </p:sp>
      <p:pic>
        <p:nvPicPr>
          <p:cNvPr id="3" name="Image 2"/>
          <p:cNvPicPr>
            <a:picLocks noChangeAspect="1"/>
          </p:cNvPicPr>
          <p:nvPr/>
        </p:nvPicPr>
        <p:blipFill>
          <a:blip r:embed="rId5"/>
          <a:stretch>
            <a:fillRect/>
          </a:stretch>
        </p:blipFill>
        <p:spPr>
          <a:xfrm>
            <a:off x="4724471" y="2166750"/>
            <a:ext cx="2619375" cy="1480866"/>
          </a:xfrm>
          <a:prstGeom prst="rect">
            <a:avLst/>
          </a:prstGeom>
        </p:spPr>
      </p:pic>
      <p:pic>
        <p:nvPicPr>
          <p:cNvPr id="9" name="Image 8"/>
          <p:cNvPicPr>
            <a:picLocks noChangeAspect="1"/>
          </p:cNvPicPr>
          <p:nvPr/>
        </p:nvPicPr>
        <p:blipFill>
          <a:blip r:embed="rId6"/>
          <a:stretch>
            <a:fillRect/>
          </a:stretch>
        </p:blipFill>
        <p:spPr>
          <a:xfrm>
            <a:off x="2902008" y="2636195"/>
            <a:ext cx="1152244" cy="749873"/>
          </a:xfrm>
          <a:prstGeom prst="rect">
            <a:avLst/>
          </a:prstGeom>
        </p:spPr>
      </p:pic>
    </p:spTree>
    <p:extLst>
      <p:ext uri="{BB962C8B-B14F-4D97-AF65-F5344CB8AC3E}">
        <p14:creationId xmlns:p14="http://schemas.microsoft.com/office/powerpoint/2010/main" val="275384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p:nvPr/>
        </p:nvSpPr>
        <p:spPr>
          <a:xfrm>
            <a:off x="550506" y="0"/>
            <a:ext cx="11641494" cy="500137"/>
          </a:xfrm>
          <a:prstGeom prst="rect">
            <a:avLst/>
          </a:prstGeom>
          <a:solidFill>
            <a:srgbClr val="31849B"/>
          </a:solidFill>
          <a:ln>
            <a:noFill/>
          </a:ln>
        </p:spPr>
        <p:txBody>
          <a:bodyPr vert="horz" wrap="square" lIns="68580" tIns="34290" rIns="68580" bIns="34290" anchor="t" anchorCtr="1" compatLnSpc="1">
            <a:spAutoFit/>
          </a:bodyPr>
          <a:lstStyle/>
          <a:p>
            <a:pPr lvl="0"/>
            <a:r>
              <a:rPr lang="fr-FR" sz="2800" b="1" spc="-35" dirty="0">
                <a:solidFill>
                  <a:schemeClr val="bg1"/>
                </a:solidFill>
                <a:uFill>
                  <a:solidFill>
                    <a:srgbClr val="1F3863"/>
                  </a:solidFill>
                </a:uFill>
                <a:latin typeface="Century Gothic" panose="020B0502020202020204" pitchFamily="34" charset="0"/>
                <a:cs typeface="Calibri"/>
              </a:rPr>
              <a:t>Partie 1: Les notions de base de l’AG</a:t>
            </a:r>
            <a:endParaRPr lang="fr-FR" sz="2800" dirty="0">
              <a:solidFill>
                <a:schemeClr val="bg1"/>
              </a:solidFill>
              <a:latin typeface="Century Gothic" panose="020B0502020202020204" pitchFamily="34" charset="0"/>
            </a:endParaRPr>
          </a:p>
        </p:txBody>
      </p:sp>
      <p:sp>
        <p:nvSpPr>
          <p:cNvPr id="5" name="Rectangle 4"/>
          <p:cNvSpPr/>
          <p:nvPr/>
        </p:nvSpPr>
        <p:spPr>
          <a:xfrm>
            <a:off x="2656455" y="540467"/>
            <a:ext cx="7310014" cy="400110"/>
          </a:xfrm>
          <a:prstGeom prst="rect">
            <a:avLst/>
          </a:prstGeom>
        </p:spPr>
        <p:txBody>
          <a:bodyPr wrap="none">
            <a:spAutoFit/>
          </a:bodyPr>
          <a:lstStyle/>
          <a:p>
            <a:pPr lvl="1"/>
            <a:r>
              <a:rPr lang="fr-CA" sz="2000" b="1" dirty="0">
                <a:solidFill>
                  <a:srgbClr val="31849B"/>
                </a:solidFill>
                <a:latin typeface="Century Gothic" panose="020B0502020202020204" pitchFamily="34" charset="0"/>
              </a:rPr>
              <a:t>3) </a:t>
            </a:r>
            <a:r>
              <a:rPr lang="fr-CA" sz="2000" b="1" dirty="0" smtClean="0">
                <a:solidFill>
                  <a:srgbClr val="31849B"/>
                </a:solidFill>
                <a:latin typeface="Century Gothic" panose="020B0502020202020204" pitchFamily="34" charset="0"/>
              </a:rPr>
              <a:t>La </a:t>
            </a:r>
            <a:r>
              <a:rPr lang="fr-CA" sz="2000" b="1" dirty="0">
                <a:solidFill>
                  <a:srgbClr val="31849B"/>
                </a:solidFill>
                <a:latin typeface="Century Gothic" panose="020B0502020202020204" pitchFamily="34" charset="0"/>
              </a:rPr>
              <a:t>différence entre une AGO et AGE et AG spéciale</a:t>
            </a:r>
            <a:endParaRPr lang="fr-CA" sz="1600" b="1" dirty="0">
              <a:solidFill>
                <a:srgbClr val="31849B"/>
              </a:solidFill>
              <a:latin typeface="Century Gothic" panose="020B0502020202020204" pitchFamily="34" charset="0"/>
            </a:endParaRPr>
          </a:p>
        </p:txBody>
      </p:sp>
      <p:pic>
        <p:nvPicPr>
          <p:cNvPr id="6" name="Image 5"/>
          <p:cNvPicPr>
            <a:picLocks noChangeAspect="1"/>
          </p:cNvPicPr>
          <p:nvPr/>
        </p:nvPicPr>
        <p:blipFill>
          <a:blip r:embed="rId3"/>
          <a:stretch>
            <a:fillRect/>
          </a:stretch>
        </p:blipFill>
        <p:spPr>
          <a:xfrm>
            <a:off x="-1" y="0"/>
            <a:ext cx="924819" cy="553846"/>
          </a:xfrm>
          <a:prstGeom prst="rect">
            <a:avLst/>
          </a:prstGeom>
        </p:spPr>
      </p:pic>
      <p:sp>
        <p:nvSpPr>
          <p:cNvPr id="7" name="Rectangle 6"/>
          <p:cNvSpPr/>
          <p:nvPr/>
        </p:nvSpPr>
        <p:spPr>
          <a:xfrm>
            <a:off x="289249" y="980907"/>
            <a:ext cx="11457992" cy="5078313"/>
          </a:xfrm>
          <a:prstGeom prst="rect">
            <a:avLst/>
          </a:prstGeom>
        </p:spPr>
        <p:txBody>
          <a:bodyPr wrap="square">
            <a:spAutoFit/>
          </a:bodyPr>
          <a:lstStyle/>
          <a:p>
            <a:pPr algn="just"/>
            <a:r>
              <a:rPr lang="fr-CA" dirty="0">
                <a:latin typeface="Century Gothic" panose="020B0502020202020204" pitchFamily="34" charset="0"/>
                <a:cs typeface="Calibri"/>
              </a:rPr>
              <a:t>Les qualifications « ordinaire » et « extraordinaire » pour parler des assemblées générales sont utilisés à tort, il </a:t>
            </a:r>
            <a:r>
              <a:rPr lang="fr-CA" b="1" i="1" dirty="0">
                <a:latin typeface="Century Gothic" panose="020B0502020202020204" pitchFamily="34" charset="0"/>
                <a:cs typeface="Calibri"/>
              </a:rPr>
              <a:t>n’y a aucune référence légale à ces terminologies</a:t>
            </a:r>
            <a:r>
              <a:rPr lang="fr-CA" dirty="0">
                <a:latin typeface="Century Gothic" panose="020B0502020202020204" pitchFamily="34" charset="0"/>
                <a:cs typeface="Calibri"/>
              </a:rPr>
              <a:t>. C’est la pratique qui les a instaurées.</a:t>
            </a:r>
          </a:p>
          <a:p>
            <a:pPr algn="just"/>
            <a:endParaRPr lang="fr-CA" dirty="0">
              <a:latin typeface="Century Gothic" panose="020B0502020202020204" pitchFamily="34" charset="0"/>
              <a:cs typeface="Calibri"/>
            </a:endParaRPr>
          </a:p>
          <a:p>
            <a:pPr marL="285750" indent="-285750" algn="just">
              <a:buFont typeface="Wingdings" panose="05000000000000000000" pitchFamily="2" charset="2"/>
              <a:buChar char="§"/>
            </a:pPr>
            <a:r>
              <a:rPr lang="fr-CA" b="1" spc="-10" dirty="0">
                <a:solidFill>
                  <a:srgbClr val="31849B"/>
                </a:solidFill>
                <a:latin typeface="Century Gothic" panose="020B0502020202020204" pitchFamily="34" charset="0"/>
                <a:cs typeface="Calibri"/>
              </a:rPr>
              <a:t>L’Assemblée générale Ordinaire « AGO »: </a:t>
            </a:r>
            <a:r>
              <a:rPr lang="fr-FR" dirty="0">
                <a:latin typeface="Century Gothic" panose="020B0502020202020204" pitchFamily="34" charset="0"/>
                <a:cs typeface="Calibri"/>
              </a:rPr>
              <a:t>c’est une  assemblée générale annuelle, appelée à approuver les comptes et voter le budget prévisionnel ou autres…</a:t>
            </a:r>
            <a:endParaRPr lang="fr-CA" dirty="0">
              <a:latin typeface="Century Gothic" panose="020B0502020202020204" pitchFamily="34" charset="0"/>
              <a:cs typeface="Calibri"/>
            </a:endParaRPr>
          </a:p>
          <a:p>
            <a:pPr algn="just"/>
            <a:endParaRPr lang="fr-CA" dirty="0"/>
          </a:p>
          <a:p>
            <a:pPr marL="285750" indent="-285750" algn="just">
              <a:buFont typeface="Wingdings" panose="05000000000000000000" pitchFamily="2" charset="2"/>
              <a:buChar char="§"/>
            </a:pPr>
            <a:r>
              <a:rPr lang="fr-CA" b="1" spc="-10" dirty="0">
                <a:solidFill>
                  <a:srgbClr val="31849B"/>
                </a:solidFill>
                <a:latin typeface="Century Gothic" panose="020B0502020202020204" pitchFamily="34" charset="0"/>
                <a:cs typeface="Calibri"/>
              </a:rPr>
              <a:t>L’Assemblée générale </a:t>
            </a:r>
            <a:r>
              <a:rPr lang="fr-FR" b="1" spc="-10" dirty="0">
                <a:solidFill>
                  <a:srgbClr val="31849B"/>
                </a:solidFill>
                <a:latin typeface="Century Gothic" panose="020B0502020202020204" pitchFamily="34" charset="0"/>
                <a:cs typeface="Calibri"/>
              </a:rPr>
              <a:t>extraordinaire « AGE »:</a:t>
            </a:r>
            <a:r>
              <a:rPr lang="fr-FR" dirty="0">
                <a:solidFill>
                  <a:prstClr val="black"/>
                </a:solidFill>
                <a:latin typeface="Century Gothic" panose="020B0502020202020204" pitchFamily="34" charset="0"/>
                <a:cs typeface="Calibri"/>
              </a:rPr>
              <a:t> toute réunion supplémentaire organisée pour voter sur d’autres points, ce qui engendre la rémunération supplémentaire du syndic.</a:t>
            </a:r>
            <a:endParaRPr lang="fr-CA" dirty="0">
              <a:solidFill>
                <a:prstClr val="black"/>
              </a:solidFill>
            </a:endParaRPr>
          </a:p>
          <a:p>
            <a:pPr algn="just"/>
            <a:endParaRPr lang="fr-CA" dirty="0">
              <a:solidFill>
                <a:prstClr val="black"/>
              </a:solidFill>
            </a:endParaRPr>
          </a:p>
          <a:p>
            <a:pPr marL="285750" indent="-285750" algn="just">
              <a:buFont typeface="Wingdings" panose="05000000000000000000" pitchFamily="2" charset="2"/>
              <a:buChar char="§"/>
            </a:pPr>
            <a:r>
              <a:rPr lang="fr-CA" b="1" spc="-10" dirty="0">
                <a:solidFill>
                  <a:srgbClr val="31849B"/>
                </a:solidFill>
                <a:latin typeface="Century Gothic" panose="020B0502020202020204" pitchFamily="34" charset="0"/>
                <a:cs typeface="Calibri"/>
              </a:rPr>
              <a:t>Cependant, L’Assemblée générale spéciale: </a:t>
            </a:r>
            <a:r>
              <a:rPr lang="fr-FR" dirty="0">
                <a:solidFill>
                  <a:prstClr val="black"/>
                </a:solidFill>
                <a:latin typeface="Century Gothic" panose="020B0502020202020204" pitchFamily="34" charset="0"/>
                <a:cs typeface="Calibri"/>
              </a:rPr>
              <a:t>En présence de parties communes spéciales, c’est-à-dire n’appartenant qu’à certains copropriétaires, seuls ces derniers sont habilités à prendre des décisions les concernant. Les assemblées générales spéciales sont donc celles réunissant certains copropriétaires concernés par la question. </a:t>
            </a:r>
            <a:r>
              <a:rPr lang="fr-FR" b="1" i="1" dirty="0">
                <a:solidFill>
                  <a:prstClr val="black"/>
                </a:solidFill>
                <a:latin typeface="Century Gothic" panose="020B0502020202020204" pitchFamily="34" charset="0"/>
                <a:cs typeface="Calibri"/>
              </a:rPr>
              <a:t>Conformément à l’article 6-2 de la loi du 10 juillet 1965</a:t>
            </a:r>
          </a:p>
          <a:p>
            <a:pPr algn="just"/>
            <a:endParaRPr lang="fr-FR" dirty="0">
              <a:solidFill>
                <a:prstClr val="black"/>
              </a:solidFill>
              <a:latin typeface="Century Gothic" panose="020B0502020202020204" pitchFamily="34" charset="0"/>
              <a:cs typeface="Calibri"/>
            </a:endParaRPr>
          </a:p>
          <a:p>
            <a:pPr algn="just"/>
            <a:r>
              <a:rPr lang="fr-FR" dirty="0">
                <a:solidFill>
                  <a:prstClr val="black"/>
                </a:solidFill>
                <a:latin typeface="Century Gothic" panose="020B0502020202020204" pitchFamily="34" charset="0"/>
                <a:cs typeface="Calibri"/>
              </a:rPr>
              <a:t> </a:t>
            </a:r>
            <a:r>
              <a:rPr lang="fr-FR" b="1" i="1" dirty="0">
                <a:solidFill>
                  <a:prstClr val="black"/>
                </a:solidFill>
                <a:latin typeface="Century Gothic" panose="020B0502020202020204" pitchFamily="34" charset="0"/>
                <a:cs typeface="Calibri"/>
              </a:rPr>
              <a:t>« Les décisions afférentes aux seules parties communes spéciales peuvent être prises soit au cours d'une assemblée spéciale, soit au cours de l'assemblée générale de tous les copropriétaires. Seuls prennent part au vote les copropriétaires à l'usage ou à l'utilité desquels sont affectées ces parties communes »</a:t>
            </a:r>
          </a:p>
        </p:txBody>
      </p:sp>
      <p:sp>
        <p:nvSpPr>
          <p:cNvPr id="8" name="Rectangle 7"/>
          <p:cNvSpPr/>
          <p:nvPr/>
        </p:nvSpPr>
        <p:spPr>
          <a:xfrm>
            <a:off x="1122087" y="6069990"/>
            <a:ext cx="10378751" cy="369332"/>
          </a:xfrm>
          <a:prstGeom prst="rect">
            <a:avLst/>
          </a:prstGeom>
        </p:spPr>
        <p:txBody>
          <a:bodyPr wrap="square">
            <a:spAutoFit/>
          </a:bodyPr>
          <a:lstStyle/>
          <a:p>
            <a:pPr lvl="0" algn="just"/>
            <a:r>
              <a:rPr lang="fr-FR" b="1" dirty="0">
                <a:solidFill>
                  <a:schemeClr val="accent2"/>
                </a:solidFill>
                <a:latin typeface="Century Gothic" panose="020B0502020202020204" pitchFamily="34" charset="0"/>
                <a:cs typeface="Calibri"/>
              </a:rPr>
              <a:t>Les règles de convocation, d’organisation, de majorité et des contestations sont identiques</a:t>
            </a:r>
            <a:r>
              <a:rPr lang="fr-FR" dirty="0">
                <a:solidFill>
                  <a:prstClr val="black"/>
                </a:solidFill>
                <a:latin typeface="Century Gothic" panose="020B0502020202020204" pitchFamily="34" charset="0"/>
                <a:cs typeface="Calibri"/>
              </a:rPr>
              <a:t>. </a:t>
            </a:r>
          </a:p>
        </p:txBody>
      </p:sp>
      <p:pic>
        <p:nvPicPr>
          <p:cNvPr id="9" name="object 8"/>
          <p:cNvPicPr/>
          <p:nvPr/>
        </p:nvPicPr>
        <p:blipFill>
          <a:blip r:embed="rId4" cstate="print"/>
          <a:stretch>
            <a:fillRect/>
          </a:stretch>
        </p:blipFill>
        <p:spPr>
          <a:xfrm>
            <a:off x="386499" y="5976945"/>
            <a:ext cx="573024" cy="577642"/>
          </a:xfrm>
          <a:prstGeom prst="rect">
            <a:avLst/>
          </a:prstGeom>
        </p:spPr>
      </p:pic>
    </p:spTree>
    <p:extLst>
      <p:ext uri="{BB962C8B-B14F-4D97-AF65-F5344CB8AC3E}">
        <p14:creationId xmlns:p14="http://schemas.microsoft.com/office/powerpoint/2010/main" val="9792073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8311</Words>
  <Application>Microsoft Office PowerPoint</Application>
  <PresentationFormat>Grand écran</PresentationFormat>
  <Paragraphs>1773</Paragraphs>
  <Slides>54</Slides>
  <Notes>54</Notes>
  <HiddenSlides>0</HiddenSlides>
  <MMClips>0</MMClips>
  <ScaleCrop>false</ScaleCrop>
  <HeadingPairs>
    <vt:vector size="6" baseType="variant">
      <vt:variant>
        <vt:lpstr>Polices utilisées</vt:lpstr>
      </vt:variant>
      <vt:variant>
        <vt:i4>16</vt:i4>
      </vt:variant>
      <vt:variant>
        <vt:lpstr>Thème</vt:lpstr>
      </vt:variant>
      <vt:variant>
        <vt:i4>6</vt:i4>
      </vt:variant>
      <vt:variant>
        <vt:lpstr>Titres des diapositives</vt:lpstr>
      </vt:variant>
      <vt:variant>
        <vt:i4>54</vt:i4>
      </vt:variant>
    </vt:vector>
  </HeadingPairs>
  <TitlesOfParts>
    <vt:vector size="76" baseType="lpstr">
      <vt:lpstr>Malgun Gothic</vt:lpstr>
      <vt:lpstr>MS PGothic</vt:lpstr>
      <vt:lpstr>Arial</vt:lpstr>
      <vt:lpstr>Arial MT</vt:lpstr>
      <vt:lpstr>Arial Rounded MT Bold</vt:lpstr>
      <vt:lpstr>Batang</vt:lpstr>
      <vt:lpstr>Calibri</vt:lpstr>
      <vt:lpstr>Calibri Light</vt:lpstr>
      <vt:lpstr>Century Gothic</vt:lpstr>
      <vt:lpstr>Meiryo</vt:lpstr>
      <vt:lpstr>sourcesanspro</vt:lpstr>
      <vt:lpstr>Times New Roman</vt:lpstr>
      <vt:lpstr>Verdana</vt:lpstr>
      <vt:lpstr>Wingdings</vt:lpstr>
      <vt:lpstr>Wingdings 3</vt:lpstr>
      <vt:lpstr>ヒラギノ角ゴ Pro W3</vt:lpstr>
      <vt:lpstr>Thème Office</vt:lpstr>
      <vt:lpstr>1_Office Theme</vt:lpstr>
      <vt:lpstr>Office Theme</vt:lpstr>
      <vt:lpstr>8_Thème Office</vt:lpstr>
      <vt:lpstr>1_Thème Office</vt:lpstr>
      <vt:lpstr>2_Thème Office</vt:lpstr>
      <vt:lpstr>Présentation PowerPoint</vt:lpstr>
      <vt:lpstr>Présentation PowerPoint</vt:lpstr>
      <vt:lpstr>Présentation PowerPoint</vt:lpstr>
      <vt:lpstr>Présentation PowerPoint</vt:lpstr>
      <vt:lpstr>Le fonctionnement du SDC repose sur 3 organes de  gestion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décision/vote : </vt:lpstr>
      <vt:lpstr>Vos Questions ?</vt:lpstr>
      <vt:lpstr>Présentation PowerPoint</vt:lpstr>
      <vt:lpstr>1) La préparation de l’assemblée générale :  le rétro-planning</vt:lpstr>
      <vt:lpstr>2) La préparation de l’ordre du jour  </vt:lpstr>
      <vt:lpstr>2) La préparation de l’ordre du jour  </vt:lpstr>
      <vt:lpstr>2) La préparation de l’ordre du jour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La participation à l’assemblée générale </vt:lpstr>
      <vt:lpstr>1) La participation à l’assemblée générale </vt:lpstr>
      <vt:lpstr>1) La participation à l’assemblée générale </vt:lpstr>
      <vt:lpstr>1) La participation à l’assemblée générale </vt:lpstr>
      <vt:lpstr>Exemple de formulaire de vote par correspondance</vt:lpstr>
      <vt:lpstr>2) Le début de l’assemblée générale </vt:lpstr>
      <vt:lpstr>2) Le début de l’assemblée générale </vt:lpstr>
      <vt:lpstr>2) Le début de l’assemblée générale </vt:lpstr>
      <vt:lpstr>Présentation PowerPoint</vt:lpstr>
      <vt:lpstr>Présentation PowerPoint</vt:lpstr>
      <vt:lpstr>4) Les majorités</vt:lpstr>
      <vt:lpstr>5) Approbation des budgets et les modalités d’exigibilités </vt:lpstr>
      <vt:lpstr>Présentation PowerPoint</vt:lpstr>
      <vt:lpstr>7) Les modalités du vote des travaux</vt:lpstr>
      <vt:lpstr>Vos Questions ?</vt:lpstr>
      <vt:lpstr>Présentation PowerPoint</vt:lpstr>
      <vt:lpstr>Présentation PowerPoint</vt:lpstr>
      <vt:lpstr>Présentation PowerPoint</vt:lpstr>
      <vt:lpstr>Présentation PowerPoint</vt:lpstr>
      <vt:lpstr>Présentation PowerPoint</vt:lpstr>
      <vt:lpstr>Vos Questions ?</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Halima benrabah</dc:creator>
  <cp:lastModifiedBy>Assitan NIAKATE</cp:lastModifiedBy>
  <cp:revision>205</cp:revision>
  <cp:lastPrinted>2023-06-21T12:34:59Z</cp:lastPrinted>
  <dcterms:created xsi:type="dcterms:W3CDTF">2023-04-17T09:03:35Z</dcterms:created>
  <dcterms:modified xsi:type="dcterms:W3CDTF">2024-03-14T09:57:34Z</dcterms:modified>
</cp:coreProperties>
</file>