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463" r:id="rId3"/>
    <p:sldId id="331" r:id="rId4"/>
    <p:sldId id="469" r:id="rId5"/>
    <p:sldId id="395" r:id="rId6"/>
    <p:sldId id="396" r:id="rId7"/>
    <p:sldId id="465" r:id="rId8"/>
    <p:sldId id="267" r:id="rId9"/>
    <p:sldId id="266" r:id="rId10"/>
    <p:sldId id="414" r:id="rId11"/>
    <p:sldId id="412" r:id="rId12"/>
    <p:sldId id="317" r:id="rId13"/>
    <p:sldId id="400" r:id="rId14"/>
    <p:sldId id="410" r:id="rId15"/>
    <p:sldId id="411" r:id="rId16"/>
    <p:sldId id="466" r:id="rId17"/>
    <p:sldId id="268" r:id="rId18"/>
    <p:sldId id="474" r:id="rId19"/>
    <p:sldId id="471" r:id="rId20"/>
    <p:sldId id="699" r:id="rId21"/>
    <p:sldId id="692" r:id="rId22"/>
    <p:sldId id="693" r:id="rId23"/>
    <p:sldId id="304" r:id="rId24"/>
    <p:sldId id="612" r:id="rId25"/>
    <p:sldId id="723" r:id="rId26"/>
    <p:sldId id="724" r:id="rId27"/>
    <p:sldId id="725" r:id="rId28"/>
    <p:sldId id="436" r:id="rId29"/>
    <p:sldId id="473" r:id="rId30"/>
    <p:sldId id="299" r:id="rId31"/>
    <p:sldId id="470" r:id="rId32"/>
    <p:sldId id="279" r:id="rId33"/>
    <p:sldId id="418" r:id="rId34"/>
    <p:sldId id="422" r:id="rId35"/>
    <p:sldId id="423" r:id="rId36"/>
    <p:sldId id="276" r:id="rId37"/>
    <p:sldId id="467" r:id="rId38"/>
    <p:sldId id="468" r:id="rId39"/>
    <p:sldId id="302" r:id="rId40"/>
  </p:sldIdLst>
  <p:sldSz cx="10080625" cy="7559675"/>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100" d="100"/>
          <a:sy n="100" d="100"/>
        </p:scale>
        <p:origin x="1704" y="120"/>
      </p:cViewPr>
      <p:guideLst>
        <p:guide orient="horz" pos="4649"/>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22DB978-6F44-4909-99F1-9E1811A888AE}" type="datetimeFigureOut">
              <a:rPr lang="fr-FR" smtClean="0"/>
              <a:t>26/03/2024</a:t>
            </a:fld>
            <a:endParaRPr lang="fr-FR"/>
          </a:p>
        </p:txBody>
      </p:sp>
      <p:sp>
        <p:nvSpPr>
          <p:cNvPr id="4" name="Espace réservé de l'image des diapositives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99B1870-C401-4D44-8258-95326AEB165A}" type="slidenum">
              <a:rPr lang="fr-FR" smtClean="0"/>
              <a:t>‹N°›</a:t>
            </a:fld>
            <a:endParaRPr lang="fr-FR"/>
          </a:p>
        </p:txBody>
      </p:sp>
    </p:spTree>
    <p:extLst>
      <p:ext uri="{BB962C8B-B14F-4D97-AF65-F5344CB8AC3E}">
        <p14:creationId xmlns:p14="http://schemas.microsoft.com/office/powerpoint/2010/main" val="324316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1</a:t>
            </a:fld>
            <a:endParaRPr lang="fr-FR" dirty="0"/>
          </a:p>
        </p:txBody>
      </p:sp>
      <p:sp>
        <p:nvSpPr>
          <p:cNvPr id="5" name="Espace réservé de la date 4"/>
          <p:cNvSpPr>
            <a:spLocks noGrp="1"/>
          </p:cNvSpPr>
          <p:nvPr>
            <p:ph type="dt" idx="11"/>
          </p:nvPr>
        </p:nvSpPr>
        <p:spPr/>
        <p:txBody>
          <a:bodyPr/>
          <a:lstStyle/>
          <a:p>
            <a:fld id="{F6B01BD4-B4EE-425D-9FE4-74F20821A5F9}" type="datetime1">
              <a:rPr lang="fr-FR" smtClean="0"/>
              <a:t>26/03/2024</a:t>
            </a:fld>
            <a:endParaRPr lang="fr-FR" dirty="0"/>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dirty="0"/>
              <a:t>Mission </a:t>
            </a:r>
            <a:r>
              <a:rPr lang="fr-FR" dirty="0" err="1"/>
              <a:t>redressemnt_Orcod</a:t>
            </a:r>
            <a:r>
              <a:rPr lang="fr-FR"/>
              <a:t> Lochères 2022-2025</a:t>
            </a:r>
          </a:p>
        </p:txBody>
      </p:sp>
    </p:spTree>
    <p:extLst>
      <p:ext uri="{BB962C8B-B14F-4D97-AF65-F5344CB8AC3E}">
        <p14:creationId xmlns:p14="http://schemas.microsoft.com/office/powerpoint/2010/main" val="319349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11</a:t>
            </a:fld>
            <a:endParaRPr lang="fr-FR"/>
          </a:p>
        </p:txBody>
      </p:sp>
      <p:sp>
        <p:nvSpPr>
          <p:cNvPr id="5" name="Espace réservé de la date 4"/>
          <p:cNvSpPr>
            <a:spLocks noGrp="1"/>
          </p:cNvSpPr>
          <p:nvPr>
            <p:ph type="dt" idx="11"/>
          </p:nvPr>
        </p:nvSpPr>
        <p:spPr/>
        <p:txBody>
          <a:bodyPr/>
          <a:lstStyle/>
          <a:p>
            <a:fld id="{019676B1-1493-4C25-956A-A95410C92A38}"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6622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12</a:t>
            </a:fld>
            <a:endParaRPr lang="fr-FR"/>
          </a:p>
        </p:txBody>
      </p:sp>
      <p:sp>
        <p:nvSpPr>
          <p:cNvPr id="5" name="Espace réservé de la date 4"/>
          <p:cNvSpPr>
            <a:spLocks noGrp="1"/>
          </p:cNvSpPr>
          <p:nvPr>
            <p:ph type="dt" idx="11"/>
          </p:nvPr>
        </p:nvSpPr>
        <p:spPr/>
        <p:txBody>
          <a:bodyPr/>
          <a:lstStyle/>
          <a:p>
            <a:fld id="{56AA48C0-44B0-4B68-A798-0759DCFEB732}"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60869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13</a:t>
            </a:fld>
            <a:endParaRPr lang="fr-FR"/>
          </a:p>
        </p:txBody>
      </p:sp>
      <p:sp>
        <p:nvSpPr>
          <p:cNvPr id="5" name="Espace réservé de la date 4"/>
          <p:cNvSpPr>
            <a:spLocks noGrp="1"/>
          </p:cNvSpPr>
          <p:nvPr>
            <p:ph type="dt" idx="11"/>
          </p:nvPr>
        </p:nvSpPr>
        <p:spPr/>
        <p:txBody>
          <a:bodyPr/>
          <a:lstStyle/>
          <a:p>
            <a:fld id="{56AA48C0-44B0-4B68-A798-0759DCFEB732}"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41011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14</a:t>
            </a:fld>
            <a:endParaRPr lang="fr-FR"/>
          </a:p>
        </p:txBody>
      </p:sp>
      <p:sp>
        <p:nvSpPr>
          <p:cNvPr id="5" name="Espace réservé de la date 4"/>
          <p:cNvSpPr>
            <a:spLocks noGrp="1"/>
          </p:cNvSpPr>
          <p:nvPr>
            <p:ph type="dt" idx="11"/>
          </p:nvPr>
        </p:nvSpPr>
        <p:spPr/>
        <p:txBody>
          <a:bodyPr/>
          <a:lstStyle/>
          <a:p>
            <a:fld id="{56AA48C0-44B0-4B68-A798-0759DCFEB732}"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9470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15</a:t>
            </a:fld>
            <a:endParaRPr lang="fr-FR"/>
          </a:p>
        </p:txBody>
      </p:sp>
      <p:sp>
        <p:nvSpPr>
          <p:cNvPr id="5" name="Espace réservé de la date 4"/>
          <p:cNvSpPr>
            <a:spLocks noGrp="1"/>
          </p:cNvSpPr>
          <p:nvPr>
            <p:ph type="dt" idx="11"/>
          </p:nvPr>
        </p:nvSpPr>
        <p:spPr/>
        <p:txBody>
          <a:bodyPr/>
          <a:lstStyle/>
          <a:p>
            <a:fld id="{019676B1-1493-4C25-956A-A95410C92A38}"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01060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17</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7498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18</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74989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37941" indent="-283823">
              <a:defRPr>
                <a:solidFill>
                  <a:schemeClr val="tx1"/>
                </a:solidFill>
                <a:latin typeface="Arial" panose="020B0604020202020204" pitchFamily="34" charset="0"/>
                <a:ea typeface="ヒラギノ角ゴ Pro W3" pitchFamily="-95" charset="-128"/>
              </a:defRPr>
            </a:lvl2pPr>
            <a:lvl3pPr marL="1135293" indent="-227058">
              <a:defRPr>
                <a:solidFill>
                  <a:schemeClr val="tx1"/>
                </a:solidFill>
                <a:latin typeface="Arial" panose="020B0604020202020204" pitchFamily="34" charset="0"/>
                <a:ea typeface="ヒラギノ角ゴ Pro W3" pitchFamily="-95" charset="-128"/>
              </a:defRPr>
            </a:lvl3pPr>
            <a:lvl4pPr marL="1589412" indent="-227058">
              <a:defRPr>
                <a:solidFill>
                  <a:schemeClr val="tx1"/>
                </a:solidFill>
                <a:latin typeface="Arial" panose="020B0604020202020204" pitchFamily="34" charset="0"/>
                <a:ea typeface="ヒラギノ角ゴ Pro W3" pitchFamily="-95" charset="-128"/>
              </a:defRPr>
            </a:lvl4pPr>
            <a:lvl5pPr marL="2043529" indent="-227058">
              <a:defRPr>
                <a:solidFill>
                  <a:schemeClr val="tx1"/>
                </a:solidFill>
                <a:latin typeface="Arial" panose="020B0604020202020204" pitchFamily="34" charset="0"/>
                <a:ea typeface="ヒラギノ角ゴ Pro W3" pitchFamily="-95" charset="-128"/>
              </a:defRPr>
            </a:lvl5pPr>
            <a:lvl6pPr marL="2497647" indent="-22705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51764" indent="-22705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05882" indent="-22705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60000" indent="-22705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eaLnBrk="0" hangingPunct="0"/>
            <a:fld id="{34E41831-71EE-4FF0-8DE3-4B8AB02C06F3}" type="slidenum">
              <a:rPr lang="fr-FR" altLang="fr-FR" smtClean="0">
                <a:ea typeface="MS PGothic" panose="020B0600070205080204" pitchFamily="34" charset="-128"/>
              </a:rPr>
              <a:pPr eaLnBrk="0" hangingPunct="0"/>
              <a:t>28</a:t>
            </a:fld>
            <a:endParaRPr lang="fr-FR" altLang="fr-FR">
              <a:ea typeface="MS PGothic" panose="020B0600070205080204" pitchFamily="34" charset="-128"/>
            </a:endParaRPr>
          </a:p>
        </p:txBody>
      </p:sp>
      <p:sp>
        <p:nvSpPr>
          <p:cNvPr id="40963" name="Rectangle 2"/>
          <p:cNvSpPr>
            <a:spLocks noGrp="1" noRot="1" noChangeAspect="1" noChangeArrowheads="1" noTextEdit="1"/>
          </p:cNvSpPr>
          <p:nvPr>
            <p:ph type="sldImg"/>
          </p:nvPr>
        </p:nvSpPr>
        <p:spPr bwMode="auto">
          <a:xfrm>
            <a:off x="1149350" y="1233488"/>
            <a:ext cx="4445000"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658"/>
            <a:endParaRPr lang="fr-FR" altLang="fr-F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9285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solidFill>
                  <a:prstClr val="black"/>
                </a:solidFill>
              </a:rPr>
              <a:pPr/>
              <a:t>30</a:t>
            </a:fld>
            <a:endParaRPr lang="fr-FR">
              <a:solidFill>
                <a:prstClr val="black"/>
              </a:solidFill>
            </a:endParaRPr>
          </a:p>
        </p:txBody>
      </p:sp>
      <p:sp>
        <p:nvSpPr>
          <p:cNvPr id="5" name="Espace réservé de la date 4"/>
          <p:cNvSpPr>
            <a:spLocks noGrp="1"/>
          </p:cNvSpPr>
          <p:nvPr>
            <p:ph type="dt" idx="11"/>
          </p:nvPr>
        </p:nvSpPr>
        <p:spPr/>
        <p:txBody>
          <a:bodyPr/>
          <a:lstStyle/>
          <a:p>
            <a:fld id="{8E2C9EF9-9EFD-4977-AB22-8168D622D1C8}" type="datetime1">
              <a:rPr lang="fr-FR" smtClean="0">
                <a:solidFill>
                  <a:prstClr val="black"/>
                </a:solidFill>
              </a:rPr>
              <a:t>26/03/2024</a:t>
            </a:fld>
            <a:endParaRPr lang="fr-FR">
              <a:solidFill>
                <a:prstClr val="black"/>
              </a:solidFill>
            </a:endParaRPr>
          </a:p>
        </p:txBody>
      </p:sp>
      <p:sp>
        <p:nvSpPr>
          <p:cNvPr id="6" name="Espace réservé du pied de page 5"/>
          <p:cNvSpPr>
            <a:spLocks noGrp="1"/>
          </p:cNvSpPr>
          <p:nvPr>
            <p:ph type="ftr" sz="quarter" idx="12"/>
          </p:nvPr>
        </p:nvSpPr>
        <p:spPr/>
        <p:txBody>
          <a:bodyPr/>
          <a:lstStyle/>
          <a:p>
            <a:r>
              <a:rPr lang="fr-FR">
                <a:solidFill>
                  <a:prstClr val="black"/>
                </a:solidFill>
              </a:rPr>
              <a:t>Formation n°1_les bases de la copropriété</a:t>
            </a:r>
          </a:p>
        </p:txBody>
      </p:sp>
      <p:sp>
        <p:nvSpPr>
          <p:cNvPr id="7" name="Espace réservé de l'en-tête 6"/>
          <p:cNvSpPr>
            <a:spLocks noGrp="1"/>
          </p:cNvSpPr>
          <p:nvPr>
            <p:ph type="hdr" sz="quarter" idx="13"/>
          </p:nvPr>
        </p:nvSpPr>
        <p:spPr/>
        <p:txBody>
          <a:bodyPr/>
          <a:lstStyle/>
          <a:p>
            <a:r>
              <a:rPr lang="fr-FR">
                <a:solidFill>
                  <a:prstClr val="black"/>
                </a:solidFill>
              </a:rPr>
              <a:t>Mission redressemnt_Orcod Lochères 2022-2025</a:t>
            </a:r>
          </a:p>
        </p:txBody>
      </p:sp>
    </p:spTree>
    <p:extLst>
      <p:ext uri="{BB962C8B-B14F-4D97-AF65-F5344CB8AC3E}">
        <p14:creationId xmlns:p14="http://schemas.microsoft.com/office/powerpoint/2010/main" val="209482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32</a:t>
            </a:fld>
            <a:endParaRPr lang="fr-FR" altLang="fr-FR">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26/03/2024</a:t>
            </a:fld>
            <a:endParaRPr lang="fr-FR"/>
          </a:p>
        </p:txBody>
      </p:sp>
      <p:sp>
        <p:nvSpPr>
          <p:cNvPr id="3" name="Espace réservé du pied de page 2"/>
          <p:cNvSpPr>
            <a:spLocks noGrp="1"/>
          </p:cNvSpPr>
          <p:nvPr>
            <p:ph type="ftr" sz="quarter" idx="11"/>
          </p:nvPr>
        </p:nvSpPr>
        <p:spPr/>
        <p:txBody>
          <a:bodyPr/>
          <a:lstStyle/>
          <a:p>
            <a:r>
              <a:rPr lang="fr-FR" dirty="0"/>
              <a:t>Formation n°1_le fonctionnement des 3 organes de gestion</a:t>
            </a:r>
          </a:p>
        </p:txBody>
      </p:sp>
      <p:sp>
        <p:nvSpPr>
          <p:cNvPr id="4" name="Espace réservé de l'en-tête 3"/>
          <p:cNvSpPr>
            <a:spLocks noGrp="1"/>
          </p:cNvSpPr>
          <p:nvPr>
            <p:ph type="hdr" sz="quarter" idx="12"/>
          </p:nvPr>
        </p:nvSpPr>
        <p:spPr/>
        <p:txBody>
          <a:bodyPr/>
          <a:lstStyle/>
          <a:p>
            <a:r>
              <a:rPr lang="fr-FR"/>
              <a:t>Mission redressemnt_Orcod Lochères 2022-2025</a:t>
            </a:r>
          </a:p>
        </p:txBody>
      </p:sp>
    </p:spTree>
    <p:extLst>
      <p:ext uri="{BB962C8B-B14F-4D97-AF65-F5344CB8AC3E}">
        <p14:creationId xmlns:p14="http://schemas.microsoft.com/office/powerpoint/2010/main" val="87722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1331913"/>
            <a:ext cx="4797425" cy="35988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08365">
              <a:defRPr/>
            </a:pPr>
            <a:fld id="{AABAA54E-1017-465E-8032-1674A3F1EB5B}" type="slidenum">
              <a:rPr lang="fr-FR">
                <a:solidFill>
                  <a:prstClr val="black"/>
                </a:solidFill>
                <a:latin typeface="Calibri" panose="020F0502020204030204"/>
              </a:rPr>
              <a:pPr defTabSz="908365">
                <a:defRPr/>
              </a:pPr>
              <a:t>2</a:t>
            </a:fld>
            <a:endParaRPr lang="fr-FR">
              <a:solidFill>
                <a:prstClr val="black"/>
              </a:solidFill>
              <a:latin typeface="Calibri" panose="020F0502020204030204"/>
            </a:endParaRPr>
          </a:p>
        </p:txBody>
      </p:sp>
      <p:sp>
        <p:nvSpPr>
          <p:cNvPr id="5" name="Espace réservé de la date 4"/>
          <p:cNvSpPr>
            <a:spLocks noGrp="1"/>
          </p:cNvSpPr>
          <p:nvPr>
            <p:ph type="dt" idx="11"/>
          </p:nvPr>
        </p:nvSpPr>
        <p:spPr/>
        <p:txBody>
          <a:bodyPr/>
          <a:lstStyle/>
          <a:p>
            <a:pPr defTabSz="908365">
              <a:defRPr/>
            </a:pPr>
            <a:fld id="{666AE962-29E0-4CC6-82B3-1FECD11D0B67}" type="datetime1">
              <a:rPr lang="fr-FR">
                <a:solidFill>
                  <a:prstClr val="black"/>
                </a:solidFill>
                <a:latin typeface="Calibri" panose="020F0502020204030204"/>
              </a:rPr>
              <a:pPr defTabSz="908365">
                <a:defRPr/>
              </a:pPr>
              <a:t>26/03/2024</a:t>
            </a:fld>
            <a:endParaRPr lang="fr-FR">
              <a:solidFill>
                <a:prstClr val="black"/>
              </a:solidFill>
              <a:latin typeface="Calibri" panose="020F0502020204030204"/>
            </a:endParaRPr>
          </a:p>
        </p:txBody>
      </p:sp>
      <p:sp>
        <p:nvSpPr>
          <p:cNvPr id="6" name="Espace réservé du pied de page 5"/>
          <p:cNvSpPr>
            <a:spLocks noGrp="1"/>
          </p:cNvSpPr>
          <p:nvPr>
            <p:ph type="ftr" sz="quarter" idx="12"/>
          </p:nvPr>
        </p:nvSpPr>
        <p:spPr/>
        <p:txBody>
          <a:bodyPr/>
          <a:lstStyle/>
          <a:p>
            <a:pPr defTabSz="908365">
              <a:defRPr/>
            </a:pPr>
            <a:r>
              <a:rPr lang="fr-FR" dirty="0">
                <a:solidFill>
                  <a:prstClr val="black"/>
                </a:solidFill>
                <a:latin typeface="Calibri" panose="020F0502020204030204"/>
              </a:rPr>
              <a:t>Formation n°1_le fonctionnement des 3 organes de gestion</a:t>
            </a:r>
          </a:p>
        </p:txBody>
      </p:sp>
      <p:sp>
        <p:nvSpPr>
          <p:cNvPr id="7" name="Espace réservé de l'en-tête 6"/>
          <p:cNvSpPr>
            <a:spLocks noGrp="1"/>
          </p:cNvSpPr>
          <p:nvPr>
            <p:ph type="hdr" sz="quarter" idx="13"/>
          </p:nvPr>
        </p:nvSpPr>
        <p:spPr/>
        <p:txBody>
          <a:bodyPr/>
          <a:lstStyle/>
          <a:p>
            <a:pPr defTabSz="908365">
              <a:defRPr/>
            </a:pPr>
            <a:r>
              <a:rPr lang="fr-FR">
                <a:solidFill>
                  <a:prstClr val="black"/>
                </a:solidFill>
                <a:latin typeface="Calibri" panose="020F0502020204030204"/>
              </a:rPr>
              <a:t>Mission redressemnt_Orcod Lochères 2022-2025</a:t>
            </a:r>
          </a:p>
        </p:txBody>
      </p:sp>
    </p:spTree>
    <p:extLst>
      <p:ext uri="{BB962C8B-B14F-4D97-AF65-F5344CB8AC3E}">
        <p14:creationId xmlns:p14="http://schemas.microsoft.com/office/powerpoint/2010/main" val="2709884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33</a:t>
            </a:fld>
            <a:endParaRPr lang="fr-FR" altLang="fr-FR">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26/03/2024</a:t>
            </a:fld>
            <a:endParaRPr lang="fr-FR"/>
          </a:p>
        </p:txBody>
      </p:sp>
      <p:sp>
        <p:nvSpPr>
          <p:cNvPr id="3" name="Espace réservé du pied de page 2"/>
          <p:cNvSpPr>
            <a:spLocks noGrp="1"/>
          </p:cNvSpPr>
          <p:nvPr>
            <p:ph type="ftr" sz="quarter" idx="11"/>
          </p:nvPr>
        </p:nvSpPr>
        <p:spPr/>
        <p:txBody>
          <a:bodyPr/>
          <a:lstStyle/>
          <a:p>
            <a:r>
              <a:rPr lang="fr-FR" dirty="0"/>
              <a:t>Formation n°1_le fonctionnement des 3 organes de gestion</a:t>
            </a:r>
          </a:p>
        </p:txBody>
      </p:sp>
      <p:sp>
        <p:nvSpPr>
          <p:cNvPr id="4" name="Espace réservé de l'en-tête 3"/>
          <p:cNvSpPr>
            <a:spLocks noGrp="1"/>
          </p:cNvSpPr>
          <p:nvPr>
            <p:ph type="hdr" sz="quarter" idx="12"/>
          </p:nvPr>
        </p:nvSpPr>
        <p:spPr/>
        <p:txBody>
          <a:bodyPr/>
          <a:lstStyle/>
          <a:p>
            <a:r>
              <a:rPr lang="fr-FR"/>
              <a:t>Mission redressemnt_Orcod Lochères 2022-2025</a:t>
            </a:r>
          </a:p>
        </p:txBody>
      </p:sp>
    </p:spTree>
    <p:extLst>
      <p:ext uri="{BB962C8B-B14F-4D97-AF65-F5344CB8AC3E}">
        <p14:creationId xmlns:p14="http://schemas.microsoft.com/office/powerpoint/2010/main" val="3623194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34</a:t>
            </a:fld>
            <a:endParaRPr lang="fr-FR" altLang="fr-FR">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26/03/2024</a:t>
            </a:fld>
            <a:endParaRPr lang="fr-FR"/>
          </a:p>
        </p:txBody>
      </p:sp>
      <p:sp>
        <p:nvSpPr>
          <p:cNvPr id="3" name="Espace réservé du pied de page 2"/>
          <p:cNvSpPr>
            <a:spLocks noGrp="1"/>
          </p:cNvSpPr>
          <p:nvPr>
            <p:ph type="ftr" sz="quarter" idx="11"/>
          </p:nvPr>
        </p:nvSpPr>
        <p:spPr/>
        <p:txBody>
          <a:bodyPr/>
          <a:lstStyle/>
          <a:p>
            <a:r>
              <a:rPr lang="fr-FR" dirty="0"/>
              <a:t>Formation n°1_le fonctionnement des 3 organes de gestion</a:t>
            </a:r>
          </a:p>
        </p:txBody>
      </p:sp>
      <p:sp>
        <p:nvSpPr>
          <p:cNvPr id="4" name="Espace réservé de l'en-tête 3"/>
          <p:cNvSpPr>
            <a:spLocks noGrp="1"/>
          </p:cNvSpPr>
          <p:nvPr>
            <p:ph type="hdr" sz="quarter" idx="12"/>
          </p:nvPr>
        </p:nvSpPr>
        <p:spPr/>
        <p:txBody>
          <a:bodyPr/>
          <a:lstStyle/>
          <a:p>
            <a:r>
              <a:rPr lang="fr-FR"/>
              <a:t>Mission redressemnt_Orcod Lochères 2022-2025</a:t>
            </a:r>
          </a:p>
        </p:txBody>
      </p:sp>
    </p:spTree>
    <p:extLst>
      <p:ext uri="{BB962C8B-B14F-4D97-AF65-F5344CB8AC3E}">
        <p14:creationId xmlns:p14="http://schemas.microsoft.com/office/powerpoint/2010/main" val="222686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35</a:t>
            </a:fld>
            <a:endParaRPr lang="fr-FR" altLang="fr-FR">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26/03/2024</a:t>
            </a:fld>
            <a:endParaRPr lang="fr-FR"/>
          </a:p>
        </p:txBody>
      </p:sp>
      <p:sp>
        <p:nvSpPr>
          <p:cNvPr id="3" name="Espace réservé du pied de page 2"/>
          <p:cNvSpPr>
            <a:spLocks noGrp="1"/>
          </p:cNvSpPr>
          <p:nvPr>
            <p:ph type="ftr" sz="quarter" idx="11"/>
          </p:nvPr>
        </p:nvSpPr>
        <p:spPr/>
        <p:txBody>
          <a:bodyPr/>
          <a:lstStyle/>
          <a:p>
            <a:r>
              <a:rPr lang="fr-FR" dirty="0"/>
              <a:t>Formation n°1_le fonctionnement des 3 organes de gestion</a:t>
            </a:r>
          </a:p>
        </p:txBody>
      </p:sp>
      <p:sp>
        <p:nvSpPr>
          <p:cNvPr id="4" name="Espace réservé de l'en-tête 3"/>
          <p:cNvSpPr>
            <a:spLocks noGrp="1"/>
          </p:cNvSpPr>
          <p:nvPr>
            <p:ph type="hdr" sz="quarter" idx="12"/>
          </p:nvPr>
        </p:nvSpPr>
        <p:spPr/>
        <p:txBody>
          <a:bodyPr/>
          <a:lstStyle/>
          <a:p>
            <a:r>
              <a:rPr lang="fr-FR"/>
              <a:t>Mission redressemnt_Orcod Lochères 2022-2025</a:t>
            </a:r>
          </a:p>
        </p:txBody>
      </p:sp>
    </p:spTree>
    <p:extLst>
      <p:ext uri="{BB962C8B-B14F-4D97-AF65-F5344CB8AC3E}">
        <p14:creationId xmlns:p14="http://schemas.microsoft.com/office/powerpoint/2010/main" val="2463499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36</a:t>
            </a:fld>
            <a:endParaRPr lang="fr-FR"/>
          </a:p>
        </p:txBody>
      </p:sp>
      <p:sp>
        <p:nvSpPr>
          <p:cNvPr id="5" name="Espace réservé de la date 4"/>
          <p:cNvSpPr>
            <a:spLocks noGrp="1"/>
          </p:cNvSpPr>
          <p:nvPr>
            <p:ph type="dt" idx="11"/>
          </p:nvPr>
        </p:nvSpPr>
        <p:spPr/>
        <p:txBody>
          <a:bodyPr/>
          <a:lstStyle/>
          <a:p>
            <a:fld id="{7A662CF0-D852-4862-A960-D2E308EDAF26}"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778865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38</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12577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solidFill>
                  <a:prstClr val="black"/>
                </a:solidFill>
              </a:rPr>
              <a:pPr/>
              <a:t>39</a:t>
            </a:fld>
            <a:endParaRPr lang="fr-FR">
              <a:solidFill>
                <a:prstClr val="black"/>
              </a:solidFill>
            </a:endParaRPr>
          </a:p>
        </p:txBody>
      </p:sp>
      <p:sp>
        <p:nvSpPr>
          <p:cNvPr id="5" name="Espace réservé de la date 4"/>
          <p:cNvSpPr>
            <a:spLocks noGrp="1"/>
          </p:cNvSpPr>
          <p:nvPr>
            <p:ph type="dt" idx="11"/>
          </p:nvPr>
        </p:nvSpPr>
        <p:spPr/>
        <p:txBody>
          <a:bodyPr/>
          <a:lstStyle/>
          <a:p>
            <a:fld id="{74B16EF2-A86D-4897-AE02-A09F0DEFA554}" type="datetime1">
              <a:rPr lang="fr-FR" smtClean="0">
                <a:solidFill>
                  <a:prstClr val="black"/>
                </a:solidFill>
              </a:rPr>
              <a:t>26/03/2024</a:t>
            </a:fld>
            <a:endParaRPr lang="fr-FR">
              <a:solidFill>
                <a:prstClr val="black"/>
              </a:solidFill>
            </a:endParaRPr>
          </a:p>
        </p:txBody>
      </p:sp>
      <p:sp>
        <p:nvSpPr>
          <p:cNvPr id="6" name="Espace réservé du pied de page 5"/>
          <p:cNvSpPr>
            <a:spLocks noGrp="1"/>
          </p:cNvSpPr>
          <p:nvPr>
            <p:ph type="ftr" sz="quarter" idx="12"/>
          </p:nvPr>
        </p:nvSpPr>
        <p:spPr/>
        <p:txBody>
          <a:bodyPr/>
          <a:lstStyle/>
          <a:p>
            <a:r>
              <a:rPr lang="fr-FR">
                <a:solidFill>
                  <a:prstClr val="black"/>
                </a:solidFill>
              </a:rPr>
              <a:t>Formation n°1_les bases de la copropriété</a:t>
            </a:r>
          </a:p>
        </p:txBody>
      </p:sp>
      <p:sp>
        <p:nvSpPr>
          <p:cNvPr id="7" name="Espace réservé de l'en-tête 6"/>
          <p:cNvSpPr>
            <a:spLocks noGrp="1"/>
          </p:cNvSpPr>
          <p:nvPr>
            <p:ph type="hdr" sz="quarter" idx="13"/>
          </p:nvPr>
        </p:nvSpPr>
        <p:spPr/>
        <p:txBody>
          <a:bodyPr/>
          <a:lstStyle/>
          <a:p>
            <a:r>
              <a:rPr lang="fr-FR">
                <a:solidFill>
                  <a:prstClr val="black"/>
                </a:solidFill>
              </a:rPr>
              <a:t>Mission redressemnt_Orcod Lochères 2022-2025</a:t>
            </a:r>
          </a:p>
        </p:txBody>
      </p:sp>
    </p:spTree>
    <p:extLst>
      <p:ext uri="{BB962C8B-B14F-4D97-AF65-F5344CB8AC3E}">
        <p14:creationId xmlns:p14="http://schemas.microsoft.com/office/powerpoint/2010/main" val="31220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a:t>
            </a: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3</a:t>
            </a:fld>
            <a:endParaRPr lang="fr-FR"/>
          </a:p>
        </p:txBody>
      </p:sp>
      <p:sp>
        <p:nvSpPr>
          <p:cNvPr id="5" name="Espace réservé de la date 4"/>
          <p:cNvSpPr>
            <a:spLocks noGrp="1"/>
          </p:cNvSpPr>
          <p:nvPr>
            <p:ph type="dt" idx="11"/>
          </p:nvPr>
        </p:nvSpPr>
        <p:spPr/>
        <p:txBody>
          <a:bodyPr/>
          <a:lstStyle/>
          <a:p>
            <a:fld id="{1C2A8CAB-226E-4F94-8EAF-A888028F8C2A}"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a:t>Formation n°1_les bases de la copropriété</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66724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a:t>
            </a: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4</a:t>
            </a:fld>
            <a:endParaRPr lang="fr-FR"/>
          </a:p>
        </p:txBody>
      </p:sp>
      <p:sp>
        <p:nvSpPr>
          <p:cNvPr id="5" name="Espace réservé de la date 4"/>
          <p:cNvSpPr>
            <a:spLocks noGrp="1"/>
          </p:cNvSpPr>
          <p:nvPr>
            <p:ph type="dt" idx="11"/>
          </p:nvPr>
        </p:nvSpPr>
        <p:spPr/>
        <p:txBody>
          <a:bodyPr/>
          <a:lstStyle/>
          <a:p>
            <a:fld id="{1C2A8CAB-226E-4F94-8EAF-A888028F8C2A}"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a:t>Formation n°1_les bases de la copropriété</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12603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Mission redressemnt_Orcod Lochères 2022-2025</a:t>
            </a:r>
          </a:p>
        </p:txBody>
      </p:sp>
      <p:sp>
        <p:nvSpPr>
          <p:cNvPr id="5" name="Espace réservé de la date 4"/>
          <p:cNvSpPr>
            <a:spLocks noGrp="1"/>
          </p:cNvSpPr>
          <p:nvPr>
            <p:ph type="dt" idx="11"/>
          </p:nvPr>
        </p:nvSpPr>
        <p:spPr/>
        <p:txBody>
          <a:bodyPr/>
          <a:lstStyle/>
          <a:p>
            <a:fld id="{C35BB913-4718-4A8C-BFDB-4F47F317EFB5}"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u numéro de diapositive 6"/>
          <p:cNvSpPr>
            <a:spLocks noGrp="1"/>
          </p:cNvSpPr>
          <p:nvPr>
            <p:ph type="sldNum" sz="quarter" idx="13"/>
          </p:nvPr>
        </p:nvSpPr>
        <p:spPr/>
        <p:txBody>
          <a:bodyPr/>
          <a:lstStyle/>
          <a:p>
            <a:fld id="{F0236B45-E8D5-4C88-9839-8F6D555418F6}" type="slidenum">
              <a:rPr lang="fr-FR" smtClean="0"/>
              <a:t>5</a:t>
            </a:fld>
            <a:endParaRPr lang="fr-FR"/>
          </a:p>
        </p:txBody>
      </p:sp>
    </p:spTree>
    <p:extLst>
      <p:ext uri="{BB962C8B-B14F-4D97-AF65-F5344CB8AC3E}">
        <p14:creationId xmlns:p14="http://schemas.microsoft.com/office/powerpoint/2010/main" val="6029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Mission redressemnt_Orcod Lochères 2022-2025</a:t>
            </a:r>
          </a:p>
        </p:txBody>
      </p:sp>
      <p:sp>
        <p:nvSpPr>
          <p:cNvPr id="5" name="Espace réservé de la date 4"/>
          <p:cNvSpPr>
            <a:spLocks noGrp="1"/>
          </p:cNvSpPr>
          <p:nvPr>
            <p:ph type="dt" idx="11"/>
          </p:nvPr>
        </p:nvSpPr>
        <p:spPr/>
        <p:txBody>
          <a:bodyPr/>
          <a:lstStyle/>
          <a:p>
            <a:fld id="{C35BB913-4718-4A8C-BFDB-4F47F317EFB5}"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u numéro de diapositive 6"/>
          <p:cNvSpPr>
            <a:spLocks noGrp="1"/>
          </p:cNvSpPr>
          <p:nvPr>
            <p:ph type="sldNum" sz="quarter" idx="13"/>
          </p:nvPr>
        </p:nvSpPr>
        <p:spPr/>
        <p:txBody>
          <a:bodyPr/>
          <a:lstStyle/>
          <a:p>
            <a:fld id="{F0236B45-E8D5-4C88-9839-8F6D555418F6}" type="slidenum">
              <a:rPr lang="fr-FR" smtClean="0"/>
              <a:t>6</a:t>
            </a:fld>
            <a:endParaRPr lang="fr-FR"/>
          </a:p>
        </p:txBody>
      </p:sp>
    </p:spTree>
    <p:extLst>
      <p:ext uri="{BB962C8B-B14F-4D97-AF65-F5344CB8AC3E}">
        <p14:creationId xmlns:p14="http://schemas.microsoft.com/office/powerpoint/2010/main" val="243680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8</a:t>
            </a:fld>
            <a:endParaRPr lang="fr-FR"/>
          </a:p>
        </p:txBody>
      </p:sp>
      <p:sp>
        <p:nvSpPr>
          <p:cNvPr id="5" name="Espace réservé de la date 4"/>
          <p:cNvSpPr>
            <a:spLocks noGrp="1"/>
          </p:cNvSpPr>
          <p:nvPr>
            <p:ph type="dt" idx="11"/>
          </p:nvPr>
        </p:nvSpPr>
        <p:spPr/>
        <p:txBody>
          <a:bodyPr/>
          <a:lstStyle/>
          <a:p>
            <a:fld id="{019676B1-1493-4C25-956A-A95410C92A38}"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87966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9</a:t>
            </a:fld>
            <a:endParaRPr lang="fr-FR"/>
          </a:p>
        </p:txBody>
      </p:sp>
      <p:sp>
        <p:nvSpPr>
          <p:cNvPr id="5" name="Espace réservé de la date 4"/>
          <p:cNvSpPr>
            <a:spLocks noGrp="1"/>
          </p:cNvSpPr>
          <p:nvPr>
            <p:ph type="dt" idx="11"/>
          </p:nvPr>
        </p:nvSpPr>
        <p:spPr/>
        <p:txBody>
          <a:bodyPr/>
          <a:lstStyle/>
          <a:p>
            <a:fld id="{CD1A8497-6FAA-43B7-BF98-1FFD83358CB9}"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0643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10</a:t>
            </a:fld>
            <a:endParaRPr lang="fr-FR"/>
          </a:p>
        </p:txBody>
      </p:sp>
      <p:sp>
        <p:nvSpPr>
          <p:cNvPr id="5" name="Espace réservé de la date 4"/>
          <p:cNvSpPr>
            <a:spLocks noGrp="1"/>
          </p:cNvSpPr>
          <p:nvPr>
            <p:ph type="dt" idx="11"/>
          </p:nvPr>
        </p:nvSpPr>
        <p:spPr/>
        <p:txBody>
          <a:bodyPr/>
          <a:lstStyle/>
          <a:p>
            <a:fld id="{CD1A8497-6FAA-43B7-BF98-1FFD83358CB9}" type="datetime1">
              <a:rPr lang="fr-FR" smtClean="0"/>
              <a:t>26/03/2024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56794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4CE97C0-5C45-4F07-A671-82342603DF62}" type="datetimeFigureOut">
              <a:rPr lang="fr-FR" smtClean="0"/>
              <a:t>26/03/2024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110651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CE97C0-5C45-4F07-A671-82342603DF62}" type="datetimeFigureOut">
              <a:rPr lang="fr-FR" smtClean="0"/>
              <a:t>26/03/2024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129745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CE97C0-5C45-4F07-A671-82342603DF62}" type="datetimeFigureOut">
              <a:rPr lang="fr-FR" smtClean="0"/>
              <a:t>26/03/2024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274008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756047" y="671971"/>
            <a:ext cx="8568531" cy="1259946"/>
          </a:xfr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756047" y="2183906"/>
            <a:ext cx="4200260" cy="4535805"/>
          </a:xfrm>
        </p:spPr>
        <p:txBody>
          <a:bodyPr rtlCol="0">
            <a:normAutofit/>
          </a:bodyPr>
          <a:lstStyle/>
          <a:p>
            <a:pPr lvl="0"/>
            <a:endParaRPr lang="fr-FR" noProof="0"/>
          </a:p>
        </p:txBody>
      </p:sp>
      <p:sp>
        <p:nvSpPr>
          <p:cNvPr id="4" name="Espace réservé du texte 3"/>
          <p:cNvSpPr>
            <a:spLocks noGrp="1"/>
          </p:cNvSpPr>
          <p:nvPr>
            <p:ph type="body" sz="half" idx="2"/>
          </p:nvPr>
        </p:nvSpPr>
        <p:spPr>
          <a:xfrm>
            <a:off x="5124318" y="2183906"/>
            <a:ext cx="4200260" cy="453580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756047" y="6887704"/>
            <a:ext cx="2100130" cy="503978"/>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34445" y="7113445"/>
            <a:ext cx="3969246" cy="278237"/>
          </a:xfrm>
        </p:spPr>
        <p:txBody>
          <a:bodyPr/>
          <a:lstStyle>
            <a:lvl1pPr>
              <a:defRPr/>
            </a:lvl1pPr>
          </a:lstStyle>
          <a:p>
            <a:pPr>
              <a:defRPr/>
            </a:pPr>
            <a:r>
              <a:rPr lang="fr-FR"/>
              <a:t>Formation ARC </a:t>
            </a:r>
          </a:p>
        </p:txBody>
      </p:sp>
      <p:sp>
        <p:nvSpPr>
          <p:cNvPr id="7" name="Espace réservé du numéro de diapositive 6"/>
          <p:cNvSpPr>
            <a:spLocks noGrp="1"/>
          </p:cNvSpPr>
          <p:nvPr>
            <p:ph type="sldNum" sz="quarter" idx="12"/>
          </p:nvPr>
        </p:nvSpPr>
        <p:spPr>
          <a:xfrm>
            <a:off x="7224448" y="6887704"/>
            <a:ext cx="2100130" cy="503978"/>
          </a:xfrm>
        </p:spPr>
        <p:txBody>
          <a:bodyPr/>
          <a:lstStyle>
            <a:lvl1pPr>
              <a:defRPr/>
            </a:lvl1pPr>
          </a:lstStyle>
          <a:p>
            <a:pPr>
              <a:defRPr/>
            </a:pPr>
            <a:fld id="{96ABE2F2-5207-44FD-896E-0C7518D627C1}" type="slidenum">
              <a:rPr lang="fr-FR" altLang="fr-FR"/>
              <a:pPr>
                <a:defRPr/>
              </a:pPr>
              <a:t>‹N°›</a:t>
            </a:fld>
            <a:endParaRPr lang="fr-FR" altLang="fr-FR"/>
          </a:p>
        </p:txBody>
      </p:sp>
    </p:spTree>
    <p:extLst>
      <p:ext uri="{BB962C8B-B14F-4D97-AF65-F5344CB8AC3E}">
        <p14:creationId xmlns:p14="http://schemas.microsoft.com/office/powerpoint/2010/main" val="169162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CE97C0-5C45-4F07-A671-82342603DF62}" type="datetimeFigureOut">
              <a:rPr lang="fr-FR" smtClean="0"/>
              <a:t>26/03/2024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188743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4CE97C0-5C45-4F07-A671-82342603DF62}" type="datetimeFigureOut">
              <a:rPr lang="fr-FR" smtClean="0"/>
              <a:t>26/03/2024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245997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4CE97C0-5C45-4F07-A671-82342603DF62}" type="datetimeFigureOut">
              <a:rPr lang="fr-FR" smtClean="0"/>
              <a:t>26/03/2024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218621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4" name="Content Placeholder 3"/>
          <p:cNvSpPr>
            <a:spLocks noGrp="1"/>
          </p:cNvSpPr>
          <p:nvPr>
            <p:ph sz="half" idx="2"/>
          </p:nvPr>
        </p:nvSpPr>
        <p:spPr>
          <a:xfrm>
            <a:off x="694357" y="2761381"/>
            <a:ext cx="4264576"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6" name="Content Placeholder 5"/>
          <p:cNvSpPr>
            <a:spLocks noGrp="1"/>
          </p:cNvSpPr>
          <p:nvPr>
            <p:ph sz="quarter" idx="4"/>
          </p:nvPr>
        </p:nvSpPr>
        <p:spPr>
          <a:xfrm>
            <a:off x="5103317" y="2761381"/>
            <a:ext cx="4285579"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4CE97C0-5C45-4F07-A671-82342603DF62}" type="datetimeFigureOut">
              <a:rPr lang="fr-FR" smtClean="0"/>
              <a:t>26/03/2024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15529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4CE97C0-5C45-4F07-A671-82342603DF62}" type="datetimeFigureOut">
              <a:rPr lang="fr-FR" smtClean="0"/>
              <a:t>26/03/2024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287198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E97C0-5C45-4F07-A671-82342603DF62}" type="datetimeFigureOut">
              <a:rPr lang="fr-FR" smtClean="0"/>
              <a:t>26/03/2024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421525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Modifiez les styles du texte du masque</a:t>
            </a:r>
          </a:p>
        </p:txBody>
      </p:sp>
      <p:sp>
        <p:nvSpPr>
          <p:cNvPr id="5" name="Date Placeholder 4"/>
          <p:cNvSpPr>
            <a:spLocks noGrp="1"/>
          </p:cNvSpPr>
          <p:nvPr>
            <p:ph type="dt" sz="half" idx="10"/>
          </p:nvPr>
        </p:nvSpPr>
        <p:spPr/>
        <p:txBody>
          <a:bodyPr/>
          <a:lstStyle/>
          <a:p>
            <a:fld id="{D4CE97C0-5C45-4F07-A671-82342603DF62}" type="datetimeFigureOut">
              <a:rPr lang="fr-FR" smtClean="0"/>
              <a:t>26/03/2024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150692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285579" y="1088455"/>
            <a:ext cx="510331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Modifiez les styles du texte du masque</a:t>
            </a:r>
          </a:p>
        </p:txBody>
      </p:sp>
      <p:sp>
        <p:nvSpPr>
          <p:cNvPr id="5" name="Date Placeholder 4"/>
          <p:cNvSpPr>
            <a:spLocks noGrp="1"/>
          </p:cNvSpPr>
          <p:nvPr>
            <p:ph type="dt" sz="half" idx="10"/>
          </p:nvPr>
        </p:nvSpPr>
        <p:spPr/>
        <p:txBody>
          <a:bodyPr/>
          <a:lstStyle/>
          <a:p>
            <a:fld id="{D4CE97C0-5C45-4F07-A671-82342603DF62}" type="datetimeFigureOut">
              <a:rPr lang="fr-FR" smtClean="0"/>
              <a:t>26/03/2024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11EAB-776B-42D7-A2A2-696472D99478}" type="slidenum">
              <a:rPr lang="fr-FR" smtClean="0"/>
              <a:t>‹N°›</a:t>
            </a:fld>
            <a:endParaRPr lang="fr-FR"/>
          </a:p>
        </p:txBody>
      </p:sp>
    </p:spTree>
    <p:extLst>
      <p:ext uri="{BB962C8B-B14F-4D97-AF65-F5344CB8AC3E}">
        <p14:creationId xmlns:p14="http://schemas.microsoft.com/office/powerpoint/2010/main" val="385789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02484"/>
            <a:ext cx="869453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93043" y="7006700"/>
            <a:ext cx="2268141"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D4CE97C0-5C45-4F07-A671-82342603DF62}" type="datetimeFigureOut">
              <a:rPr lang="fr-FR" smtClean="0"/>
              <a:t>26/03/2024</a:t>
            </a:fld>
            <a:endParaRPr lang="fr-FR"/>
          </a:p>
        </p:txBody>
      </p:sp>
      <p:sp>
        <p:nvSpPr>
          <p:cNvPr id="5" name="Footer Placeholder 4"/>
          <p:cNvSpPr>
            <a:spLocks noGrp="1"/>
          </p:cNvSpPr>
          <p:nvPr>
            <p:ph type="ftr" sz="quarter" idx="3"/>
          </p:nvPr>
        </p:nvSpPr>
        <p:spPr>
          <a:xfrm>
            <a:off x="3339207" y="7006700"/>
            <a:ext cx="340221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119441" y="7006700"/>
            <a:ext cx="2268141"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B311EAB-776B-42D7-A2A2-696472D99478}" type="slidenum">
              <a:rPr lang="fr-FR" smtClean="0"/>
              <a:t>‹N°›</a:t>
            </a:fld>
            <a:endParaRPr lang="fr-FR"/>
          </a:p>
        </p:txBody>
      </p:sp>
    </p:spTree>
    <p:extLst>
      <p:ext uri="{BB962C8B-B14F-4D97-AF65-F5344CB8AC3E}">
        <p14:creationId xmlns:p14="http://schemas.microsoft.com/office/powerpoint/2010/main" val="2155092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mailto:orcod-gestion-locheres@arc-copro.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7.jpeg"/>
          <p:cNvPicPr>
            <a:picLocks noChangeAspect="1"/>
          </p:cNvPicPr>
          <p:nvPr/>
        </p:nvPicPr>
        <p:blipFill>
          <a:blip r:embed="rId3" cstate="print"/>
          <a:stretch>
            <a:fillRect/>
          </a:stretch>
        </p:blipFill>
        <p:spPr>
          <a:xfrm>
            <a:off x="-12682" y="-608766"/>
            <a:ext cx="10092777" cy="6728512"/>
          </a:xfrm>
          <a:prstGeom prst="rect">
            <a:avLst/>
          </a:prstGeom>
          <a:noFill/>
          <a:ln>
            <a:noFill/>
          </a:ln>
        </p:spPr>
      </p:pic>
      <p:sp>
        <p:nvSpPr>
          <p:cNvPr id="5" name="Espace réservé du contenu 1"/>
          <p:cNvSpPr txBox="1"/>
          <p:nvPr/>
        </p:nvSpPr>
        <p:spPr>
          <a:xfrm>
            <a:off x="1384487" y="1024227"/>
            <a:ext cx="8695609" cy="606826"/>
          </a:xfrm>
          <a:prstGeom prst="rect">
            <a:avLst/>
          </a:prstGeom>
          <a:solidFill>
            <a:srgbClr val="31849B"/>
          </a:solidFill>
          <a:ln>
            <a:noFill/>
          </a:ln>
        </p:spPr>
        <p:txBody>
          <a:bodyPr vert="horz" wrap="square" lIns="56698" tIns="28349" rIns="56698" bIns="28349" anchor="t" anchorCtr="1" compatLnSpc="1">
            <a:spAutoFit/>
          </a:bodyPr>
          <a:lstStyle>
            <a:defPPr>
              <a:defRPr lang="fr-FR"/>
            </a:defPPr>
            <a:lvl1pPr algn="ctr">
              <a:lnSpc>
                <a:spcPct val="90000"/>
              </a:lnSpc>
              <a:spcBef>
                <a:spcPts val="465"/>
              </a:spcBef>
              <a:defRPr sz="3968" b="1" i="0" u="none" strike="noStrike" kern="0" cap="none" spc="0" baseline="0">
                <a:solidFill>
                  <a:schemeClr val="bg1"/>
                </a:solidFill>
                <a:uFillTx/>
                <a:latin typeface="Century Gothic" panose="020B0502020202020204" pitchFamily="34" charset="0"/>
              </a:defRPr>
            </a:lvl1pPr>
          </a:lstStyle>
          <a:p>
            <a:r>
              <a:rPr lang="fr-CA" dirty="0"/>
              <a:t>ORCOD LOCHERES</a:t>
            </a:r>
          </a:p>
        </p:txBody>
      </p:sp>
      <p:pic>
        <p:nvPicPr>
          <p:cNvPr id="8" name="Picture 4"/>
          <p:cNvPicPr>
            <a:picLocks noChangeAspect="1"/>
          </p:cNvPicPr>
          <p:nvPr/>
        </p:nvPicPr>
        <p:blipFill>
          <a:blip r:embed="rId4" cstate="print"/>
          <a:srcRect/>
          <a:stretch>
            <a:fillRect/>
          </a:stretch>
        </p:blipFill>
        <p:spPr>
          <a:xfrm>
            <a:off x="2989721" y="6124209"/>
            <a:ext cx="1500448" cy="1301307"/>
          </a:xfrm>
          <a:prstGeom prst="rect">
            <a:avLst/>
          </a:prstGeom>
          <a:noFill/>
          <a:ln>
            <a:noFill/>
          </a:ln>
        </p:spPr>
      </p:pic>
      <p:pic>
        <p:nvPicPr>
          <p:cNvPr id="10" name="Picture 6"/>
          <p:cNvPicPr>
            <a:picLocks noChangeAspect="1"/>
          </p:cNvPicPr>
          <p:nvPr/>
        </p:nvPicPr>
        <p:blipFill>
          <a:blip r:embed="rId5" cstate="print"/>
          <a:srcRect/>
          <a:stretch>
            <a:fillRect/>
          </a:stretch>
        </p:blipFill>
        <p:spPr>
          <a:xfrm>
            <a:off x="5033706" y="6436951"/>
            <a:ext cx="2527739" cy="670222"/>
          </a:xfrm>
          <a:prstGeom prst="rect">
            <a:avLst/>
          </a:prstGeom>
          <a:noFill/>
          <a:ln>
            <a:noFill/>
          </a:ln>
        </p:spPr>
      </p:pic>
      <p:pic>
        <p:nvPicPr>
          <p:cNvPr id="21" name="Picture 18"/>
          <p:cNvPicPr>
            <a:picLocks noChangeAspect="1"/>
          </p:cNvPicPr>
          <p:nvPr/>
        </p:nvPicPr>
        <p:blipFill>
          <a:blip r:embed="rId6" cstate="print"/>
          <a:srcRect/>
          <a:stretch>
            <a:fillRect/>
          </a:stretch>
        </p:blipFill>
        <p:spPr>
          <a:xfrm>
            <a:off x="-50556" y="618747"/>
            <a:ext cx="1863993" cy="1424510"/>
          </a:xfrm>
          <a:prstGeom prst="rect">
            <a:avLst/>
          </a:prstGeom>
          <a:noFill/>
          <a:ln>
            <a:noFill/>
          </a:ln>
        </p:spPr>
      </p:pic>
      <p:sp>
        <p:nvSpPr>
          <p:cNvPr id="22" name="ZoneTexte 30"/>
          <p:cNvSpPr txBox="1"/>
          <p:nvPr/>
        </p:nvSpPr>
        <p:spPr>
          <a:xfrm>
            <a:off x="57807" y="3510633"/>
            <a:ext cx="4905412" cy="737277"/>
          </a:xfrm>
          <a:prstGeom prst="rect">
            <a:avLst/>
          </a:prstGeom>
          <a:solidFill>
            <a:srgbClr val="048B9A"/>
          </a:solidFill>
          <a:ln>
            <a:noFill/>
          </a:ln>
        </p:spPr>
        <p:txBody>
          <a:bodyPr vert="horz" wrap="square" lIns="61738" tIns="30873" rIns="61738" bIns="30873"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CA" sz="2205" b="1" kern="0" dirty="0">
                <a:solidFill>
                  <a:schemeClr val="bg1"/>
                </a:solidFill>
                <a:latin typeface="Century Gothic" panose="020B0502020202020204" pitchFamily="34" charset="0"/>
              </a:rPr>
              <a:t>La maîtrise d’ouvrage </a:t>
            </a:r>
          </a:p>
          <a:p>
            <a:pPr algn="ctr">
              <a:lnSpc>
                <a:spcPct val="90000"/>
              </a:lnSpc>
              <a:spcBef>
                <a:spcPts val="465"/>
              </a:spcBef>
              <a:defRPr sz="1800" b="0" i="0" u="none" strike="noStrike" kern="0" cap="none" spc="0" baseline="0">
                <a:solidFill>
                  <a:srgbClr val="000000"/>
                </a:solidFill>
                <a:uFillTx/>
              </a:defRPr>
            </a:pPr>
            <a:r>
              <a:rPr lang="fr-CA" sz="2205" b="1" kern="0" dirty="0">
                <a:solidFill>
                  <a:schemeClr val="bg1"/>
                </a:solidFill>
                <a:latin typeface="Century Gothic" panose="020B0502020202020204" pitchFamily="34" charset="0"/>
              </a:rPr>
              <a:t>la ville de Sarcelles</a:t>
            </a:r>
          </a:p>
        </p:txBody>
      </p:sp>
      <p:pic>
        <p:nvPicPr>
          <p:cNvPr id="24" name="Picture 4" descr="I:\Base cartographique\1200px-Logo_Ville_Sarcelles.svg.png"/>
          <p:cNvPicPr>
            <a:picLocks noChangeAspect="1"/>
          </p:cNvPicPr>
          <p:nvPr/>
        </p:nvPicPr>
        <p:blipFill>
          <a:blip r:embed="rId7" cstate="print"/>
          <a:srcRect/>
          <a:stretch>
            <a:fillRect/>
          </a:stretch>
        </p:blipFill>
        <p:spPr>
          <a:xfrm>
            <a:off x="187250" y="6192015"/>
            <a:ext cx="1812945" cy="1233502"/>
          </a:xfrm>
          <a:prstGeom prst="rect">
            <a:avLst/>
          </a:prstGeom>
          <a:noFill/>
          <a:ln>
            <a:noFill/>
          </a:ln>
        </p:spPr>
      </p:pic>
      <p:pic>
        <p:nvPicPr>
          <p:cNvPr id="1026" name="Picture 2">
            <a:extLst>
              <a:ext uri="{FF2B5EF4-FFF2-40B4-BE49-F238E27FC236}">
                <a16:creationId xmlns:a16="http://schemas.microsoft.com/office/drawing/2014/main" id="{4CE8A55D-9F26-5FB5-EBAC-0BA598131E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25731" y="6147345"/>
            <a:ext cx="1296825" cy="127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30">
            <a:extLst>
              <a:ext uri="{FF2B5EF4-FFF2-40B4-BE49-F238E27FC236}">
                <a16:creationId xmlns:a16="http://schemas.microsoft.com/office/drawing/2014/main" id="{ED94F52C-68C7-CB11-CFEB-D2F5E1C8C6F8}"/>
              </a:ext>
            </a:extLst>
          </p:cNvPr>
          <p:cNvSpPr txBox="1"/>
          <p:nvPr/>
        </p:nvSpPr>
        <p:spPr>
          <a:xfrm>
            <a:off x="4963219" y="3515846"/>
            <a:ext cx="4975900" cy="724453"/>
          </a:xfrm>
          <a:prstGeom prst="rect">
            <a:avLst/>
          </a:prstGeom>
          <a:solidFill>
            <a:srgbClr val="048B9A"/>
          </a:solidFill>
          <a:ln>
            <a:noFill/>
          </a:ln>
        </p:spPr>
        <p:txBody>
          <a:bodyPr vert="horz" wrap="square" lIns="61738" tIns="30873" rIns="61738" bIns="30873" anchor="t" anchorCtr="1" compatLnSpc="1">
            <a:spAutoFit/>
          </a:bodyPr>
          <a:lstStyle>
            <a:defPPr>
              <a:defRPr lang="fr-FR"/>
            </a:defPPr>
            <a:lvl1pPr algn="ctr">
              <a:lnSpc>
                <a:spcPct val="90000"/>
              </a:lnSpc>
              <a:spcBef>
                <a:spcPts val="422"/>
              </a:spcBef>
              <a:defRPr sz="2000" b="1" i="0" u="none" strike="noStrike" kern="0" cap="none" spc="0" baseline="0">
                <a:solidFill>
                  <a:schemeClr val="bg1"/>
                </a:solidFill>
                <a:uFillTx/>
                <a:latin typeface="Century Gothic" panose="020B0502020202020204" pitchFamily="34" charset="0"/>
              </a:defRPr>
            </a:lvl1pPr>
          </a:lstStyle>
          <a:p>
            <a:r>
              <a:rPr lang="fr-CA" sz="2205" dirty="0"/>
              <a:t>L’opérateur de la mission de</a:t>
            </a:r>
          </a:p>
          <a:p>
            <a:r>
              <a:rPr lang="fr-CA" sz="2205" dirty="0"/>
              <a:t>redressement ARC </a:t>
            </a:r>
          </a:p>
        </p:txBody>
      </p:sp>
      <p:sp>
        <p:nvSpPr>
          <p:cNvPr id="4" name="Espace réservé du numéro de diapositive 3">
            <a:extLst>
              <a:ext uri="{FF2B5EF4-FFF2-40B4-BE49-F238E27FC236}">
                <a16:creationId xmlns:a16="http://schemas.microsoft.com/office/drawing/2014/main" id="{EA1FC267-AFC1-DD36-5019-DD8D67DEA79B}"/>
              </a:ext>
            </a:extLst>
          </p:cNvPr>
          <p:cNvSpPr>
            <a:spLocks noGrp="1"/>
          </p:cNvSpPr>
          <p:nvPr>
            <p:ph type="sldNum" sz="quarter" idx="12"/>
          </p:nvPr>
        </p:nvSpPr>
        <p:spPr/>
        <p:txBody>
          <a:bodyPr/>
          <a:lstStyle/>
          <a:p>
            <a:fld id="{72588CE7-4BA5-4358-91C8-27749FE07EB4}" type="slidenum">
              <a:rPr lang="fr-FR" smtClean="0"/>
              <a:pPr/>
              <a:t>1</a:t>
            </a:fld>
            <a:endParaRPr lang="fr-FR"/>
          </a:p>
        </p:txBody>
      </p:sp>
    </p:spTree>
    <p:extLst>
      <p:ext uri="{BB962C8B-B14F-4D97-AF65-F5344CB8AC3E}">
        <p14:creationId xmlns:p14="http://schemas.microsoft.com/office/powerpoint/2010/main" val="133734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a:off x="8595460" y="513110"/>
            <a:ext cx="1287503" cy="621828"/>
          </a:xfrm>
          <a:prstGeom prst="rect">
            <a:avLst/>
          </a:prstGeom>
        </p:spPr>
      </p:pic>
      <p:sp>
        <p:nvSpPr>
          <p:cNvPr id="12"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LES MODALITES</a:t>
            </a:r>
          </a:p>
        </p:txBody>
      </p:sp>
      <p:pic>
        <p:nvPicPr>
          <p:cNvPr id="8" name="Image 7"/>
          <p:cNvPicPr>
            <a:picLocks noChangeAspect="1"/>
          </p:cNvPicPr>
          <p:nvPr/>
        </p:nvPicPr>
        <p:blipFill>
          <a:blip r:embed="rId4"/>
          <a:stretch>
            <a:fillRect/>
          </a:stretch>
        </p:blipFill>
        <p:spPr>
          <a:xfrm>
            <a:off x="0" y="-4899"/>
            <a:ext cx="639132" cy="382757"/>
          </a:xfrm>
          <a:prstGeom prst="rect">
            <a:avLst/>
          </a:prstGeom>
        </p:spPr>
      </p:pic>
      <p:sp>
        <p:nvSpPr>
          <p:cNvPr id="3" name="Rectangle 2"/>
          <p:cNvSpPr/>
          <p:nvPr/>
        </p:nvSpPr>
        <p:spPr>
          <a:xfrm>
            <a:off x="500424" y="1395248"/>
            <a:ext cx="9254014" cy="4769177"/>
          </a:xfrm>
          <a:prstGeom prst="rect">
            <a:avLst/>
          </a:prstGeom>
        </p:spPr>
        <p:txBody>
          <a:bodyPr wrap="square">
            <a:noAutofit/>
          </a:bodyPr>
          <a:lstStyle/>
          <a:p>
            <a:r>
              <a:rPr lang="fr-CA" sz="2000" b="1" dirty="0">
                <a:latin typeface="Century Gothic" panose="020B0502020202020204" pitchFamily="34" charset="0"/>
                <a:cs typeface="Calibri"/>
              </a:rPr>
              <a:t>A quelle adresse doit être envoyée la convocation ? </a:t>
            </a:r>
          </a:p>
          <a:p>
            <a:endParaRPr lang="fr-CA" sz="2000" b="1" dirty="0">
              <a:latin typeface="Century Gothic" panose="020B0502020202020204" pitchFamily="34" charset="0"/>
              <a:cs typeface="Calibri"/>
            </a:endParaRPr>
          </a:p>
          <a:p>
            <a:r>
              <a:rPr lang="fr-CA" sz="2000" b="1" dirty="0">
                <a:solidFill>
                  <a:srgbClr val="31849B"/>
                </a:solidFill>
                <a:latin typeface="Century Gothic" panose="020B0502020202020204" pitchFamily="34" charset="0"/>
                <a:cs typeface="Calibri"/>
              </a:rPr>
              <a:t>La convocation est envoyée à la dernière adresse communiquée par le copropriétaire au syndic en lettre recommandé avec accusé de réception.</a:t>
            </a:r>
          </a:p>
          <a:p>
            <a:pPr marL="236258" indent="-236258">
              <a:buFont typeface="Wingdings" panose="05000000000000000000" pitchFamily="2" charset="2"/>
              <a:buChar char="F"/>
            </a:pPr>
            <a:endParaRPr lang="fr-CA" sz="2000" dirty="0">
              <a:latin typeface="Century Gothic" panose="020B0502020202020204" pitchFamily="34" charset="0"/>
              <a:cs typeface="Calibri"/>
            </a:endParaRPr>
          </a:p>
          <a:p>
            <a:pPr marL="236258" indent="-236258">
              <a:buFont typeface="Wingdings" panose="05000000000000000000" pitchFamily="2" charset="2"/>
              <a:buChar char="F"/>
            </a:pPr>
            <a:r>
              <a:rPr lang="fr-CA" sz="2000" dirty="0">
                <a:latin typeface="Century Gothic" panose="020B0502020202020204" pitchFamily="34" charset="0"/>
                <a:cs typeface="Calibri"/>
              </a:rPr>
              <a:t>Si le copropriétaire n’a pas communiqué le changement d’adresse au syndic selon ce formalisme, ce dernier l’enverra à la dernière adresse connue et l’assemblée générale ne pourra pas être annulée sur ce motif.</a:t>
            </a:r>
          </a:p>
          <a:p>
            <a:pPr marL="236258" indent="-236258">
              <a:buFont typeface="Wingdings" panose="05000000000000000000" pitchFamily="2" charset="2"/>
              <a:buChar char="F"/>
            </a:pPr>
            <a:endParaRPr lang="fr-CA" sz="2000" dirty="0">
              <a:latin typeface="Century Gothic" panose="020B0502020202020204" pitchFamily="34" charset="0"/>
              <a:cs typeface="Calibri"/>
            </a:endParaRPr>
          </a:p>
          <a:p>
            <a:pPr marL="236258" indent="-236258">
              <a:buFont typeface="Wingdings" panose="05000000000000000000" pitchFamily="2" charset="2"/>
              <a:buChar char="F"/>
            </a:pPr>
            <a:r>
              <a:rPr lang="fr-CA" sz="2000" dirty="0">
                <a:latin typeface="Century Gothic" panose="020B0502020202020204" pitchFamily="34" charset="0"/>
                <a:cs typeface="Calibri"/>
              </a:rPr>
              <a:t>Pour les lettres recommandées électroniques, le syndic doit avoir connaissance de l’adresse mail exacte du copropriétaire. Celui-ci doit la notifier au syndic et l’informer de toutes modifications. En cas d’erreur sur dans l’adresse mail notifiée, l’assemblée générale ne pourra pas être annulée sur ce motif. </a:t>
            </a:r>
          </a:p>
        </p:txBody>
      </p:sp>
    </p:spTree>
    <p:extLst>
      <p:ext uri="{BB962C8B-B14F-4D97-AF65-F5344CB8AC3E}">
        <p14:creationId xmlns:p14="http://schemas.microsoft.com/office/powerpoint/2010/main" val="303172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88867" y="547067"/>
            <a:ext cx="4950258" cy="461665"/>
          </a:xfrm>
          <a:prstGeom prst="rect">
            <a:avLst/>
          </a:prstGeom>
          <a:noFill/>
        </p:spPr>
        <p:txBody>
          <a:bodyPr wrap="square" rtlCol="0">
            <a:spAutoFit/>
          </a:bodyPr>
          <a:lstStyle/>
          <a:p>
            <a:r>
              <a:rPr lang="fr-CA" sz="2400" b="1" spc="-4" dirty="0">
                <a:solidFill>
                  <a:srgbClr val="31849B"/>
                </a:solidFill>
                <a:latin typeface="Century Gothic" panose="020B0502020202020204" pitchFamily="34" charset="0"/>
                <a:cs typeface="Calibri"/>
              </a:rPr>
              <a:t>Le délai de convocation</a:t>
            </a:r>
            <a:endParaRPr lang="fr-FR" sz="2400" b="1" dirty="0">
              <a:solidFill>
                <a:srgbClr val="31849B"/>
              </a:solidFill>
              <a:latin typeface="Century Gothic" panose="020B0502020202020204" pitchFamily="34" charset="0"/>
            </a:endParaRPr>
          </a:p>
        </p:txBody>
      </p:sp>
      <p:sp>
        <p:nvSpPr>
          <p:cNvPr id="11" name="object 6"/>
          <p:cNvSpPr txBox="1"/>
          <p:nvPr/>
        </p:nvSpPr>
        <p:spPr>
          <a:xfrm>
            <a:off x="319850" y="1404568"/>
            <a:ext cx="9440920" cy="4164985"/>
          </a:xfrm>
          <a:prstGeom prst="rect">
            <a:avLst/>
          </a:prstGeom>
        </p:spPr>
        <p:txBody>
          <a:bodyPr vert="horz" wrap="square" lIns="0" tIns="86105" rIns="0" bIns="0" rtlCol="0">
            <a:spAutoFit/>
          </a:bodyPr>
          <a:lstStyle/>
          <a:p>
            <a:pPr marL="10500">
              <a:lnSpc>
                <a:spcPts val="1716"/>
              </a:lnSpc>
              <a:spcBef>
                <a:spcPts val="926"/>
              </a:spcBef>
            </a:pPr>
            <a:r>
              <a:rPr lang="fr-CA" sz="2000" b="1" spc="-8" dirty="0">
                <a:latin typeface="Century Gothic" panose="020B0502020202020204" pitchFamily="34" charset="0"/>
                <a:cs typeface="Calibri"/>
              </a:rPr>
              <a:t>Quel est le délai de convocation ?</a:t>
            </a:r>
          </a:p>
          <a:p>
            <a:pPr marL="10500">
              <a:lnSpc>
                <a:spcPts val="1716"/>
              </a:lnSpc>
              <a:spcBef>
                <a:spcPts val="926"/>
              </a:spcBef>
            </a:pPr>
            <a:r>
              <a:rPr lang="fr-CA" sz="2000" b="1" spc="-8" dirty="0">
                <a:solidFill>
                  <a:srgbClr val="31849B"/>
                </a:solidFill>
                <a:latin typeface="Century Gothic" panose="020B0502020202020204" pitchFamily="34" charset="0"/>
                <a:cs typeface="Calibri"/>
              </a:rPr>
              <a:t>Un délai de 21 jours entre la notification de la convocation et la tenue de l’assemblée générale doit être respecté</a:t>
            </a:r>
            <a:r>
              <a:rPr lang="fr-CA" sz="2000" spc="-8" dirty="0">
                <a:latin typeface="Century Gothic" panose="020B0502020202020204" pitchFamily="34" charset="0"/>
                <a:cs typeface="Calibri"/>
              </a:rPr>
              <a:t>.  Dans le cas où le règlement de copropriété prévoit un délai plus long, celui-ci devra être respecté </a:t>
            </a:r>
            <a:r>
              <a:rPr lang="fr-FR" sz="2000" spc="-4" dirty="0">
                <a:latin typeface="Century Gothic" panose="020B0502020202020204" pitchFamily="34" charset="0"/>
                <a:cs typeface="Calibri"/>
              </a:rPr>
              <a:t>(</a:t>
            </a:r>
            <a:r>
              <a:rPr lang="fr-FR" sz="2000" i="1" spc="-4" dirty="0">
                <a:latin typeface="Century Gothic" panose="020B0502020202020204" pitchFamily="34" charset="0"/>
                <a:cs typeface="Calibri"/>
              </a:rPr>
              <a:t>article</a:t>
            </a:r>
            <a:r>
              <a:rPr lang="fr-FR" sz="2000" i="1" dirty="0">
                <a:latin typeface="Century Gothic" panose="020B0502020202020204" pitchFamily="34" charset="0"/>
                <a:cs typeface="Calibri"/>
              </a:rPr>
              <a:t> 9</a:t>
            </a:r>
            <a:r>
              <a:rPr lang="fr-FR" sz="2000" i="1" spc="4" dirty="0">
                <a:latin typeface="Century Gothic" panose="020B0502020202020204" pitchFamily="34" charset="0"/>
                <a:cs typeface="Calibri"/>
              </a:rPr>
              <a:t> </a:t>
            </a:r>
            <a:r>
              <a:rPr lang="fr-FR" sz="2000" i="1" spc="-4" dirty="0">
                <a:latin typeface="Century Gothic" panose="020B0502020202020204" pitchFamily="34" charset="0"/>
                <a:cs typeface="Calibri"/>
              </a:rPr>
              <a:t>du décret</a:t>
            </a:r>
            <a:r>
              <a:rPr lang="fr-FR" sz="2000" i="1" dirty="0">
                <a:latin typeface="Century Gothic" panose="020B0502020202020204" pitchFamily="34" charset="0"/>
                <a:cs typeface="Calibri"/>
              </a:rPr>
              <a:t> </a:t>
            </a:r>
            <a:r>
              <a:rPr lang="fr-FR" sz="2000" i="1" spc="-4" dirty="0">
                <a:latin typeface="Century Gothic" panose="020B0502020202020204" pitchFamily="34" charset="0"/>
                <a:cs typeface="Calibri"/>
              </a:rPr>
              <a:t>du</a:t>
            </a:r>
            <a:r>
              <a:rPr lang="fr-FR" sz="2000" i="1" spc="8" dirty="0">
                <a:latin typeface="Century Gothic" panose="020B0502020202020204" pitchFamily="34" charset="0"/>
                <a:cs typeface="Calibri"/>
              </a:rPr>
              <a:t> </a:t>
            </a:r>
            <a:r>
              <a:rPr lang="fr-FR" sz="2000" i="1" spc="-4" dirty="0">
                <a:latin typeface="Century Gothic" panose="020B0502020202020204" pitchFamily="34" charset="0"/>
                <a:cs typeface="Calibri"/>
              </a:rPr>
              <a:t>17 mars</a:t>
            </a:r>
            <a:r>
              <a:rPr lang="fr-FR" sz="2000" i="1" dirty="0">
                <a:latin typeface="Century Gothic" panose="020B0502020202020204" pitchFamily="34" charset="0"/>
                <a:cs typeface="Calibri"/>
              </a:rPr>
              <a:t> </a:t>
            </a:r>
            <a:r>
              <a:rPr lang="fr-FR" sz="2000" i="1" spc="-4" dirty="0">
                <a:latin typeface="Century Gothic" panose="020B0502020202020204" pitchFamily="34" charset="0"/>
                <a:cs typeface="Calibri"/>
              </a:rPr>
              <a:t>1967).</a:t>
            </a:r>
            <a:endParaRPr lang="fr-CA" sz="2000" spc="-8" dirty="0">
              <a:latin typeface="Century Gothic" panose="020B0502020202020204" pitchFamily="34" charset="0"/>
              <a:cs typeface="Calibri"/>
            </a:endParaRPr>
          </a:p>
          <a:p>
            <a:pPr marL="10500">
              <a:lnSpc>
                <a:spcPts val="1716"/>
              </a:lnSpc>
              <a:spcBef>
                <a:spcPts val="926"/>
              </a:spcBef>
            </a:pPr>
            <a:r>
              <a:rPr lang="fr-CA" sz="2000" spc="-8" dirty="0">
                <a:latin typeface="Century Gothic" panose="020B0502020202020204" pitchFamily="34" charset="0"/>
                <a:cs typeface="Calibri"/>
              </a:rPr>
              <a:t>Ce délai commence à courir le lendemain de la première présentation de la convocation.</a:t>
            </a:r>
          </a:p>
          <a:p>
            <a:pPr marL="10500">
              <a:lnSpc>
                <a:spcPts val="1716"/>
              </a:lnSpc>
              <a:spcBef>
                <a:spcPts val="926"/>
              </a:spcBef>
            </a:pPr>
            <a:r>
              <a:rPr lang="fr-CA" sz="2000" spc="-8" dirty="0">
                <a:latin typeface="Century Gothic" panose="020B0502020202020204" pitchFamily="34" charset="0"/>
                <a:cs typeface="Calibri"/>
              </a:rPr>
              <a:t>En cas d’urgence, le délai de 21 jours n’a pas besoin d’être respecté mais il faudra cependant observer un délai raisonnable. </a:t>
            </a:r>
          </a:p>
          <a:p>
            <a:pPr marL="10500">
              <a:lnSpc>
                <a:spcPts val="1716"/>
              </a:lnSpc>
              <a:spcBef>
                <a:spcPts val="926"/>
              </a:spcBef>
            </a:pPr>
            <a:endParaRPr lang="fr-CA" sz="2000" b="1" spc="-8" dirty="0">
              <a:latin typeface="Century Gothic" panose="020B0502020202020204" pitchFamily="34" charset="0"/>
              <a:cs typeface="Calibri"/>
            </a:endParaRPr>
          </a:p>
          <a:p>
            <a:pPr marL="10500">
              <a:lnSpc>
                <a:spcPts val="1716"/>
              </a:lnSpc>
              <a:spcBef>
                <a:spcPts val="926"/>
              </a:spcBef>
            </a:pPr>
            <a:r>
              <a:rPr lang="fr-CA" sz="2000" b="1" spc="-8" dirty="0">
                <a:latin typeface="Century Gothic" panose="020B0502020202020204" pitchFamily="34" charset="0"/>
                <a:cs typeface="Calibri"/>
              </a:rPr>
              <a:t>Que se passe-t-il si le délai n’est pas respecté ?</a:t>
            </a:r>
          </a:p>
          <a:p>
            <a:pPr marL="10500">
              <a:lnSpc>
                <a:spcPts val="1716"/>
              </a:lnSpc>
              <a:spcBef>
                <a:spcPts val="926"/>
              </a:spcBef>
            </a:pPr>
            <a:r>
              <a:rPr lang="fr-CA" sz="2000" spc="-8" dirty="0">
                <a:latin typeface="Century Gothic" panose="020B0502020202020204" pitchFamily="34" charset="0"/>
                <a:cs typeface="Calibri"/>
              </a:rPr>
              <a:t>Si le délai n’est pas respecté, </a:t>
            </a:r>
            <a:r>
              <a:rPr lang="fr-CA" sz="2000" b="1" spc="-8" dirty="0">
                <a:solidFill>
                  <a:srgbClr val="31849B"/>
                </a:solidFill>
                <a:latin typeface="Century Gothic" panose="020B0502020202020204" pitchFamily="34" charset="0"/>
                <a:cs typeface="Calibri"/>
              </a:rPr>
              <a:t>l’assemblée générale encourt la nullité </a:t>
            </a:r>
            <a:r>
              <a:rPr lang="fr-CA" sz="2000" spc="-8" dirty="0">
                <a:latin typeface="Century Gothic" panose="020B0502020202020204" pitchFamily="34" charset="0"/>
                <a:cs typeface="Calibri"/>
              </a:rPr>
              <a:t>et cela, quel qu’en soit la cause : dysfonctionnement des services de la Poste, grève, etc…</a:t>
            </a:r>
          </a:p>
          <a:p>
            <a:pPr marL="10500">
              <a:lnSpc>
                <a:spcPts val="1716"/>
              </a:lnSpc>
              <a:spcBef>
                <a:spcPts val="926"/>
              </a:spcBef>
            </a:pPr>
            <a:endParaRPr lang="fr-CA" spc="-8" dirty="0">
              <a:latin typeface="Century Gothic" panose="020B0502020202020204" pitchFamily="34" charset="0"/>
              <a:cs typeface="Calibri"/>
            </a:endParaRPr>
          </a:p>
        </p:txBody>
      </p:sp>
      <p:sp>
        <p:nvSpPr>
          <p:cNvPr id="10" name="Espace réservé du contenu 1"/>
          <p:cNvSpPr txBox="1"/>
          <p:nvPr/>
        </p:nvSpPr>
        <p:spPr>
          <a:xfrm>
            <a:off x="-1"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LES MODALITES</a:t>
            </a:r>
          </a:p>
        </p:txBody>
      </p:sp>
      <p:pic>
        <p:nvPicPr>
          <p:cNvPr id="8" name="Image 7"/>
          <p:cNvPicPr>
            <a:picLocks noChangeAspect="1"/>
          </p:cNvPicPr>
          <p:nvPr/>
        </p:nvPicPr>
        <p:blipFill>
          <a:blip r:embed="rId3"/>
          <a:stretch>
            <a:fillRect/>
          </a:stretch>
        </p:blipFill>
        <p:spPr>
          <a:xfrm>
            <a:off x="0" y="0"/>
            <a:ext cx="639132" cy="382757"/>
          </a:xfrm>
          <a:prstGeom prst="rect">
            <a:avLst/>
          </a:prstGeom>
        </p:spPr>
      </p:pic>
    </p:spTree>
    <p:extLst>
      <p:ext uri="{BB962C8B-B14F-4D97-AF65-F5344CB8AC3E}">
        <p14:creationId xmlns:p14="http://schemas.microsoft.com/office/powerpoint/2010/main" val="69825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p:cNvSpPr txBox="1">
            <a:spLocks noGrp="1"/>
          </p:cNvSpPr>
          <p:nvPr>
            <p:ph type="title"/>
          </p:nvPr>
        </p:nvSpPr>
        <p:spPr>
          <a:xfrm>
            <a:off x="4009533" y="353313"/>
            <a:ext cx="2648441" cy="871848"/>
          </a:xfrm>
          <a:prstGeom prst="rect">
            <a:avLst/>
          </a:prstGeom>
        </p:spPr>
        <p:txBody>
          <a:bodyPr vert="horz" wrap="square" lIns="0" tIns="9976" rIns="0" bIns="0" rtlCol="0" anchor="ctr">
            <a:spAutoFit/>
          </a:bodyPr>
          <a:lstStyle/>
          <a:p>
            <a:pPr marL="10500" algn="ctr">
              <a:lnSpc>
                <a:spcPct val="100000"/>
              </a:lnSpc>
              <a:spcBef>
                <a:spcPts val="79"/>
              </a:spcBef>
            </a:pPr>
            <a:r>
              <a:rPr lang="fr-FR" sz="2800" b="1" dirty="0">
                <a:solidFill>
                  <a:srgbClr val="31849B"/>
                </a:solidFill>
                <a:uFill>
                  <a:solidFill>
                    <a:srgbClr val="000000"/>
                  </a:solidFill>
                </a:uFill>
                <a:latin typeface="Century Gothic" panose="020B0502020202020204" pitchFamily="34" charset="0"/>
                <a:cs typeface="Calibri"/>
              </a:rPr>
              <a:t>L’ordre du jour</a:t>
            </a:r>
            <a:br>
              <a:rPr lang="fr-FR" sz="2800" b="1" spc="-4" dirty="0">
                <a:solidFill>
                  <a:srgbClr val="31849B"/>
                </a:solidFill>
                <a:uFill>
                  <a:solidFill>
                    <a:srgbClr val="000000"/>
                  </a:solidFill>
                </a:uFill>
                <a:latin typeface="Century Gothic" panose="020B0502020202020204" pitchFamily="34" charset="0"/>
                <a:cs typeface="Calibri"/>
              </a:rPr>
            </a:br>
            <a:r>
              <a:rPr lang="fr-FR" sz="2800" b="1" spc="-4" dirty="0">
                <a:solidFill>
                  <a:srgbClr val="31849B"/>
                </a:solidFill>
                <a:uFill>
                  <a:solidFill>
                    <a:srgbClr val="000000"/>
                  </a:solidFill>
                </a:uFill>
                <a:latin typeface="Century Gothic" panose="020B0502020202020204" pitchFamily="34" charset="0"/>
                <a:cs typeface="Calibri"/>
              </a:rPr>
              <a:t> </a:t>
            </a:r>
            <a:endParaRPr sz="2800" dirty="0">
              <a:solidFill>
                <a:srgbClr val="31849B"/>
              </a:solidFill>
              <a:latin typeface="Century Gothic" panose="020B0502020202020204" pitchFamily="34" charset="0"/>
              <a:cs typeface="Calibri"/>
            </a:endParaRPr>
          </a:p>
        </p:txBody>
      </p:sp>
      <p:sp>
        <p:nvSpPr>
          <p:cNvPr id="13" name="object 6"/>
          <p:cNvSpPr txBox="1"/>
          <p:nvPr/>
        </p:nvSpPr>
        <p:spPr>
          <a:xfrm>
            <a:off x="476054" y="1176860"/>
            <a:ext cx="9306936" cy="5320199"/>
          </a:xfrm>
          <a:prstGeom prst="rect">
            <a:avLst/>
          </a:prstGeom>
        </p:spPr>
        <p:txBody>
          <a:bodyPr vert="horz" wrap="square" lIns="0" tIns="10501" rIns="0" bIns="0" rtlCol="0">
            <a:spAutoFit/>
          </a:bodyPr>
          <a:lstStyle/>
          <a:p>
            <a:pPr marL="10500" algn="just"/>
            <a:r>
              <a:rPr lang="fr-CA" b="1" spc="-4" dirty="0">
                <a:latin typeface="Century Gothic" panose="020B0502020202020204" pitchFamily="34" charset="0"/>
                <a:cs typeface="Calibri"/>
              </a:rPr>
              <a:t>Qu’est ce qu’un ordre du jour ?</a:t>
            </a:r>
          </a:p>
          <a:p>
            <a:pPr marL="10500" algn="just"/>
            <a:endParaRPr lang="fr-CA" b="1" i="1" spc="-4" dirty="0">
              <a:latin typeface="Century Gothic" panose="020B0502020202020204" pitchFamily="34" charset="0"/>
              <a:cs typeface="Calibri"/>
            </a:endParaRPr>
          </a:p>
          <a:p>
            <a:pPr marL="10500" algn="just"/>
            <a:r>
              <a:rPr lang="fr-CA" sz="1600" b="1" spc="-4" dirty="0">
                <a:solidFill>
                  <a:srgbClr val="31849B"/>
                </a:solidFill>
                <a:latin typeface="Century Gothic" panose="020B0502020202020204" pitchFamily="34" charset="0"/>
                <a:cs typeface="Calibri"/>
              </a:rPr>
              <a:t>Un ordre du jour est une liste de sujets à traiter lors d’une réunion. </a:t>
            </a:r>
            <a:r>
              <a:rPr lang="fr-CA" sz="1600" spc="-4" dirty="0">
                <a:latin typeface="Century Gothic" panose="020B0502020202020204" pitchFamily="34" charset="0"/>
                <a:cs typeface="Calibri"/>
              </a:rPr>
              <a:t>L’ordre du jour d’une convocation est donc la liste des résolutions sur lesquelles l’assemblée générale est appelée à se prononcer</a:t>
            </a:r>
            <a:r>
              <a:rPr lang="fr-CA" sz="1600" b="1" i="1" spc="-4" dirty="0">
                <a:latin typeface="Century Gothic" panose="020B0502020202020204" pitchFamily="34" charset="0"/>
                <a:cs typeface="Calibri"/>
              </a:rPr>
              <a:t>.</a:t>
            </a:r>
          </a:p>
          <a:p>
            <a:pPr marL="10500" algn="just"/>
            <a:endParaRPr lang="fr-CA" b="1" spc="-4" dirty="0">
              <a:latin typeface="Century Gothic" panose="020B0502020202020204" pitchFamily="34" charset="0"/>
              <a:cs typeface="Calibri"/>
            </a:endParaRPr>
          </a:p>
          <a:p>
            <a:pPr marL="10500" algn="just"/>
            <a:r>
              <a:rPr lang="fr-CA" b="1" spc="-4" dirty="0">
                <a:latin typeface="Century Gothic" panose="020B0502020202020204" pitchFamily="34" charset="0"/>
                <a:cs typeface="Calibri"/>
              </a:rPr>
              <a:t>Comment est préparé l’ordre du jour de la convocation ?</a:t>
            </a:r>
          </a:p>
          <a:p>
            <a:pPr marL="10500" algn="just"/>
            <a:endParaRPr lang="fr-CA" b="1" spc="-4" dirty="0">
              <a:latin typeface="Century Gothic" panose="020B0502020202020204" pitchFamily="34" charset="0"/>
              <a:cs typeface="Calibri"/>
            </a:endParaRPr>
          </a:p>
          <a:p>
            <a:pPr marL="10500" algn="just"/>
            <a:r>
              <a:rPr sz="1600" b="1" spc="-4" dirty="0">
                <a:solidFill>
                  <a:srgbClr val="31849B"/>
                </a:solidFill>
                <a:latin typeface="Century Gothic" panose="020B0502020202020204" pitchFamily="34" charset="0"/>
                <a:cs typeface="Calibri"/>
              </a:rPr>
              <a:t>Le</a:t>
            </a:r>
            <a:r>
              <a:rPr sz="1600" b="1" spc="120" dirty="0">
                <a:solidFill>
                  <a:srgbClr val="31849B"/>
                </a:solidFill>
                <a:latin typeface="Century Gothic" panose="020B0502020202020204" pitchFamily="34" charset="0"/>
                <a:cs typeface="Calibri"/>
              </a:rPr>
              <a:t> </a:t>
            </a:r>
            <a:r>
              <a:rPr sz="1600" b="1" spc="-8" dirty="0">
                <a:solidFill>
                  <a:srgbClr val="31849B"/>
                </a:solidFill>
                <a:latin typeface="Century Gothic" panose="020B0502020202020204" pitchFamily="34" charset="0"/>
                <a:cs typeface="Calibri"/>
              </a:rPr>
              <a:t>conseil</a:t>
            </a:r>
            <a:r>
              <a:rPr sz="1600" b="1" spc="116" dirty="0">
                <a:solidFill>
                  <a:srgbClr val="31849B"/>
                </a:solidFill>
                <a:latin typeface="Century Gothic" panose="020B0502020202020204" pitchFamily="34" charset="0"/>
                <a:cs typeface="Calibri"/>
              </a:rPr>
              <a:t> </a:t>
            </a:r>
            <a:r>
              <a:rPr sz="1600" b="1" spc="-8" dirty="0">
                <a:solidFill>
                  <a:srgbClr val="31849B"/>
                </a:solidFill>
                <a:latin typeface="Century Gothic" panose="020B0502020202020204" pitchFamily="34" charset="0"/>
                <a:cs typeface="Calibri"/>
              </a:rPr>
              <a:t>syndical</a:t>
            </a:r>
            <a:r>
              <a:rPr sz="1600" b="1" spc="112" dirty="0">
                <a:solidFill>
                  <a:srgbClr val="31849B"/>
                </a:solidFill>
                <a:latin typeface="Century Gothic" panose="020B0502020202020204" pitchFamily="34" charset="0"/>
                <a:cs typeface="Calibri"/>
              </a:rPr>
              <a:t> </a:t>
            </a:r>
            <a:r>
              <a:rPr sz="1600" b="1" spc="-4" dirty="0" err="1">
                <a:solidFill>
                  <a:srgbClr val="31849B"/>
                </a:solidFill>
                <a:latin typeface="Century Gothic" panose="020B0502020202020204" pitchFamily="34" charset="0"/>
                <a:cs typeface="Calibri"/>
              </a:rPr>
              <a:t>doit</a:t>
            </a:r>
            <a:r>
              <a:rPr sz="1600" b="1" spc="107" dirty="0">
                <a:solidFill>
                  <a:srgbClr val="31849B"/>
                </a:solidFill>
                <a:latin typeface="Century Gothic" panose="020B0502020202020204" pitchFamily="34" charset="0"/>
                <a:cs typeface="Calibri"/>
              </a:rPr>
              <a:t> </a:t>
            </a:r>
            <a:r>
              <a:rPr sz="1600" b="1" spc="-8" dirty="0" err="1">
                <a:solidFill>
                  <a:srgbClr val="31849B"/>
                </a:solidFill>
                <a:latin typeface="Century Gothic" panose="020B0502020202020204" pitchFamily="34" charset="0"/>
                <a:cs typeface="Calibri"/>
              </a:rPr>
              <a:t>pr</a:t>
            </a:r>
            <a:r>
              <a:rPr lang="fr-CA" sz="1600" b="1" spc="-8" dirty="0">
                <a:solidFill>
                  <a:srgbClr val="31849B"/>
                </a:solidFill>
                <a:latin typeface="Century Gothic" panose="020B0502020202020204" pitchFamily="34" charset="0"/>
                <a:cs typeface="Calibri"/>
              </a:rPr>
              <a:t>é</a:t>
            </a:r>
            <a:r>
              <a:rPr sz="1600" b="1" spc="-8" dirty="0" err="1">
                <a:solidFill>
                  <a:srgbClr val="31849B"/>
                </a:solidFill>
                <a:latin typeface="Century Gothic" panose="020B0502020202020204" pitchFamily="34" charset="0"/>
                <a:cs typeface="Calibri"/>
              </a:rPr>
              <a:t>parer</a:t>
            </a:r>
            <a:r>
              <a:rPr sz="1600" b="1" spc="116" dirty="0">
                <a:solidFill>
                  <a:srgbClr val="31849B"/>
                </a:solidFill>
                <a:latin typeface="Century Gothic" panose="020B0502020202020204" pitchFamily="34" charset="0"/>
                <a:cs typeface="Calibri"/>
              </a:rPr>
              <a:t> </a:t>
            </a:r>
            <a:r>
              <a:rPr sz="1600" b="1" spc="-17" dirty="0">
                <a:solidFill>
                  <a:srgbClr val="31849B"/>
                </a:solidFill>
                <a:latin typeface="Century Gothic" panose="020B0502020202020204" pitchFamily="34" charset="0"/>
                <a:cs typeface="Calibri"/>
              </a:rPr>
              <a:t>l’</a:t>
            </a:r>
            <a:r>
              <a:rPr lang="fr-CA" sz="1600" b="1" spc="-17" dirty="0">
                <a:solidFill>
                  <a:srgbClr val="31849B"/>
                </a:solidFill>
                <a:latin typeface="Century Gothic" panose="020B0502020202020204" pitchFamily="34" charset="0"/>
                <a:cs typeface="Calibri"/>
              </a:rPr>
              <a:t>ordre du jour</a:t>
            </a:r>
            <a:r>
              <a:rPr sz="1600" b="1" spc="112" dirty="0">
                <a:solidFill>
                  <a:srgbClr val="31849B"/>
                </a:solidFill>
                <a:latin typeface="Century Gothic" panose="020B0502020202020204" pitchFamily="34" charset="0"/>
                <a:cs typeface="Calibri"/>
              </a:rPr>
              <a:t> </a:t>
            </a:r>
            <a:r>
              <a:rPr sz="1600" b="1" spc="-4" dirty="0">
                <a:solidFill>
                  <a:srgbClr val="31849B"/>
                </a:solidFill>
                <a:latin typeface="Century Gothic" panose="020B0502020202020204" pitchFamily="34" charset="0"/>
                <a:cs typeface="Calibri"/>
              </a:rPr>
              <a:t>en</a:t>
            </a:r>
            <a:r>
              <a:rPr sz="1600" b="1" spc="124" dirty="0">
                <a:solidFill>
                  <a:srgbClr val="31849B"/>
                </a:solidFill>
                <a:latin typeface="Century Gothic" panose="020B0502020202020204" pitchFamily="34" charset="0"/>
                <a:cs typeface="Calibri"/>
              </a:rPr>
              <a:t> </a:t>
            </a:r>
            <a:r>
              <a:rPr sz="1600" b="1" spc="-8" dirty="0">
                <a:solidFill>
                  <a:srgbClr val="31849B"/>
                </a:solidFill>
                <a:latin typeface="Century Gothic" panose="020B0502020202020204" pitchFamily="34" charset="0"/>
                <a:cs typeface="Calibri"/>
              </a:rPr>
              <a:t>concertation</a:t>
            </a:r>
            <a:r>
              <a:rPr sz="1600" b="1" spc="124" dirty="0">
                <a:solidFill>
                  <a:srgbClr val="31849B"/>
                </a:solidFill>
                <a:latin typeface="Century Gothic" panose="020B0502020202020204" pitchFamily="34" charset="0"/>
                <a:cs typeface="Calibri"/>
              </a:rPr>
              <a:t> </a:t>
            </a:r>
            <a:r>
              <a:rPr sz="1600" b="1" spc="-17" dirty="0">
                <a:solidFill>
                  <a:srgbClr val="31849B"/>
                </a:solidFill>
                <a:latin typeface="Century Gothic" panose="020B0502020202020204" pitchFamily="34" charset="0"/>
                <a:cs typeface="Calibri"/>
              </a:rPr>
              <a:t>avec</a:t>
            </a:r>
            <a:r>
              <a:rPr sz="1600" b="1" spc="124" dirty="0">
                <a:solidFill>
                  <a:srgbClr val="31849B"/>
                </a:solidFill>
                <a:latin typeface="Century Gothic" panose="020B0502020202020204" pitchFamily="34" charset="0"/>
                <a:cs typeface="Calibri"/>
              </a:rPr>
              <a:t> </a:t>
            </a:r>
            <a:r>
              <a:rPr sz="1600" b="1" spc="-8" dirty="0">
                <a:solidFill>
                  <a:srgbClr val="31849B"/>
                </a:solidFill>
                <a:latin typeface="Century Gothic" panose="020B0502020202020204" pitchFamily="34" charset="0"/>
                <a:cs typeface="Calibri"/>
              </a:rPr>
              <a:t>le</a:t>
            </a:r>
            <a:r>
              <a:rPr sz="1600" b="1" spc="116" dirty="0">
                <a:solidFill>
                  <a:srgbClr val="31849B"/>
                </a:solidFill>
                <a:latin typeface="Century Gothic" panose="020B0502020202020204" pitchFamily="34" charset="0"/>
                <a:cs typeface="Calibri"/>
              </a:rPr>
              <a:t> </a:t>
            </a:r>
            <a:r>
              <a:rPr sz="1600" b="1" spc="-8" dirty="0">
                <a:solidFill>
                  <a:srgbClr val="31849B"/>
                </a:solidFill>
                <a:latin typeface="Century Gothic" panose="020B0502020202020204" pitchFamily="34" charset="0"/>
                <a:cs typeface="Calibri"/>
              </a:rPr>
              <a:t>syndic</a:t>
            </a:r>
            <a:r>
              <a:rPr sz="1600" b="1" spc="120" dirty="0">
                <a:solidFill>
                  <a:srgbClr val="31849B"/>
                </a:solidFill>
                <a:latin typeface="Century Gothic" panose="020B0502020202020204" pitchFamily="34" charset="0"/>
                <a:cs typeface="Calibri"/>
              </a:rPr>
              <a:t> </a:t>
            </a:r>
            <a:r>
              <a:rPr sz="1600" i="1" spc="-8" dirty="0">
                <a:latin typeface="Century Gothic" panose="020B0502020202020204" pitchFamily="34" charset="0"/>
                <a:cs typeface="Calibri"/>
              </a:rPr>
              <a:t>(article</a:t>
            </a:r>
            <a:r>
              <a:rPr sz="1600" i="1" spc="128" dirty="0">
                <a:latin typeface="Century Gothic" panose="020B0502020202020204" pitchFamily="34" charset="0"/>
                <a:cs typeface="Calibri"/>
              </a:rPr>
              <a:t> </a:t>
            </a:r>
            <a:r>
              <a:rPr sz="1600" i="1" spc="-4" dirty="0">
                <a:latin typeface="Century Gothic" panose="020B0502020202020204" pitchFamily="34" charset="0"/>
                <a:cs typeface="Calibri"/>
              </a:rPr>
              <a:t>26</a:t>
            </a:r>
            <a:r>
              <a:rPr sz="1600" i="1" spc="132" dirty="0">
                <a:latin typeface="Century Gothic" panose="020B0502020202020204" pitchFamily="34" charset="0"/>
                <a:cs typeface="Calibri"/>
              </a:rPr>
              <a:t> </a:t>
            </a:r>
            <a:r>
              <a:rPr sz="1600" i="1" spc="-4" dirty="0">
                <a:latin typeface="Century Gothic" panose="020B0502020202020204" pitchFamily="34" charset="0"/>
                <a:cs typeface="Calibri"/>
              </a:rPr>
              <a:t>du</a:t>
            </a:r>
            <a:r>
              <a:rPr lang="fr-FR" sz="1600" dirty="0">
                <a:latin typeface="Century Gothic" panose="020B0502020202020204" pitchFamily="34" charset="0"/>
                <a:cs typeface="Calibri"/>
              </a:rPr>
              <a:t> </a:t>
            </a:r>
            <a:r>
              <a:rPr sz="1600" i="1" spc="-8" dirty="0" err="1">
                <a:latin typeface="Century Gothic" panose="020B0502020202020204" pitchFamily="34" charset="0"/>
                <a:cs typeface="Calibri"/>
              </a:rPr>
              <a:t>décret</a:t>
            </a:r>
            <a:r>
              <a:rPr sz="1600" i="1" dirty="0">
                <a:latin typeface="Century Gothic" panose="020B0502020202020204" pitchFamily="34" charset="0"/>
                <a:cs typeface="Calibri"/>
              </a:rPr>
              <a:t> </a:t>
            </a:r>
            <a:r>
              <a:rPr sz="1600" i="1" spc="-4" dirty="0">
                <a:latin typeface="Century Gothic" panose="020B0502020202020204" pitchFamily="34" charset="0"/>
                <a:cs typeface="Calibri"/>
              </a:rPr>
              <a:t>du</a:t>
            </a:r>
            <a:r>
              <a:rPr sz="1600" i="1" spc="-12" dirty="0">
                <a:latin typeface="Century Gothic" panose="020B0502020202020204" pitchFamily="34" charset="0"/>
                <a:cs typeface="Calibri"/>
              </a:rPr>
              <a:t> </a:t>
            </a:r>
            <a:r>
              <a:rPr sz="1600" i="1" spc="-4" dirty="0">
                <a:latin typeface="Century Gothic" panose="020B0502020202020204" pitchFamily="34" charset="0"/>
                <a:cs typeface="Calibri"/>
              </a:rPr>
              <a:t>17</a:t>
            </a:r>
            <a:r>
              <a:rPr sz="1600" i="1" dirty="0">
                <a:latin typeface="Century Gothic" panose="020B0502020202020204" pitchFamily="34" charset="0"/>
                <a:cs typeface="Calibri"/>
              </a:rPr>
              <a:t> </a:t>
            </a:r>
            <a:r>
              <a:rPr sz="1600" i="1" spc="-4" dirty="0">
                <a:latin typeface="Century Gothic" panose="020B0502020202020204" pitchFamily="34" charset="0"/>
                <a:cs typeface="Calibri"/>
              </a:rPr>
              <a:t>mars</a:t>
            </a:r>
            <a:r>
              <a:rPr sz="1600" i="1" spc="-8" dirty="0">
                <a:latin typeface="Century Gothic" panose="020B0502020202020204" pitchFamily="34" charset="0"/>
                <a:cs typeface="Calibri"/>
              </a:rPr>
              <a:t> </a:t>
            </a:r>
            <a:r>
              <a:rPr sz="1600" i="1" spc="-4" dirty="0">
                <a:latin typeface="Century Gothic" panose="020B0502020202020204" pitchFamily="34" charset="0"/>
                <a:cs typeface="Calibri"/>
              </a:rPr>
              <a:t>1967).</a:t>
            </a:r>
            <a:endParaRPr lang="fr-CA" sz="1600" i="1" spc="-4" dirty="0">
              <a:latin typeface="Century Gothic" panose="020B0502020202020204" pitchFamily="34" charset="0"/>
              <a:cs typeface="Calibri"/>
            </a:endParaRPr>
          </a:p>
          <a:p>
            <a:pPr marL="10500" algn="just"/>
            <a:endParaRPr lang="fr-CA" sz="1600" b="1" i="1" spc="-4" dirty="0">
              <a:latin typeface="Century Gothic" panose="020B0502020202020204" pitchFamily="34" charset="0"/>
              <a:cs typeface="Calibri"/>
            </a:endParaRPr>
          </a:p>
          <a:p>
            <a:pPr marL="10500" algn="just"/>
            <a:r>
              <a:rPr lang="fr-CA" b="1" spc="-4" dirty="0">
                <a:latin typeface="Century Gothic" panose="020B0502020202020204" pitchFamily="34" charset="0"/>
                <a:cs typeface="Calibri"/>
              </a:rPr>
              <a:t>Qui peut demander l’inscription d’une résolution à l’ordre du jour ?</a:t>
            </a:r>
            <a:endParaRPr b="1" spc="-4" dirty="0">
              <a:latin typeface="Century Gothic" panose="020B0502020202020204" pitchFamily="34" charset="0"/>
              <a:cs typeface="Calibri"/>
            </a:endParaRPr>
          </a:p>
          <a:p>
            <a:pPr marL="10500" marR="4200" algn="just">
              <a:lnSpc>
                <a:spcPct val="120000"/>
              </a:lnSpc>
              <a:spcBef>
                <a:spcPts val="666"/>
              </a:spcBef>
            </a:pPr>
            <a:r>
              <a:rPr sz="1600" b="1" dirty="0">
                <a:solidFill>
                  <a:srgbClr val="31849B"/>
                </a:solidFill>
                <a:latin typeface="Century Gothic" panose="020B0502020202020204" pitchFamily="34" charset="0"/>
                <a:cs typeface="Calibri"/>
              </a:rPr>
              <a:t>A </a:t>
            </a:r>
            <a:r>
              <a:rPr sz="1600" b="1" spc="-8" dirty="0">
                <a:solidFill>
                  <a:srgbClr val="31849B"/>
                </a:solidFill>
                <a:latin typeface="Century Gothic" panose="020B0502020202020204" pitchFamily="34" charset="0"/>
                <a:cs typeface="Calibri"/>
              </a:rPr>
              <a:t>tout moment, </a:t>
            </a:r>
            <a:r>
              <a:rPr sz="1600" b="1" dirty="0">
                <a:solidFill>
                  <a:srgbClr val="31849B"/>
                </a:solidFill>
                <a:latin typeface="Century Gothic" panose="020B0502020202020204" pitchFamily="34" charset="0"/>
                <a:cs typeface="Calibri"/>
              </a:rPr>
              <a:t>un </a:t>
            </a:r>
            <a:r>
              <a:rPr sz="1600" b="1" spc="-4" dirty="0" err="1">
                <a:solidFill>
                  <a:srgbClr val="31849B"/>
                </a:solidFill>
                <a:latin typeface="Century Gothic" panose="020B0502020202020204" pitchFamily="34" charset="0"/>
                <a:cs typeface="Calibri"/>
              </a:rPr>
              <a:t>ou</a:t>
            </a:r>
            <a:r>
              <a:rPr sz="1600" b="1" spc="-4" dirty="0">
                <a:solidFill>
                  <a:srgbClr val="31849B"/>
                </a:solidFill>
                <a:latin typeface="Century Gothic" panose="020B0502020202020204" pitchFamily="34" charset="0"/>
                <a:cs typeface="Calibri"/>
              </a:rPr>
              <a:t> </a:t>
            </a:r>
            <a:r>
              <a:rPr sz="1600" b="1" spc="-8" dirty="0" err="1">
                <a:solidFill>
                  <a:srgbClr val="31849B"/>
                </a:solidFill>
                <a:latin typeface="Century Gothic" panose="020B0502020202020204" pitchFamily="34" charset="0"/>
                <a:cs typeface="Calibri"/>
              </a:rPr>
              <a:t>plusieurs</a:t>
            </a:r>
            <a:r>
              <a:rPr sz="1600" b="1" spc="-8" dirty="0">
                <a:solidFill>
                  <a:srgbClr val="31849B"/>
                </a:solidFill>
                <a:latin typeface="Century Gothic" panose="020B0502020202020204" pitchFamily="34" charset="0"/>
                <a:cs typeface="Calibri"/>
              </a:rPr>
              <a:t> </a:t>
            </a:r>
            <a:r>
              <a:rPr sz="1600" b="1" spc="-8" dirty="0" err="1">
                <a:solidFill>
                  <a:srgbClr val="31849B"/>
                </a:solidFill>
                <a:latin typeface="Century Gothic" panose="020B0502020202020204" pitchFamily="34" charset="0"/>
                <a:cs typeface="Calibri"/>
              </a:rPr>
              <a:t>copropriétaires</a:t>
            </a:r>
            <a:r>
              <a:rPr sz="1600" spc="-8" dirty="0">
                <a:latin typeface="Century Gothic" panose="020B0502020202020204" pitchFamily="34" charset="0"/>
                <a:cs typeface="Calibri"/>
              </a:rPr>
              <a:t> </a:t>
            </a:r>
            <a:r>
              <a:rPr sz="1600" spc="-8" dirty="0" err="1">
                <a:latin typeface="Century Gothic" panose="020B0502020202020204" pitchFamily="34" charset="0"/>
                <a:cs typeface="Calibri"/>
              </a:rPr>
              <a:t>peuvent</a:t>
            </a:r>
            <a:r>
              <a:rPr sz="1600" spc="-8" dirty="0">
                <a:latin typeface="Century Gothic" panose="020B0502020202020204" pitchFamily="34" charset="0"/>
                <a:cs typeface="Calibri"/>
              </a:rPr>
              <a:t> </a:t>
            </a:r>
            <a:r>
              <a:rPr sz="1600" spc="-4" dirty="0" err="1">
                <a:latin typeface="Century Gothic" panose="020B0502020202020204" pitchFamily="34" charset="0"/>
                <a:cs typeface="Calibri"/>
              </a:rPr>
              <a:t>notifier</a:t>
            </a:r>
            <a:r>
              <a:rPr sz="1600" spc="-4" dirty="0">
                <a:latin typeface="Century Gothic" panose="020B0502020202020204" pitchFamily="34" charset="0"/>
                <a:cs typeface="Calibri"/>
              </a:rPr>
              <a:t> au </a:t>
            </a:r>
            <a:r>
              <a:rPr sz="1600" spc="-8" dirty="0">
                <a:latin typeface="Century Gothic" panose="020B0502020202020204" pitchFamily="34" charset="0"/>
                <a:cs typeface="Calibri"/>
              </a:rPr>
              <a:t>syndic </a:t>
            </a:r>
            <a:r>
              <a:rPr sz="1600" dirty="0">
                <a:latin typeface="Century Gothic" panose="020B0502020202020204" pitchFamily="34" charset="0"/>
                <a:cs typeface="Calibri"/>
              </a:rPr>
              <a:t>la </a:t>
            </a:r>
            <a:r>
              <a:rPr sz="1600" spc="-4" dirty="0" err="1">
                <a:latin typeface="Century Gothic" panose="020B0502020202020204" pitchFamily="34" charset="0"/>
                <a:cs typeface="Calibri"/>
              </a:rPr>
              <a:t>ou</a:t>
            </a:r>
            <a:r>
              <a:rPr sz="1600" spc="-4" dirty="0">
                <a:latin typeface="Century Gothic" panose="020B0502020202020204" pitchFamily="34" charset="0"/>
                <a:cs typeface="Calibri"/>
              </a:rPr>
              <a:t> </a:t>
            </a:r>
            <a:r>
              <a:rPr sz="1600" spc="-8" dirty="0">
                <a:latin typeface="Century Gothic" panose="020B0502020202020204" pitchFamily="34" charset="0"/>
                <a:cs typeface="Calibri"/>
              </a:rPr>
              <a:t>les questions </a:t>
            </a:r>
            <a:r>
              <a:rPr sz="1600" dirty="0">
                <a:latin typeface="Century Gothic" panose="020B0502020202020204" pitchFamily="34" charset="0"/>
                <a:cs typeface="Calibri"/>
              </a:rPr>
              <a:t>à </a:t>
            </a:r>
            <a:r>
              <a:rPr sz="1600" spc="-8" dirty="0" err="1">
                <a:latin typeface="Century Gothic" panose="020B0502020202020204" pitchFamily="34" charset="0"/>
                <a:cs typeface="Calibri"/>
              </a:rPr>
              <a:t>inscrire</a:t>
            </a:r>
            <a:r>
              <a:rPr sz="1600" spc="-8" dirty="0">
                <a:latin typeface="Century Gothic" panose="020B0502020202020204" pitchFamily="34" charset="0"/>
                <a:cs typeface="Calibri"/>
              </a:rPr>
              <a:t> </a:t>
            </a:r>
            <a:r>
              <a:rPr sz="1600" dirty="0">
                <a:latin typeface="Century Gothic" panose="020B0502020202020204" pitchFamily="34" charset="0"/>
                <a:cs typeface="Calibri"/>
              </a:rPr>
              <a:t>à </a:t>
            </a:r>
            <a:r>
              <a:rPr sz="1600" spc="-12" dirty="0" err="1">
                <a:latin typeface="Century Gothic" panose="020B0502020202020204" pitchFamily="34" charset="0"/>
                <a:cs typeface="Calibri"/>
              </a:rPr>
              <a:t>l'ordre</a:t>
            </a:r>
            <a:r>
              <a:rPr sz="1600" spc="-12" dirty="0">
                <a:latin typeface="Century Gothic" panose="020B0502020202020204" pitchFamily="34" charset="0"/>
                <a:cs typeface="Calibri"/>
              </a:rPr>
              <a:t> </a:t>
            </a:r>
            <a:r>
              <a:rPr sz="1600" spc="-4" dirty="0">
                <a:latin typeface="Century Gothic" panose="020B0502020202020204" pitchFamily="34" charset="0"/>
                <a:cs typeface="Calibri"/>
              </a:rPr>
              <a:t>du jour </a:t>
            </a:r>
            <a:r>
              <a:rPr sz="1600" spc="-17" dirty="0" err="1">
                <a:latin typeface="Century Gothic" panose="020B0502020202020204" pitchFamily="34" charset="0"/>
                <a:cs typeface="Calibri"/>
              </a:rPr>
              <a:t>avant</a:t>
            </a:r>
            <a:r>
              <a:rPr sz="1600" spc="-17" dirty="0">
                <a:latin typeface="Century Gothic" panose="020B0502020202020204" pitchFamily="34" charset="0"/>
                <a:cs typeface="Calibri"/>
              </a:rPr>
              <a:t> </a:t>
            </a:r>
            <a:r>
              <a:rPr sz="1600" dirty="0">
                <a:latin typeface="Century Gothic" panose="020B0502020202020204" pitchFamily="34" charset="0"/>
                <a:cs typeface="Calibri"/>
              </a:rPr>
              <a:t>la </a:t>
            </a:r>
            <a:r>
              <a:rPr sz="1600" spc="-12" dirty="0" err="1">
                <a:latin typeface="Century Gothic" panose="020B0502020202020204" pitchFamily="34" charset="0"/>
                <a:cs typeface="Calibri"/>
              </a:rPr>
              <a:t>préparation</a:t>
            </a:r>
            <a:r>
              <a:rPr sz="1600" spc="-12" dirty="0">
                <a:latin typeface="Century Gothic" panose="020B0502020202020204" pitchFamily="34" charset="0"/>
                <a:cs typeface="Calibri"/>
              </a:rPr>
              <a:t> </a:t>
            </a:r>
            <a:r>
              <a:rPr sz="1600" spc="-4" dirty="0">
                <a:latin typeface="Century Gothic" panose="020B0502020202020204" pitchFamily="34" charset="0"/>
                <a:cs typeface="Calibri"/>
              </a:rPr>
              <a:t>de </a:t>
            </a:r>
            <a:r>
              <a:rPr sz="1600" spc="-50" dirty="0" err="1">
                <a:latin typeface="Century Gothic" panose="020B0502020202020204" pitchFamily="34" charset="0"/>
                <a:cs typeface="Calibri"/>
              </a:rPr>
              <a:t>l’AG</a:t>
            </a:r>
            <a:r>
              <a:rPr sz="1600" spc="-45" dirty="0">
                <a:latin typeface="Century Gothic" panose="020B0502020202020204" pitchFamily="34" charset="0"/>
                <a:cs typeface="Calibri"/>
              </a:rPr>
              <a:t> </a:t>
            </a:r>
            <a:r>
              <a:rPr sz="1600" i="1" spc="-17" dirty="0">
                <a:latin typeface="Century Gothic" panose="020B0502020202020204" pitchFamily="34" charset="0"/>
                <a:cs typeface="Calibri"/>
              </a:rPr>
              <a:t>(</a:t>
            </a:r>
            <a:r>
              <a:rPr sz="1600" i="1" spc="-17" dirty="0" err="1">
                <a:latin typeface="Century Gothic" panose="020B0502020202020204" pitchFamily="34" charset="0"/>
                <a:cs typeface="Calibri"/>
              </a:rPr>
              <a:t>l’article</a:t>
            </a:r>
            <a:r>
              <a:rPr sz="1600" i="1" spc="-17" dirty="0">
                <a:latin typeface="Century Gothic" panose="020B0502020202020204" pitchFamily="34" charset="0"/>
                <a:cs typeface="Calibri"/>
              </a:rPr>
              <a:t> </a:t>
            </a:r>
            <a:r>
              <a:rPr sz="1600" i="1" spc="-4" dirty="0">
                <a:latin typeface="Century Gothic" panose="020B0502020202020204" pitchFamily="34" charset="0"/>
                <a:cs typeface="Calibri"/>
              </a:rPr>
              <a:t>10 du </a:t>
            </a:r>
            <a:r>
              <a:rPr sz="1600" i="1" dirty="0">
                <a:latin typeface="Century Gothic" panose="020B0502020202020204" pitchFamily="34" charset="0"/>
                <a:cs typeface="Calibri"/>
              </a:rPr>
              <a:t> </a:t>
            </a:r>
            <a:r>
              <a:rPr sz="1600" i="1" spc="-8" dirty="0" err="1">
                <a:latin typeface="Century Gothic" panose="020B0502020202020204" pitchFamily="34" charset="0"/>
                <a:cs typeface="Calibri"/>
              </a:rPr>
              <a:t>décret</a:t>
            </a:r>
            <a:r>
              <a:rPr sz="1600" i="1" spc="4" dirty="0">
                <a:latin typeface="Century Gothic" panose="020B0502020202020204" pitchFamily="34" charset="0"/>
                <a:cs typeface="Calibri"/>
              </a:rPr>
              <a:t> </a:t>
            </a:r>
            <a:r>
              <a:rPr sz="1600" i="1" spc="-4" dirty="0">
                <a:latin typeface="Century Gothic" panose="020B0502020202020204" pitchFamily="34" charset="0"/>
                <a:cs typeface="Calibri"/>
              </a:rPr>
              <a:t>du 17</a:t>
            </a:r>
            <a:r>
              <a:rPr sz="1600" i="1" spc="8" dirty="0">
                <a:latin typeface="Century Gothic" panose="020B0502020202020204" pitchFamily="34" charset="0"/>
                <a:cs typeface="Calibri"/>
              </a:rPr>
              <a:t> </a:t>
            </a:r>
            <a:r>
              <a:rPr sz="1600" i="1" spc="-4" dirty="0">
                <a:latin typeface="Century Gothic" panose="020B0502020202020204" pitchFamily="34" charset="0"/>
                <a:cs typeface="Calibri"/>
              </a:rPr>
              <a:t>mars</a:t>
            </a:r>
            <a:r>
              <a:rPr sz="1600" i="1" dirty="0">
                <a:latin typeface="Century Gothic" panose="020B0502020202020204" pitchFamily="34" charset="0"/>
                <a:cs typeface="Calibri"/>
              </a:rPr>
              <a:t> </a:t>
            </a:r>
            <a:r>
              <a:rPr sz="1600" i="1" spc="-4" dirty="0">
                <a:latin typeface="Century Gothic" panose="020B0502020202020204" pitchFamily="34" charset="0"/>
                <a:cs typeface="Calibri"/>
              </a:rPr>
              <a:t>1967)</a:t>
            </a:r>
            <a:r>
              <a:rPr lang="fr-CA" sz="1600" i="1" spc="-4" dirty="0">
                <a:latin typeface="Century Gothic" panose="020B0502020202020204" pitchFamily="34" charset="0"/>
                <a:cs typeface="Calibri"/>
              </a:rPr>
              <a:t>.</a:t>
            </a:r>
          </a:p>
          <a:p>
            <a:pPr marL="10500" marR="4200" algn="just">
              <a:lnSpc>
                <a:spcPct val="120000"/>
              </a:lnSpc>
              <a:spcBef>
                <a:spcPts val="666"/>
              </a:spcBef>
            </a:pPr>
            <a:r>
              <a:rPr lang="fr-CA" sz="1600" spc="-4" dirty="0">
                <a:latin typeface="Century Gothic" panose="020B0502020202020204" pitchFamily="34" charset="0"/>
                <a:cs typeface="Calibri"/>
              </a:rPr>
              <a:t>En revanche, les personnes autre que les copropriétaires (locataires, propriétaires voisins, futurs acquéreurs) ne peuvent le demander. </a:t>
            </a:r>
          </a:p>
          <a:p>
            <a:pPr marL="10500" marR="4200" algn="just">
              <a:lnSpc>
                <a:spcPct val="120000"/>
              </a:lnSpc>
              <a:spcBef>
                <a:spcPts val="666"/>
              </a:spcBef>
            </a:pPr>
            <a:r>
              <a:rPr lang="fr-CA" sz="1600" spc="-4" dirty="0">
                <a:latin typeface="Century Gothic" panose="020B0502020202020204" pitchFamily="34" charset="0"/>
                <a:cs typeface="Calibri"/>
              </a:rPr>
              <a:t>Le syndic peut également inscrire des résolutions à l’ordre du jour de son propre chef.</a:t>
            </a:r>
          </a:p>
          <a:p>
            <a:pPr marL="10500" marR="4200" algn="just">
              <a:lnSpc>
                <a:spcPct val="120000"/>
              </a:lnSpc>
              <a:spcBef>
                <a:spcPts val="666"/>
              </a:spcBef>
            </a:pPr>
            <a:endParaRPr dirty="0">
              <a:latin typeface="Century Gothic" panose="020B0502020202020204" pitchFamily="34" charset="0"/>
              <a:cs typeface="Calibri"/>
            </a:endParaRPr>
          </a:p>
        </p:txBody>
      </p:sp>
      <p:pic>
        <p:nvPicPr>
          <p:cNvPr id="5" name="Image 4"/>
          <p:cNvPicPr>
            <a:picLocks noChangeAspect="1"/>
          </p:cNvPicPr>
          <p:nvPr/>
        </p:nvPicPr>
        <p:blipFill>
          <a:blip r:embed="rId3"/>
          <a:stretch>
            <a:fillRect/>
          </a:stretch>
        </p:blipFill>
        <p:spPr>
          <a:xfrm>
            <a:off x="9003277" y="420024"/>
            <a:ext cx="940407" cy="625798"/>
          </a:xfrm>
          <a:prstGeom prst="rect">
            <a:avLst/>
          </a:prstGeom>
        </p:spPr>
      </p:pic>
      <p:sp>
        <p:nvSpPr>
          <p:cNvPr id="14"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L’ORDRE DU JOUR</a:t>
            </a:r>
          </a:p>
        </p:txBody>
      </p:sp>
      <p:pic>
        <p:nvPicPr>
          <p:cNvPr id="8" name="Image 7"/>
          <p:cNvPicPr>
            <a:picLocks noChangeAspect="1"/>
          </p:cNvPicPr>
          <p:nvPr/>
        </p:nvPicPr>
        <p:blipFill>
          <a:blip r:embed="rId4"/>
          <a:stretch>
            <a:fillRect/>
          </a:stretch>
        </p:blipFill>
        <p:spPr>
          <a:xfrm>
            <a:off x="268" y="-7292"/>
            <a:ext cx="639132" cy="382757"/>
          </a:xfrm>
          <a:prstGeom prst="rect">
            <a:avLst/>
          </a:prstGeom>
        </p:spPr>
      </p:pic>
    </p:spTree>
    <p:extLst>
      <p:ext uri="{BB962C8B-B14F-4D97-AF65-F5344CB8AC3E}">
        <p14:creationId xmlns:p14="http://schemas.microsoft.com/office/powerpoint/2010/main" val="95210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p:cNvSpPr txBox="1">
            <a:spLocks noGrp="1"/>
          </p:cNvSpPr>
          <p:nvPr>
            <p:ph type="title"/>
          </p:nvPr>
        </p:nvSpPr>
        <p:spPr>
          <a:xfrm>
            <a:off x="2957873" y="397210"/>
            <a:ext cx="4164872" cy="502516"/>
          </a:xfrm>
          <a:prstGeom prst="rect">
            <a:avLst/>
          </a:prstGeom>
        </p:spPr>
        <p:txBody>
          <a:bodyPr vert="horz" wrap="square" lIns="0" tIns="9976" rIns="0" bIns="0" rtlCol="0" anchor="ctr">
            <a:spAutoFit/>
          </a:bodyPr>
          <a:lstStyle/>
          <a:p>
            <a:pPr marL="10500" algn="ctr">
              <a:lnSpc>
                <a:spcPct val="100000"/>
              </a:lnSpc>
              <a:spcBef>
                <a:spcPts val="79"/>
              </a:spcBef>
            </a:pPr>
            <a:r>
              <a:rPr lang="fr-FR" sz="3200" b="1" dirty="0">
                <a:solidFill>
                  <a:srgbClr val="31849B"/>
                </a:solidFill>
                <a:uFill>
                  <a:solidFill>
                    <a:srgbClr val="000000"/>
                  </a:solidFill>
                </a:uFill>
                <a:latin typeface="Century Gothic" panose="020B0502020202020204" pitchFamily="34" charset="0"/>
                <a:cs typeface="Calibri"/>
              </a:rPr>
              <a:t>L</a:t>
            </a:r>
            <a:r>
              <a:rPr lang="fr-FR" sz="3200" b="1" spc="-25" dirty="0">
                <a:solidFill>
                  <a:srgbClr val="31849B"/>
                </a:solidFill>
                <a:uFill>
                  <a:solidFill>
                    <a:srgbClr val="000000"/>
                  </a:solidFill>
                </a:uFill>
                <a:latin typeface="Century Gothic" panose="020B0502020202020204" pitchFamily="34" charset="0"/>
                <a:cs typeface="Calibri"/>
              </a:rPr>
              <a:t>’ordre </a:t>
            </a:r>
            <a:r>
              <a:rPr lang="fr-FR" sz="3200" b="1" dirty="0">
                <a:solidFill>
                  <a:srgbClr val="31849B"/>
                </a:solidFill>
                <a:uFill>
                  <a:solidFill>
                    <a:srgbClr val="000000"/>
                  </a:solidFill>
                </a:uFill>
                <a:latin typeface="Century Gothic" panose="020B0502020202020204" pitchFamily="34" charset="0"/>
                <a:cs typeface="Calibri"/>
              </a:rPr>
              <a:t>du</a:t>
            </a:r>
            <a:r>
              <a:rPr lang="fr-FR" sz="3200" b="1" spc="-12" dirty="0">
                <a:solidFill>
                  <a:srgbClr val="31849B"/>
                </a:solidFill>
                <a:uFill>
                  <a:solidFill>
                    <a:srgbClr val="000000"/>
                  </a:solidFill>
                </a:uFill>
                <a:latin typeface="Century Gothic" panose="020B0502020202020204" pitchFamily="34" charset="0"/>
                <a:cs typeface="Calibri"/>
              </a:rPr>
              <a:t> </a:t>
            </a:r>
            <a:r>
              <a:rPr lang="fr-FR" sz="3200" b="1" spc="-4" dirty="0">
                <a:solidFill>
                  <a:srgbClr val="31849B"/>
                </a:solidFill>
                <a:uFill>
                  <a:solidFill>
                    <a:srgbClr val="000000"/>
                  </a:solidFill>
                </a:uFill>
                <a:latin typeface="Century Gothic" panose="020B0502020202020204" pitchFamily="34" charset="0"/>
                <a:cs typeface="Calibri"/>
              </a:rPr>
              <a:t>jour  </a:t>
            </a:r>
            <a:endParaRPr sz="3200" dirty="0">
              <a:solidFill>
                <a:srgbClr val="31849B"/>
              </a:solidFill>
              <a:latin typeface="Century Gothic" panose="020B0502020202020204" pitchFamily="34" charset="0"/>
              <a:cs typeface="Calibri"/>
            </a:endParaRPr>
          </a:p>
        </p:txBody>
      </p:sp>
      <p:sp>
        <p:nvSpPr>
          <p:cNvPr id="13" name="object 6"/>
          <p:cNvSpPr txBox="1"/>
          <p:nvPr/>
        </p:nvSpPr>
        <p:spPr>
          <a:xfrm>
            <a:off x="568372" y="919079"/>
            <a:ext cx="8943875" cy="6425052"/>
          </a:xfrm>
          <a:prstGeom prst="rect">
            <a:avLst/>
          </a:prstGeom>
        </p:spPr>
        <p:txBody>
          <a:bodyPr vert="horz" wrap="square" lIns="0" tIns="10501" rIns="0" bIns="0" rtlCol="0">
            <a:spAutoFit/>
          </a:bodyPr>
          <a:lstStyle/>
          <a:p>
            <a:pPr marL="10500" marR="4200" algn="just">
              <a:lnSpc>
                <a:spcPct val="120000"/>
              </a:lnSpc>
              <a:spcBef>
                <a:spcPts val="666"/>
              </a:spcBef>
            </a:pPr>
            <a:r>
              <a:rPr lang="fr-FR" sz="2000" b="1" spc="-4" dirty="0">
                <a:latin typeface="Century Gothic" panose="020B0502020202020204" pitchFamily="34" charset="0"/>
                <a:cs typeface="Calibri"/>
              </a:rPr>
              <a:t>Demande d’inscription d’une résolution à l’ordre du jour d’un copropriétaire :</a:t>
            </a:r>
          </a:p>
          <a:p>
            <a:pPr marL="10500" marR="4200" algn="just">
              <a:lnSpc>
                <a:spcPct val="120000"/>
              </a:lnSpc>
              <a:spcBef>
                <a:spcPts val="666"/>
              </a:spcBef>
            </a:pPr>
            <a:r>
              <a:rPr lang="fr-FR" spc="-4" dirty="0">
                <a:latin typeface="Century Gothic" panose="020B0502020202020204" pitchFamily="34" charset="0"/>
                <a:cs typeface="Calibri"/>
              </a:rPr>
              <a:t>Le syndic a </a:t>
            </a:r>
            <a:r>
              <a:rPr lang="fr-FR" b="1" spc="-4" dirty="0">
                <a:solidFill>
                  <a:srgbClr val="31849B"/>
                </a:solidFill>
                <a:latin typeface="Century Gothic" panose="020B0502020202020204" pitchFamily="34" charset="0"/>
                <a:cs typeface="Calibri"/>
              </a:rPr>
              <a:t>l’obligation</a:t>
            </a:r>
            <a:r>
              <a:rPr lang="fr-FR" spc="-4" dirty="0">
                <a:latin typeface="Century Gothic" panose="020B0502020202020204" pitchFamily="34" charset="0"/>
                <a:cs typeface="Calibri"/>
              </a:rPr>
              <a:t> d’inscrire à l’ordre du jour toutes les demandes qui lui sont parvenues </a:t>
            </a:r>
            <a:r>
              <a:rPr lang="fr-FR" b="1" spc="-4" dirty="0">
                <a:solidFill>
                  <a:srgbClr val="31849B"/>
                </a:solidFill>
                <a:latin typeface="Century Gothic" panose="020B0502020202020204" pitchFamily="34" charset="0"/>
                <a:cs typeface="Calibri"/>
              </a:rPr>
              <a:t>par lettre recommandée avec accusé de réception</a:t>
            </a:r>
            <a:r>
              <a:rPr lang="fr-FR" spc="-4" dirty="0">
                <a:latin typeface="Century Gothic" panose="020B0502020202020204" pitchFamily="34" charset="0"/>
                <a:cs typeface="Calibri"/>
              </a:rPr>
              <a:t> comme le rappelle l’article 10 du décret du 17 mars 1967 avant que la convocation ne soit finalisée.</a:t>
            </a:r>
          </a:p>
          <a:p>
            <a:pPr marL="10500" marR="4200" algn="just">
              <a:lnSpc>
                <a:spcPct val="120000"/>
              </a:lnSpc>
              <a:spcBef>
                <a:spcPts val="666"/>
              </a:spcBef>
            </a:pPr>
            <a:r>
              <a:rPr lang="fr-FR" spc="-4" dirty="0">
                <a:latin typeface="Century Gothic" panose="020B0502020202020204" pitchFamily="34" charset="0"/>
                <a:cs typeface="Calibri"/>
              </a:rPr>
              <a:t>Le syndic doit inscrire la résolution du copropriétaire à l’ordre du jour :  </a:t>
            </a:r>
          </a:p>
          <a:p>
            <a:pPr marL="246758" marR="4200" indent="-236258" algn="just">
              <a:lnSpc>
                <a:spcPct val="120000"/>
              </a:lnSpc>
              <a:spcBef>
                <a:spcPts val="666"/>
              </a:spcBef>
              <a:buFont typeface="Arial" panose="020B0604020202020204" pitchFamily="34" charset="0"/>
              <a:buChar char="•"/>
            </a:pPr>
            <a:r>
              <a:rPr lang="fr-FR" b="1" spc="-4" dirty="0">
                <a:solidFill>
                  <a:srgbClr val="31849B"/>
                </a:solidFill>
                <a:latin typeface="Century Gothic" panose="020B0502020202020204" pitchFamily="34" charset="0"/>
                <a:cs typeface="Calibri"/>
              </a:rPr>
              <a:t>La prochaine l’assemblée générale, s’il peut respecter le délai minimal réglementaire de 21 jours (art. 9 du décret du 17 mars 1967); </a:t>
            </a:r>
          </a:p>
          <a:p>
            <a:pPr marL="246758" marR="4200" indent="-236258" algn="just">
              <a:lnSpc>
                <a:spcPct val="120000"/>
              </a:lnSpc>
              <a:spcBef>
                <a:spcPts val="666"/>
              </a:spcBef>
              <a:buFont typeface="Arial" panose="020B0604020202020204" pitchFamily="34" charset="0"/>
              <a:buChar char="•"/>
            </a:pPr>
            <a:r>
              <a:rPr lang="fr-FR" b="1" spc="-4" dirty="0">
                <a:solidFill>
                  <a:srgbClr val="31849B"/>
                </a:solidFill>
                <a:latin typeface="Century Gothic" panose="020B0502020202020204" pitchFamily="34" charset="0"/>
                <a:cs typeface="Calibri"/>
              </a:rPr>
              <a:t>L’assemblée générale suivante, s’il ne peut pas se conformer au délai minimal réglementaire de 21 jours</a:t>
            </a:r>
          </a:p>
          <a:p>
            <a:pPr marL="10500" marR="4200" algn="just">
              <a:lnSpc>
                <a:spcPct val="120000"/>
              </a:lnSpc>
              <a:spcBef>
                <a:spcPts val="666"/>
              </a:spcBef>
            </a:pPr>
            <a:endParaRPr lang="fr-CA" sz="2000" b="1" spc="-4" dirty="0">
              <a:latin typeface="Century Gothic" panose="020B0502020202020204" pitchFamily="34" charset="0"/>
              <a:cs typeface="Calibri"/>
            </a:endParaRPr>
          </a:p>
          <a:p>
            <a:pPr marL="10500" marR="4200" algn="just">
              <a:lnSpc>
                <a:spcPct val="120000"/>
              </a:lnSpc>
              <a:spcBef>
                <a:spcPts val="666"/>
              </a:spcBef>
            </a:pPr>
            <a:r>
              <a:rPr lang="fr-CA" sz="2000" b="1" spc="-4" dirty="0">
                <a:latin typeface="Century Gothic" panose="020B0502020202020204" pitchFamily="34" charset="0"/>
                <a:cs typeface="Calibri"/>
              </a:rPr>
              <a:t>Que doit contenir cette demande ?</a:t>
            </a:r>
          </a:p>
          <a:p>
            <a:pPr marL="10500" marR="4200" algn="just">
              <a:lnSpc>
                <a:spcPct val="120000"/>
              </a:lnSpc>
              <a:spcBef>
                <a:spcPts val="666"/>
              </a:spcBef>
            </a:pPr>
            <a:r>
              <a:rPr lang="fr-CA" spc="-4" dirty="0">
                <a:latin typeface="Century Gothic" panose="020B0502020202020204" pitchFamily="34" charset="0"/>
                <a:cs typeface="Calibri"/>
              </a:rPr>
              <a:t>La demande d’inscription doit contenir </a:t>
            </a:r>
            <a:r>
              <a:rPr lang="fr-CA" b="1" spc="-4" dirty="0">
                <a:solidFill>
                  <a:srgbClr val="31849B"/>
                </a:solidFill>
                <a:latin typeface="Century Gothic" panose="020B0502020202020204" pitchFamily="34" charset="0"/>
                <a:cs typeface="Calibri"/>
              </a:rPr>
              <a:t>un projet de résolution et dans certains cas, des documents explicatifs.</a:t>
            </a:r>
          </a:p>
          <a:p>
            <a:pPr marL="246758" marR="4200" indent="-236258" algn="just">
              <a:lnSpc>
                <a:spcPct val="120000"/>
              </a:lnSpc>
              <a:spcBef>
                <a:spcPts val="666"/>
              </a:spcBef>
              <a:buFont typeface="Wingdings" panose="05000000000000000000" pitchFamily="2" charset="2"/>
              <a:buChar char="F"/>
            </a:pPr>
            <a:r>
              <a:rPr lang="fr-CA" sz="1600" spc="-4" dirty="0">
                <a:latin typeface="Century Gothic" panose="020B0502020202020204" pitchFamily="34" charset="0"/>
                <a:cs typeface="Calibri"/>
              </a:rPr>
              <a:t>Pour une demande d’autorisation de travaux privatifs affectant les parties communes, il est nécessaire de joindre un plan descriptif des travaux. </a:t>
            </a:r>
          </a:p>
        </p:txBody>
      </p:sp>
      <p:sp>
        <p:nvSpPr>
          <p:cNvPr id="14" name="Espace réservé du contenu 1"/>
          <p:cNvSpPr txBox="1"/>
          <p:nvPr/>
        </p:nvSpPr>
        <p:spPr>
          <a:xfrm>
            <a:off x="-1"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L’ORDRE DU JOUR</a:t>
            </a:r>
          </a:p>
        </p:txBody>
      </p:sp>
      <p:pic>
        <p:nvPicPr>
          <p:cNvPr id="8" name="Image 7"/>
          <p:cNvPicPr>
            <a:picLocks noChangeAspect="1"/>
          </p:cNvPicPr>
          <p:nvPr/>
        </p:nvPicPr>
        <p:blipFill>
          <a:blip r:embed="rId3"/>
          <a:stretch>
            <a:fillRect/>
          </a:stretch>
        </p:blipFill>
        <p:spPr>
          <a:xfrm>
            <a:off x="0" y="-4899"/>
            <a:ext cx="639132" cy="382757"/>
          </a:xfrm>
          <a:prstGeom prst="rect">
            <a:avLst/>
          </a:prstGeom>
        </p:spPr>
      </p:pic>
    </p:spTree>
    <p:extLst>
      <p:ext uri="{BB962C8B-B14F-4D97-AF65-F5344CB8AC3E}">
        <p14:creationId xmlns:p14="http://schemas.microsoft.com/office/powerpoint/2010/main" val="181012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p:cNvSpPr txBox="1">
            <a:spLocks noGrp="1"/>
          </p:cNvSpPr>
          <p:nvPr>
            <p:ph type="title"/>
          </p:nvPr>
        </p:nvSpPr>
        <p:spPr>
          <a:xfrm>
            <a:off x="2862626" y="499115"/>
            <a:ext cx="4164872" cy="502516"/>
          </a:xfrm>
          <a:prstGeom prst="rect">
            <a:avLst/>
          </a:prstGeom>
        </p:spPr>
        <p:txBody>
          <a:bodyPr vert="horz" wrap="square" lIns="0" tIns="9976" rIns="0" bIns="0" rtlCol="0" anchor="ctr">
            <a:spAutoFit/>
          </a:bodyPr>
          <a:lstStyle/>
          <a:p>
            <a:pPr marL="10500" algn="ctr">
              <a:lnSpc>
                <a:spcPct val="100000"/>
              </a:lnSpc>
              <a:spcBef>
                <a:spcPts val="79"/>
              </a:spcBef>
            </a:pPr>
            <a:r>
              <a:rPr lang="fr-FR" sz="3200" b="1" dirty="0">
                <a:solidFill>
                  <a:srgbClr val="31849B"/>
                </a:solidFill>
                <a:uFill>
                  <a:solidFill>
                    <a:srgbClr val="000000"/>
                  </a:solidFill>
                </a:uFill>
                <a:latin typeface="Century Gothic" panose="020B0502020202020204" pitchFamily="34" charset="0"/>
                <a:cs typeface="Calibri"/>
              </a:rPr>
              <a:t>L</a:t>
            </a:r>
            <a:r>
              <a:rPr lang="fr-FR" sz="3200" b="1" spc="-25" dirty="0">
                <a:solidFill>
                  <a:srgbClr val="31849B"/>
                </a:solidFill>
                <a:uFill>
                  <a:solidFill>
                    <a:srgbClr val="000000"/>
                  </a:solidFill>
                </a:uFill>
                <a:latin typeface="Century Gothic" panose="020B0502020202020204" pitchFamily="34" charset="0"/>
                <a:cs typeface="Calibri"/>
              </a:rPr>
              <a:t>’ordre </a:t>
            </a:r>
            <a:r>
              <a:rPr lang="fr-FR" sz="3200" b="1" dirty="0">
                <a:solidFill>
                  <a:srgbClr val="31849B"/>
                </a:solidFill>
                <a:uFill>
                  <a:solidFill>
                    <a:srgbClr val="000000"/>
                  </a:solidFill>
                </a:uFill>
                <a:latin typeface="Century Gothic" panose="020B0502020202020204" pitchFamily="34" charset="0"/>
                <a:cs typeface="Calibri"/>
              </a:rPr>
              <a:t>du</a:t>
            </a:r>
            <a:r>
              <a:rPr lang="fr-FR" sz="3200" b="1" spc="-12" dirty="0">
                <a:solidFill>
                  <a:srgbClr val="31849B"/>
                </a:solidFill>
                <a:uFill>
                  <a:solidFill>
                    <a:srgbClr val="000000"/>
                  </a:solidFill>
                </a:uFill>
                <a:latin typeface="Century Gothic" panose="020B0502020202020204" pitchFamily="34" charset="0"/>
                <a:cs typeface="Calibri"/>
              </a:rPr>
              <a:t> </a:t>
            </a:r>
            <a:r>
              <a:rPr lang="fr-FR" sz="3200" b="1" spc="-4" dirty="0">
                <a:solidFill>
                  <a:srgbClr val="31849B"/>
                </a:solidFill>
                <a:uFill>
                  <a:solidFill>
                    <a:srgbClr val="000000"/>
                  </a:solidFill>
                </a:uFill>
                <a:latin typeface="Century Gothic" panose="020B0502020202020204" pitchFamily="34" charset="0"/>
                <a:cs typeface="Calibri"/>
              </a:rPr>
              <a:t>jour</a:t>
            </a:r>
            <a:endParaRPr sz="3200" dirty="0">
              <a:solidFill>
                <a:srgbClr val="31849B"/>
              </a:solidFill>
              <a:latin typeface="Century Gothic" panose="020B0502020202020204" pitchFamily="34" charset="0"/>
              <a:cs typeface="Calibri"/>
            </a:endParaRPr>
          </a:p>
        </p:txBody>
      </p:sp>
      <p:pic>
        <p:nvPicPr>
          <p:cNvPr id="5" name="Image 4"/>
          <p:cNvPicPr>
            <a:picLocks noChangeAspect="1"/>
          </p:cNvPicPr>
          <p:nvPr/>
        </p:nvPicPr>
        <p:blipFill>
          <a:blip r:embed="rId3"/>
          <a:stretch>
            <a:fillRect/>
          </a:stretch>
        </p:blipFill>
        <p:spPr>
          <a:xfrm>
            <a:off x="9140217" y="569788"/>
            <a:ext cx="940407" cy="625798"/>
          </a:xfrm>
          <a:prstGeom prst="rect">
            <a:avLst/>
          </a:prstGeom>
        </p:spPr>
      </p:pic>
      <p:sp>
        <p:nvSpPr>
          <p:cNvPr id="2" name="Rectangle 1"/>
          <p:cNvSpPr/>
          <p:nvPr/>
        </p:nvSpPr>
        <p:spPr>
          <a:xfrm>
            <a:off x="494107" y="1122888"/>
            <a:ext cx="9092410" cy="6247864"/>
          </a:xfrm>
          <a:prstGeom prst="rect">
            <a:avLst/>
          </a:prstGeom>
        </p:spPr>
        <p:txBody>
          <a:bodyPr wrap="square">
            <a:spAutoFit/>
          </a:bodyPr>
          <a:lstStyle/>
          <a:p>
            <a:pPr algn="just"/>
            <a:r>
              <a:rPr lang="fr-FR" sz="2000" b="1" spc="-4" dirty="0">
                <a:latin typeface="Century Gothic" panose="020B0502020202020204" pitchFamily="34" charset="0"/>
                <a:cs typeface="Calibri"/>
              </a:rPr>
              <a:t>Que se passe t’il si le syndic n’inscrit pas la résolution du copropriétaire à l’ordre du jour ?</a:t>
            </a:r>
          </a:p>
          <a:p>
            <a:pPr algn="just"/>
            <a:endParaRPr lang="fr-CA" sz="2000" spc="-4" dirty="0">
              <a:latin typeface="Century Gothic" panose="020B0502020202020204" pitchFamily="34" charset="0"/>
              <a:cs typeface="Calibri"/>
            </a:endParaRPr>
          </a:p>
          <a:p>
            <a:pPr algn="just"/>
            <a:r>
              <a:rPr lang="fr-CA" sz="2000" b="1" spc="-4" dirty="0">
                <a:solidFill>
                  <a:srgbClr val="31849B"/>
                </a:solidFill>
                <a:latin typeface="Century Gothic" panose="020B0502020202020204" pitchFamily="34" charset="0"/>
                <a:cs typeface="Calibri"/>
              </a:rPr>
              <a:t>La convocation reste valable même si la demande du copropriétaire n’a pas été inscrite à l’ordre du jour.</a:t>
            </a:r>
          </a:p>
          <a:p>
            <a:pPr algn="just"/>
            <a:endParaRPr lang="fr-FR" sz="2000" spc="-4" dirty="0">
              <a:latin typeface="Century Gothic" panose="020B0502020202020204" pitchFamily="34" charset="0"/>
              <a:cs typeface="Calibri"/>
            </a:endParaRPr>
          </a:p>
          <a:p>
            <a:pPr algn="just"/>
            <a:r>
              <a:rPr lang="fr-FR" sz="2000" spc="-4" dirty="0">
                <a:latin typeface="Century Gothic" panose="020B0502020202020204" pitchFamily="34" charset="0"/>
                <a:cs typeface="Calibri"/>
              </a:rPr>
              <a:t>En cas de </a:t>
            </a:r>
            <a:r>
              <a:rPr lang="fr-FR" sz="2000" u="sng" spc="-4" dirty="0">
                <a:latin typeface="Century Gothic" panose="020B0502020202020204" pitchFamily="34" charset="0"/>
                <a:cs typeface="Calibri"/>
              </a:rPr>
              <a:t>carence du syndic à porter à l’ordre du jour de l’assemblée générale la question </a:t>
            </a:r>
            <a:r>
              <a:rPr lang="fr-FR" sz="2000" b="1" u="sng" spc="-4" dirty="0">
                <a:latin typeface="Century Gothic" panose="020B0502020202020204" pitchFamily="34" charset="0"/>
                <a:cs typeface="Calibri"/>
              </a:rPr>
              <a:t>régulièrement</a:t>
            </a:r>
            <a:r>
              <a:rPr lang="fr-FR" sz="2000" u="sng" spc="-4" dirty="0">
                <a:latin typeface="Century Gothic" panose="020B0502020202020204" pitchFamily="34" charset="0"/>
                <a:cs typeface="Calibri"/>
              </a:rPr>
              <a:t> notifiée par le conseil syndical ou tout copropriétaire</a:t>
            </a:r>
            <a:r>
              <a:rPr lang="fr-FR" sz="2000" spc="-4" dirty="0">
                <a:latin typeface="Century Gothic" panose="020B0502020202020204" pitchFamily="34" charset="0"/>
                <a:cs typeface="Calibri"/>
              </a:rPr>
              <a:t>, la sanction peut être : </a:t>
            </a:r>
          </a:p>
          <a:p>
            <a:pPr algn="just"/>
            <a:endParaRPr lang="fr-FR" sz="2000" spc="-4" dirty="0">
              <a:latin typeface="Century Gothic" panose="020B0502020202020204" pitchFamily="34" charset="0"/>
              <a:cs typeface="Calibri"/>
            </a:endParaRPr>
          </a:p>
          <a:p>
            <a:pPr algn="just"/>
            <a:r>
              <a:rPr lang="fr-FR" sz="2000" spc="-4" dirty="0">
                <a:latin typeface="Century Gothic" panose="020B0502020202020204" pitchFamily="34" charset="0"/>
                <a:cs typeface="Calibri"/>
              </a:rPr>
              <a:t>1- Si l’absence d’inscription cause un préjudice personnel au copropriétaire, </a:t>
            </a:r>
            <a:r>
              <a:rPr lang="fr-FR" sz="2000" b="1" spc="-4" dirty="0">
                <a:solidFill>
                  <a:srgbClr val="31849B"/>
                </a:solidFill>
                <a:latin typeface="Century Gothic" panose="020B0502020202020204" pitchFamily="34" charset="0"/>
                <a:cs typeface="Calibri"/>
              </a:rPr>
              <a:t>il pourra engager la responsabilité du syndic en saisissant le Tribunal judiciaire.</a:t>
            </a:r>
          </a:p>
          <a:p>
            <a:pPr marL="236258" indent="-236258" algn="just">
              <a:buFont typeface="Wingdings" panose="05000000000000000000" pitchFamily="2" charset="2"/>
              <a:buChar char="F"/>
            </a:pPr>
            <a:r>
              <a:rPr lang="fr-CA" sz="2000" i="1" spc="-4" dirty="0">
                <a:latin typeface="Century Gothic" panose="020B0502020202020204" pitchFamily="34" charset="0"/>
                <a:cs typeface="Calibri"/>
              </a:rPr>
              <a:t>Il faudra  démontrer une faute commise par le syndic, le préjudice subit par cette omission et un lien de causalité entre les deux. </a:t>
            </a:r>
          </a:p>
          <a:p>
            <a:pPr algn="just"/>
            <a:endParaRPr lang="fr-FR" sz="2000" spc="-4" dirty="0">
              <a:latin typeface="Century Gothic" panose="020B0502020202020204" pitchFamily="34" charset="0"/>
              <a:cs typeface="Calibri"/>
            </a:endParaRPr>
          </a:p>
          <a:p>
            <a:pPr algn="just"/>
            <a:r>
              <a:rPr lang="fr-FR" sz="2000" spc="-4" dirty="0">
                <a:latin typeface="Century Gothic" panose="020B0502020202020204" pitchFamily="34" charset="0"/>
                <a:cs typeface="Calibri"/>
              </a:rPr>
              <a:t>2- </a:t>
            </a:r>
            <a:r>
              <a:rPr lang="fr-FR" sz="2000" b="1" spc="-4" dirty="0">
                <a:solidFill>
                  <a:srgbClr val="31849B"/>
                </a:solidFill>
                <a:latin typeface="Century Gothic" panose="020B0502020202020204" pitchFamily="34" charset="0"/>
                <a:cs typeface="Calibri"/>
              </a:rPr>
              <a:t>Peut donner lieu à une procédure en annulation d’une résolution de l’assemblée générale</a:t>
            </a:r>
            <a:r>
              <a:rPr lang="fr-FR" sz="2000" spc="-4" dirty="0">
                <a:latin typeface="Century Gothic" panose="020B0502020202020204" pitchFamily="34" charset="0"/>
                <a:cs typeface="Calibri"/>
              </a:rPr>
              <a:t>, si le copropriétaire opposant ou défaillant démontre que l’inscription de cette question aurait pu influer sur une décision adoptée, </a:t>
            </a:r>
            <a:r>
              <a:rPr lang="fr-FR" sz="2000" spc="-4" dirty="0" err="1">
                <a:latin typeface="Century Gothic" panose="020B0502020202020204" pitchFamily="34" charset="0"/>
                <a:cs typeface="Calibri"/>
              </a:rPr>
              <a:t>Cass</a:t>
            </a:r>
            <a:r>
              <a:rPr lang="fr-FR" sz="2000" spc="-4" dirty="0">
                <a:latin typeface="Century Gothic" panose="020B0502020202020204" pitchFamily="34" charset="0"/>
                <a:cs typeface="Calibri"/>
              </a:rPr>
              <a:t> 3 e civ. 12 mars 2008, n° 07 - 14792</a:t>
            </a:r>
          </a:p>
        </p:txBody>
      </p:sp>
      <p:sp>
        <p:nvSpPr>
          <p:cNvPr id="14"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L’ORDRE DU JOUR</a:t>
            </a:r>
          </a:p>
        </p:txBody>
      </p:sp>
      <p:pic>
        <p:nvPicPr>
          <p:cNvPr id="8" name="Image 7"/>
          <p:cNvPicPr>
            <a:picLocks noChangeAspect="1"/>
          </p:cNvPicPr>
          <p:nvPr/>
        </p:nvPicPr>
        <p:blipFill>
          <a:blip r:embed="rId4"/>
          <a:stretch>
            <a:fillRect/>
          </a:stretch>
        </p:blipFill>
        <p:spPr>
          <a:xfrm>
            <a:off x="0" y="-4899"/>
            <a:ext cx="639132" cy="382757"/>
          </a:xfrm>
          <a:prstGeom prst="rect">
            <a:avLst/>
          </a:prstGeom>
        </p:spPr>
      </p:pic>
    </p:spTree>
    <p:extLst>
      <p:ext uri="{BB962C8B-B14F-4D97-AF65-F5344CB8AC3E}">
        <p14:creationId xmlns:p14="http://schemas.microsoft.com/office/powerpoint/2010/main" val="255920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6886" y="702015"/>
            <a:ext cx="7641413" cy="707886"/>
          </a:xfrm>
          <a:prstGeom prst="rect">
            <a:avLst/>
          </a:prstGeom>
          <a:noFill/>
        </p:spPr>
        <p:txBody>
          <a:bodyPr wrap="square" rtlCol="0">
            <a:spAutoFit/>
          </a:bodyPr>
          <a:lstStyle/>
          <a:p>
            <a:pPr algn="ctr"/>
            <a:r>
              <a:rPr lang="fr-FR" sz="2000" b="1" spc="-4" dirty="0">
                <a:solidFill>
                  <a:srgbClr val="31849B"/>
                </a:solidFill>
                <a:latin typeface="Century Gothic" panose="020B0502020202020204" pitchFamily="34" charset="0"/>
                <a:cs typeface="Calibri"/>
              </a:rPr>
              <a:t>Les modalités de consultation des pièces justificatives des charges.</a:t>
            </a:r>
          </a:p>
        </p:txBody>
      </p:sp>
      <p:sp>
        <p:nvSpPr>
          <p:cNvPr id="11" name="object 6"/>
          <p:cNvSpPr txBox="1"/>
          <p:nvPr/>
        </p:nvSpPr>
        <p:spPr>
          <a:xfrm>
            <a:off x="319565" y="1974559"/>
            <a:ext cx="9440920" cy="4934427"/>
          </a:xfrm>
          <a:prstGeom prst="rect">
            <a:avLst/>
          </a:prstGeom>
        </p:spPr>
        <p:txBody>
          <a:bodyPr vert="horz" wrap="square" lIns="0" tIns="86105" rIns="0" bIns="0" rtlCol="0">
            <a:spAutoFit/>
          </a:bodyPr>
          <a:lstStyle/>
          <a:p>
            <a:pPr marL="10500">
              <a:lnSpc>
                <a:spcPts val="1716"/>
              </a:lnSpc>
              <a:spcBef>
                <a:spcPts val="926"/>
              </a:spcBef>
            </a:pPr>
            <a:r>
              <a:rPr lang="fr-CA" sz="2400" b="1" spc="-8" dirty="0">
                <a:latin typeface="Century Gothic" panose="020B0502020202020204" pitchFamily="34" charset="0"/>
                <a:cs typeface="Calibri"/>
              </a:rPr>
              <a:t>De quoi s’agit-il ?</a:t>
            </a:r>
          </a:p>
          <a:p>
            <a:pPr marL="10500">
              <a:lnSpc>
                <a:spcPts val="1716"/>
              </a:lnSpc>
              <a:spcBef>
                <a:spcPts val="926"/>
              </a:spcBef>
            </a:pPr>
            <a:r>
              <a:rPr lang="fr-FR" sz="2000" b="1" spc="-8" dirty="0">
                <a:solidFill>
                  <a:srgbClr val="E36C0A"/>
                </a:solidFill>
                <a:latin typeface="Century Gothic" panose="020B0502020202020204" pitchFamily="34" charset="0"/>
                <a:cs typeface="Calibri"/>
              </a:rPr>
              <a:t>Lorsque l’assemblée générale est appelée à approuver les comptes, le syndic doit mettre à disposition des copropriétaires les pièces justificatives des charges afin qu’ils procèdent, s’ils le souhaitent, à une vérification </a:t>
            </a:r>
            <a:r>
              <a:rPr lang="fr-FR" sz="2000" i="1" spc="-8" dirty="0">
                <a:solidFill>
                  <a:srgbClr val="E36C0A"/>
                </a:solidFill>
                <a:latin typeface="Century Gothic" panose="020B0502020202020204" pitchFamily="34" charset="0"/>
                <a:cs typeface="Calibri"/>
              </a:rPr>
              <a:t>(article 18-1 de la loi du 10 juillet 1965).  </a:t>
            </a:r>
          </a:p>
          <a:p>
            <a:pPr marL="10500">
              <a:lnSpc>
                <a:spcPts val="1716"/>
              </a:lnSpc>
              <a:spcBef>
                <a:spcPts val="926"/>
              </a:spcBef>
            </a:pPr>
            <a:r>
              <a:rPr lang="fr-FR" sz="2000" spc="-8" dirty="0">
                <a:latin typeface="Century Gothic" panose="020B0502020202020204" pitchFamily="34" charset="0"/>
                <a:cs typeface="Calibri"/>
              </a:rPr>
              <a:t>Ces pièces sont consultables pendant </a:t>
            </a:r>
            <a:r>
              <a:rPr lang="fr-FR" sz="2000" b="1" spc="-8" dirty="0">
                <a:solidFill>
                  <a:srgbClr val="31849B"/>
                </a:solidFill>
                <a:latin typeface="Century Gothic" panose="020B0502020202020204" pitchFamily="34" charset="0"/>
                <a:cs typeface="Calibri"/>
              </a:rPr>
              <a:t>le délai s’écoulant entre l’envoi de la convocation et la tenue de l’assemblée générale</a:t>
            </a:r>
            <a:r>
              <a:rPr lang="fr-FR" sz="2000" spc="-8" dirty="0">
                <a:latin typeface="Century Gothic" panose="020B0502020202020204" pitchFamily="34" charset="0"/>
                <a:cs typeface="Calibri"/>
              </a:rPr>
              <a:t>, le syndic fixe alors la date et la durée pendant laquelle les pièces justificatives seront consultables. </a:t>
            </a:r>
          </a:p>
          <a:p>
            <a:pPr marL="246758" indent="-236258">
              <a:lnSpc>
                <a:spcPts val="1716"/>
              </a:lnSpc>
              <a:spcBef>
                <a:spcPts val="926"/>
              </a:spcBef>
              <a:buFont typeface="Wingdings" panose="05000000000000000000" pitchFamily="2" charset="2"/>
              <a:buChar char="F"/>
            </a:pPr>
            <a:r>
              <a:rPr lang="fr-CA" spc="-8" dirty="0">
                <a:latin typeface="Century Gothic" panose="020B0502020202020204" pitchFamily="34" charset="0"/>
                <a:cs typeface="Calibri"/>
              </a:rPr>
              <a:t>Cette durée ne peut être inférieure à un jour ouvré et doit être proportionnée à la taille de la copropriété</a:t>
            </a:r>
            <a:endParaRPr lang="fr-FR" spc="-8" dirty="0">
              <a:latin typeface="Century Gothic" panose="020B0502020202020204" pitchFamily="34" charset="0"/>
              <a:cs typeface="Calibri"/>
            </a:endParaRPr>
          </a:p>
          <a:p>
            <a:pPr marL="10500">
              <a:lnSpc>
                <a:spcPts val="1716"/>
              </a:lnSpc>
              <a:spcBef>
                <a:spcPts val="926"/>
              </a:spcBef>
            </a:pPr>
            <a:r>
              <a:rPr lang="fr-FR" sz="2000" spc="-8" dirty="0">
                <a:latin typeface="Century Gothic" panose="020B0502020202020204" pitchFamily="34" charset="0"/>
                <a:cs typeface="Calibri"/>
              </a:rPr>
              <a:t>Il doit également mentionner le lieu de consultation des pièces ainsi que les modalités de consultation.</a:t>
            </a:r>
          </a:p>
          <a:p>
            <a:pPr marL="10500">
              <a:lnSpc>
                <a:spcPts val="1716"/>
              </a:lnSpc>
              <a:spcBef>
                <a:spcPts val="926"/>
              </a:spcBef>
            </a:pPr>
            <a:r>
              <a:rPr lang="fr-FR" sz="2000" spc="-8" dirty="0">
                <a:latin typeface="Century Gothic" panose="020B0502020202020204" pitchFamily="34" charset="0"/>
                <a:cs typeface="Calibri"/>
              </a:rPr>
              <a:t>A défaut de telles mentions, l’assemblée générale encourt la nullité.</a:t>
            </a:r>
          </a:p>
          <a:p>
            <a:pPr marL="10500">
              <a:lnSpc>
                <a:spcPts val="1716"/>
              </a:lnSpc>
              <a:spcBef>
                <a:spcPts val="926"/>
              </a:spcBef>
            </a:pPr>
            <a:endParaRPr lang="fr-CA" sz="2400" b="1" spc="-8" dirty="0">
              <a:latin typeface="Century Gothic" panose="020B0502020202020204" pitchFamily="34" charset="0"/>
              <a:cs typeface="Calibri"/>
            </a:endParaRPr>
          </a:p>
          <a:p>
            <a:pPr marL="10500">
              <a:lnSpc>
                <a:spcPts val="1716"/>
              </a:lnSpc>
              <a:spcBef>
                <a:spcPts val="926"/>
              </a:spcBef>
            </a:pPr>
            <a:r>
              <a:rPr lang="fr-CA" sz="2400" b="1" spc="-8" dirty="0">
                <a:latin typeface="Century Gothic" panose="020B0502020202020204" pitchFamily="34" charset="0"/>
                <a:cs typeface="Calibri"/>
              </a:rPr>
              <a:t>Où trouver les informations concernant la consultation des pièces ?</a:t>
            </a:r>
          </a:p>
          <a:p>
            <a:pPr marL="10500">
              <a:lnSpc>
                <a:spcPts val="1716"/>
              </a:lnSpc>
              <a:spcBef>
                <a:spcPts val="926"/>
              </a:spcBef>
            </a:pPr>
            <a:r>
              <a:rPr lang="fr-FR" sz="2000" spc="-8" dirty="0">
                <a:latin typeface="Century Gothic" panose="020B0502020202020204" pitchFamily="34" charset="0"/>
                <a:cs typeface="Calibri"/>
              </a:rPr>
              <a:t>Le syndic a l’obligation de mentionner </a:t>
            </a:r>
            <a:r>
              <a:rPr lang="fr-FR" sz="2000" b="1" spc="-8" dirty="0">
                <a:solidFill>
                  <a:srgbClr val="31849B"/>
                </a:solidFill>
                <a:latin typeface="Century Gothic" panose="020B0502020202020204" pitchFamily="34" charset="0"/>
                <a:cs typeface="Calibri"/>
              </a:rPr>
              <a:t>dans la convocation </a:t>
            </a:r>
            <a:r>
              <a:rPr lang="fr-FR" sz="2000" spc="-8" dirty="0">
                <a:latin typeface="Century Gothic" panose="020B0502020202020204" pitchFamily="34" charset="0"/>
                <a:cs typeface="Calibri"/>
              </a:rPr>
              <a:t>les heures, jour(s) et lieu de consultation.</a:t>
            </a:r>
            <a:endParaRPr lang="fr-CA" sz="2000" spc="-8" dirty="0">
              <a:latin typeface="Century Gothic" panose="020B0502020202020204" pitchFamily="34" charset="0"/>
              <a:cs typeface="Calibri"/>
            </a:endParaRPr>
          </a:p>
        </p:txBody>
      </p:sp>
      <p:sp>
        <p:nvSpPr>
          <p:cNvPr id="10" name="Espace réservé du contenu 1"/>
          <p:cNvSpPr txBox="1"/>
          <p:nvPr/>
        </p:nvSpPr>
        <p:spPr>
          <a:xfrm>
            <a:off x="-1"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LA CONSULTATION DES PIECES</a:t>
            </a:r>
          </a:p>
        </p:txBody>
      </p:sp>
      <p:pic>
        <p:nvPicPr>
          <p:cNvPr id="8" name="Image 7"/>
          <p:cNvPicPr>
            <a:picLocks noChangeAspect="1"/>
          </p:cNvPicPr>
          <p:nvPr/>
        </p:nvPicPr>
        <p:blipFill>
          <a:blip r:embed="rId3"/>
          <a:stretch>
            <a:fillRect/>
          </a:stretch>
        </p:blipFill>
        <p:spPr>
          <a:xfrm>
            <a:off x="-1" y="-4899"/>
            <a:ext cx="639132" cy="382757"/>
          </a:xfrm>
          <a:prstGeom prst="rect">
            <a:avLst/>
          </a:prstGeom>
        </p:spPr>
      </p:pic>
    </p:spTree>
    <p:extLst>
      <p:ext uri="{BB962C8B-B14F-4D97-AF65-F5344CB8AC3E}">
        <p14:creationId xmlns:p14="http://schemas.microsoft.com/office/powerpoint/2010/main" val="136565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849B"/>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F4B8577-1FAC-CFDD-E6A4-3913EE774411}"/>
              </a:ext>
            </a:extLst>
          </p:cNvPr>
          <p:cNvSpPr txBox="1"/>
          <p:nvPr/>
        </p:nvSpPr>
        <p:spPr>
          <a:xfrm>
            <a:off x="1367844" y="3040566"/>
            <a:ext cx="7344935" cy="477054"/>
          </a:xfrm>
          <a:prstGeom prst="rect">
            <a:avLst/>
          </a:prstGeom>
          <a:noFill/>
          <a:ln>
            <a:solidFill>
              <a:schemeClr val="bg1"/>
            </a:solidFill>
          </a:ln>
        </p:spPr>
        <p:txBody>
          <a:bodyPr wrap="square" rtlCol="0">
            <a:spAutoFit/>
          </a:bodyPr>
          <a:lstStyle/>
          <a:p>
            <a:pPr algn="ctr"/>
            <a:r>
              <a:rPr lang="fr-FR" sz="2500" b="1" dirty="0">
                <a:solidFill>
                  <a:schemeClr val="bg1"/>
                </a:solidFill>
              </a:rPr>
              <a:t>PARTIE II : LIRE ET COMPRENDRE LES ANNEXES</a:t>
            </a:r>
          </a:p>
        </p:txBody>
      </p:sp>
      <p:pic>
        <p:nvPicPr>
          <p:cNvPr id="5" name="Image 4">
            <a:extLst>
              <a:ext uri="{FF2B5EF4-FFF2-40B4-BE49-F238E27FC236}">
                <a16:creationId xmlns:a16="http://schemas.microsoft.com/office/drawing/2014/main" id="{96FB2C53-6F99-8A9A-7059-C272DF7CD974}"/>
              </a:ext>
            </a:extLst>
          </p:cNvPr>
          <p:cNvPicPr>
            <a:picLocks noChangeAspect="1"/>
          </p:cNvPicPr>
          <p:nvPr/>
        </p:nvPicPr>
        <p:blipFill>
          <a:blip r:embed="rId2"/>
          <a:stretch>
            <a:fillRect/>
          </a:stretch>
        </p:blipFill>
        <p:spPr>
          <a:xfrm>
            <a:off x="0" y="0"/>
            <a:ext cx="772998" cy="462925"/>
          </a:xfrm>
          <a:prstGeom prst="rect">
            <a:avLst/>
          </a:prstGeom>
        </p:spPr>
      </p:pic>
    </p:spTree>
    <p:extLst>
      <p:ext uri="{BB962C8B-B14F-4D97-AF65-F5344CB8AC3E}">
        <p14:creationId xmlns:p14="http://schemas.microsoft.com/office/powerpoint/2010/main" val="405012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p:nvPr/>
        </p:nvSpPr>
        <p:spPr>
          <a:xfrm>
            <a:off x="834698" y="1323159"/>
            <a:ext cx="8825290" cy="2596399"/>
          </a:xfrm>
          <a:prstGeom prst="rect">
            <a:avLst/>
          </a:prstGeom>
        </p:spPr>
        <p:txBody>
          <a:bodyPr vert="horz" wrap="square" lIns="0" tIns="71929" rIns="0" bIns="0" rtlCol="0">
            <a:spAutoFit/>
          </a:bodyPr>
          <a:lstStyle/>
          <a:p>
            <a:pPr marL="9975">
              <a:spcBef>
                <a:spcPts val="566"/>
              </a:spcBef>
              <a:buSzPct val="94444"/>
              <a:tabLst>
                <a:tab pos="179556" algn="l"/>
              </a:tabLst>
            </a:pPr>
            <a:r>
              <a:rPr lang="fr-CA" b="1" spc="-4" dirty="0">
                <a:latin typeface="Century Gothic" panose="020B0502020202020204" pitchFamily="34" charset="0"/>
                <a:cs typeface="Calibri"/>
              </a:rPr>
              <a:t>Que doit contenir la convocation ?</a:t>
            </a:r>
          </a:p>
          <a:p>
            <a:pPr marL="9975" algn="just">
              <a:spcBef>
                <a:spcPts val="566"/>
              </a:spcBef>
              <a:buSzPct val="94444"/>
              <a:tabLst>
                <a:tab pos="179556" algn="l"/>
              </a:tabLst>
            </a:pPr>
            <a:r>
              <a:rPr lang="fr-FR" spc="-4" dirty="0">
                <a:uFill>
                  <a:solidFill>
                    <a:srgbClr val="FF0000"/>
                  </a:solidFill>
                </a:uFill>
                <a:latin typeface="Century Gothic" panose="020B0502020202020204" pitchFamily="34" charset="0"/>
                <a:cs typeface="Calibri"/>
              </a:rPr>
              <a:t>L’article 11 du décret du 17 mars 1967 prévoit qu’un certain nombre de documents doivent être annexés à la convocation en même temps que l’ordre du jour (soit dans la convocation). Certains documents sont obligatoires pour la validité de la résolution : </a:t>
            </a:r>
          </a:p>
          <a:p>
            <a:pPr marL="9975">
              <a:spcBef>
                <a:spcPts val="566"/>
              </a:spcBef>
              <a:buSzPct val="94444"/>
              <a:tabLst>
                <a:tab pos="179556" algn="l"/>
              </a:tabLst>
            </a:pPr>
            <a:endParaRPr lang="fr-CA" spc="-4" dirty="0">
              <a:solidFill>
                <a:srgbClr val="31849B"/>
              </a:solidFill>
              <a:uFill>
                <a:solidFill>
                  <a:srgbClr val="FF0000"/>
                </a:solidFill>
              </a:uFill>
              <a:latin typeface="Century Gothic" panose="020B0502020202020204" pitchFamily="34" charset="0"/>
              <a:cs typeface="Calibri"/>
            </a:endParaRPr>
          </a:p>
          <a:p>
            <a:pPr marL="9975">
              <a:spcBef>
                <a:spcPts val="566"/>
              </a:spcBef>
              <a:buSzPct val="94444"/>
              <a:tabLst>
                <a:tab pos="179556" algn="l"/>
              </a:tabLst>
            </a:pPr>
            <a:endParaRPr lang="fr-CA" spc="-4" dirty="0">
              <a:solidFill>
                <a:srgbClr val="31849B"/>
              </a:solidFill>
              <a:uFill>
                <a:solidFill>
                  <a:srgbClr val="FF0000"/>
                </a:solidFill>
              </a:uFill>
              <a:latin typeface="Century Gothic" panose="020B0502020202020204" pitchFamily="34" charset="0"/>
              <a:cs typeface="Calibri"/>
            </a:endParaRPr>
          </a:p>
          <a:p>
            <a:pPr marL="9975">
              <a:spcBef>
                <a:spcPts val="566"/>
              </a:spcBef>
              <a:buSzPct val="94444"/>
              <a:tabLst>
                <a:tab pos="179556" algn="l"/>
              </a:tabLst>
            </a:pPr>
            <a:endParaRPr lang="fr-FR" spc="-4" dirty="0">
              <a:solidFill>
                <a:srgbClr val="31849B"/>
              </a:solidFill>
              <a:uFill>
                <a:solidFill>
                  <a:srgbClr val="FF0000"/>
                </a:solidFill>
              </a:uFill>
              <a:latin typeface="Century Gothic" panose="020B0502020202020204" pitchFamily="34" charset="0"/>
              <a:cs typeface="Calibri"/>
            </a:endParaRPr>
          </a:p>
        </p:txBody>
      </p:sp>
      <p:sp>
        <p:nvSpPr>
          <p:cNvPr id="13" name="Rectangle 12"/>
          <p:cNvSpPr/>
          <p:nvPr/>
        </p:nvSpPr>
        <p:spPr>
          <a:xfrm>
            <a:off x="639132" y="1804701"/>
            <a:ext cx="195566" cy="321306"/>
          </a:xfrm>
          <a:prstGeom prst="rect">
            <a:avLst/>
          </a:prstGeom>
          <a:noFill/>
        </p:spPr>
        <p:txBody>
          <a:bodyPr wrap="none">
            <a:spAutoFit/>
          </a:bodyPr>
          <a:lstStyle/>
          <a:p>
            <a:pPr marL="10500">
              <a:spcBef>
                <a:spcPts val="79"/>
              </a:spcBef>
            </a:pPr>
            <a:endParaRPr lang="fr-FR" sz="1488" b="1" spc="-4" dirty="0">
              <a:latin typeface="Century Gothic" panose="020B0502020202020204" pitchFamily="34" charset="0"/>
              <a:ea typeface="+mj-ea"/>
              <a:cs typeface="Malgun Gothic"/>
            </a:endParaRPr>
          </a:p>
        </p:txBody>
      </p:sp>
      <p:pic>
        <p:nvPicPr>
          <p:cNvPr id="6" name="Image 5"/>
          <p:cNvPicPr>
            <a:picLocks noChangeAspect="1"/>
          </p:cNvPicPr>
          <p:nvPr/>
        </p:nvPicPr>
        <p:blipFill>
          <a:blip r:embed="rId3"/>
          <a:stretch>
            <a:fillRect/>
          </a:stretch>
        </p:blipFill>
        <p:spPr>
          <a:xfrm>
            <a:off x="309210" y="641825"/>
            <a:ext cx="952702" cy="620012"/>
          </a:xfrm>
          <a:prstGeom prst="rect">
            <a:avLst/>
          </a:prstGeom>
        </p:spPr>
      </p:pic>
      <p:sp>
        <p:nvSpPr>
          <p:cNvPr id="11" name="Espace réservé du contenu 1"/>
          <p:cNvSpPr txBox="1"/>
          <p:nvPr/>
        </p:nvSpPr>
        <p:spPr>
          <a:xfrm>
            <a:off x="0" y="-21196"/>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LES ANNEXES </a:t>
            </a:r>
          </a:p>
        </p:txBody>
      </p:sp>
      <p:pic>
        <p:nvPicPr>
          <p:cNvPr id="8" name="Image 7"/>
          <p:cNvPicPr>
            <a:picLocks noChangeAspect="1"/>
          </p:cNvPicPr>
          <p:nvPr/>
        </p:nvPicPr>
        <p:blipFill>
          <a:blip r:embed="rId4"/>
          <a:stretch>
            <a:fillRect/>
          </a:stretch>
        </p:blipFill>
        <p:spPr>
          <a:xfrm>
            <a:off x="-1" y="34791"/>
            <a:ext cx="639132" cy="382757"/>
          </a:xfrm>
          <a:prstGeom prst="rect">
            <a:avLst/>
          </a:prstGeom>
        </p:spPr>
      </p:pic>
      <p:sp>
        <p:nvSpPr>
          <p:cNvPr id="14" name="ZoneTexte 13"/>
          <p:cNvSpPr txBox="1"/>
          <p:nvPr/>
        </p:nvSpPr>
        <p:spPr>
          <a:xfrm>
            <a:off x="3288868" y="658643"/>
            <a:ext cx="4645457" cy="400110"/>
          </a:xfrm>
          <a:prstGeom prst="rect">
            <a:avLst/>
          </a:prstGeom>
          <a:noFill/>
        </p:spPr>
        <p:txBody>
          <a:bodyPr wrap="square" rtlCol="0">
            <a:spAutoFit/>
          </a:bodyPr>
          <a:lstStyle/>
          <a:p>
            <a:r>
              <a:rPr lang="fr-CA" sz="2000" b="1" spc="-4" dirty="0">
                <a:solidFill>
                  <a:srgbClr val="31849B"/>
                </a:solidFill>
                <a:latin typeface="Century Gothic" panose="020B0502020202020204" pitchFamily="34" charset="0"/>
                <a:cs typeface="Calibri"/>
              </a:rPr>
              <a:t>Pour l’AG, quelles annexes ? </a:t>
            </a:r>
            <a:endParaRPr lang="fr-FR" sz="2000" b="1" dirty="0">
              <a:solidFill>
                <a:srgbClr val="31849B"/>
              </a:solidFill>
              <a:latin typeface="Century Gothic" panose="020B0502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941998358"/>
              </p:ext>
            </p:extLst>
          </p:nvPr>
        </p:nvGraphicFramePr>
        <p:xfrm>
          <a:off x="1581393" y="3292073"/>
          <a:ext cx="6720417" cy="3030781"/>
        </p:xfrm>
        <a:graphic>
          <a:graphicData uri="http://schemas.openxmlformats.org/drawingml/2006/table">
            <a:tbl>
              <a:tblPr firstRow="1" bandRow="1">
                <a:tableStyleId>{5C22544A-7EE6-4342-B048-85BDC9FD1C3A}</a:tableStyleId>
              </a:tblPr>
              <a:tblGrid>
                <a:gridCol w="2485714">
                  <a:extLst>
                    <a:ext uri="{9D8B030D-6E8A-4147-A177-3AD203B41FA5}">
                      <a16:colId xmlns:a16="http://schemas.microsoft.com/office/drawing/2014/main" val="20000"/>
                    </a:ext>
                  </a:extLst>
                </a:gridCol>
                <a:gridCol w="4234703">
                  <a:extLst>
                    <a:ext uri="{9D8B030D-6E8A-4147-A177-3AD203B41FA5}">
                      <a16:colId xmlns:a16="http://schemas.microsoft.com/office/drawing/2014/main" val="20001"/>
                    </a:ext>
                  </a:extLst>
                </a:gridCol>
              </a:tblGrid>
              <a:tr h="478178">
                <a:tc>
                  <a:txBody>
                    <a:bodyPr/>
                    <a:lstStyle/>
                    <a:p>
                      <a:pPr algn="ctr"/>
                      <a:r>
                        <a:rPr lang="fr-CA" sz="1600" dirty="0"/>
                        <a:t>Résolution</a:t>
                      </a:r>
                      <a:r>
                        <a:rPr lang="fr-CA" sz="1600" baseline="0" dirty="0"/>
                        <a:t>s </a:t>
                      </a:r>
                      <a:endParaRPr lang="fr-FR" sz="1600" dirty="0"/>
                    </a:p>
                  </a:txBody>
                  <a:tcPr marL="75605" marR="75605" marT="37802" marB="37802"/>
                </a:tc>
                <a:tc>
                  <a:txBody>
                    <a:bodyPr/>
                    <a:lstStyle/>
                    <a:p>
                      <a:pPr algn="ctr"/>
                      <a:r>
                        <a:rPr lang="fr-CA" sz="1600" dirty="0"/>
                        <a:t>Documents</a:t>
                      </a:r>
                      <a:r>
                        <a:rPr lang="fr-CA" sz="1600" baseline="0" dirty="0"/>
                        <a:t> à joindre</a:t>
                      </a:r>
                      <a:endParaRPr lang="fr-FR" sz="1600" dirty="0"/>
                    </a:p>
                  </a:txBody>
                  <a:tcPr marL="75605" marR="75605" marT="37802" marB="37802"/>
                </a:tc>
                <a:extLst>
                  <a:ext uri="{0D108BD9-81ED-4DB2-BD59-A6C34878D82A}">
                    <a16:rowId xmlns:a16="http://schemas.microsoft.com/office/drawing/2014/main" val="10000"/>
                  </a:ext>
                </a:extLst>
              </a:tr>
              <a:tr h="825666">
                <a:tc>
                  <a:txBody>
                    <a:bodyPr/>
                    <a:lstStyle/>
                    <a:p>
                      <a:r>
                        <a:rPr lang="fr-CA" sz="1600" dirty="0"/>
                        <a:t>Approbation des comptes </a:t>
                      </a:r>
                    </a:p>
                  </a:txBody>
                  <a:tcPr marL="75605" marR="75605" marT="37802" marB="37802"/>
                </a:tc>
                <a:tc>
                  <a:txBody>
                    <a:bodyPr/>
                    <a:lstStyle/>
                    <a:p>
                      <a:r>
                        <a:rPr lang="fr-CA" sz="1600" dirty="0"/>
                        <a:t>État</a:t>
                      </a:r>
                      <a:r>
                        <a:rPr lang="fr-CA" sz="1600" baseline="0" dirty="0"/>
                        <a:t> financier du syndicat des copropriétaires </a:t>
                      </a:r>
                    </a:p>
                    <a:p>
                      <a:r>
                        <a:rPr lang="fr-CA" sz="1600" baseline="0" dirty="0"/>
                        <a:t>Le comparatif des comptes de l’exercice précédent </a:t>
                      </a:r>
                      <a:endParaRPr lang="fr-FR" sz="1600" dirty="0"/>
                    </a:p>
                  </a:txBody>
                  <a:tcPr marL="75605" marR="75605" marT="37802" marB="37802"/>
                </a:tc>
                <a:extLst>
                  <a:ext uri="{0D108BD9-81ED-4DB2-BD59-A6C34878D82A}">
                    <a16:rowId xmlns:a16="http://schemas.microsoft.com/office/drawing/2014/main" val="10001"/>
                  </a:ext>
                </a:extLst>
              </a:tr>
              <a:tr h="825666">
                <a:tc>
                  <a:txBody>
                    <a:bodyPr/>
                    <a:lstStyle/>
                    <a:p>
                      <a:r>
                        <a:rPr lang="fr-CA" sz="1600" dirty="0"/>
                        <a:t>Vote</a:t>
                      </a:r>
                      <a:r>
                        <a:rPr lang="fr-CA" sz="1600" baseline="0" dirty="0"/>
                        <a:t> du budget prévisionnel</a:t>
                      </a:r>
                      <a:endParaRPr lang="fr-FR" sz="1600" dirty="0"/>
                    </a:p>
                  </a:txBody>
                  <a:tcPr marL="75605" marR="75605" marT="37802" marB="37802"/>
                </a:tc>
                <a:tc>
                  <a:txBody>
                    <a:bodyPr/>
                    <a:lstStyle/>
                    <a:p>
                      <a:r>
                        <a:rPr lang="fr-CA" sz="1600" dirty="0"/>
                        <a:t>Le</a:t>
                      </a:r>
                      <a:r>
                        <a:rPr lang="fr-CA" sz="1600" baseline="0" dirty="0"/>
                        <a:t> projet de budget prévisionnel</a:t>
                      </a:r>
                    </a:p>
                    <a:p>
                      <a:r>
                        <a:rPr lang="fr-CA" sz="1600" baseline="0" dirty="0"/>
                        <a:t>Le comparatif du dernier budget prévisionnel voté </a:t>
                      </a:r>
                      <a:endParaRPr lang="fr-FR" sz="1600" dirty="0"/>
                    </a:p>
                  </a:txBody>
                  <a:tcPr marL="75605" marR="75605" marT="37802" marB="37802"/>
                </a:tc>
                <a:extLst>
                  <a:ext uri="{0D108BD9-81ED-4DB2-BD59-A6C34878D82A}">
                    <a16:rowId xmlns:a16="http://schemas.microsoft.com/office/drawing/2014/main" val="10002"/>
                  </a:ext>
                </a:extLst>
              </a:tr>
              <a:tr h="575646">
                <a:tc>
                  <a:txBody>
                    <a:bodyPr/>
                    <a:lstStyle/>
                    <a:p>
                      <a:r>
                        <a:rPr lang="fr-CA" sz="1600" dirty="0"/>
                        <a:t>Approbation</a:t>
                      </a:r>
                      <a:r>
                        <a:rPr lang="fr-CA" sz="1600" baseline="0" dirty="0"/>
                        <a:t> d’un contrat, devis</a:t>
                      </a:r>
                      <a:endParaRPr lang="fr-FR" sz="1600" dirty="0"/>
                    </a:p>
                  </a:txBody>
                  <a:tcPr marL="75605" marR="75605" marT="37802" marB="37802"/>
                </a:tc>
                <a:tc>
                  <a:txBody>
                    <a:bodyPr/>
                    <a:lstStyle/>
                    <a:p>
                      <a:r>
                        <a:rPr lang="fr-CA" sz="1600" dirty="0"/>
                        <a:t>Les conditions essentielles du</a:t>
                      </a:r>
                      <a:r>
                        <a:rPr lang="fr-CA" sz="1600" baseline="0" dirty="0"/>
                        <a:t> ou des contrats proposés</a:t>
                      </a:r>
                      <a:endParaRPr lang="fr-FR" sz="1600" dirty="0"/>
                    </a:p>
                  </a:txBody>
                  <a:tcPr marL="75605" marR="75605" marT="37802" marB="37802"/>
                </a:tc>
                <a:extLst>
                  <a:ext uri="{0D108BD9-81ED-4DB2-BD59-A6C34878D82A}">
                    <a16:rowId xmlns:a16="http://schemas.microsoft.com/office/drawing/2014/main" val="10003"/>
                  </a:ext>
                </a:extLst>
              </a:tr>
              <a:tr h="325625">
                <a:tc>
                  <a:txBody>
                    <a:bodyPr/>
                    <a:lstStyle/>
                    <a:p>
                      <a:r>
                        <a:rPr lang="fr-CA" sz="1600" dirty="0"/>
                        <a:t>Désignation</a:t>
                      </a:r>
                      <a:r>
                        <a:rPr lang="fr-CA" sz="1600" baseline="0" dirty="0"/>
                        <a:t> du syndic</a:t>
                      </a:r>
                      <a:endParaRPr lang="fr-FR" sz="1600" dirty="0"/>
                    </a:p>
                  </a:txBody>
                  <a:tcPr marL="75605" marR="75605" marT="37802" marB="37802"/>
                </a:tc>
                <a:tc>
                  <a:txBody>
                    <a:bodyPr/>
                    <a:lstStyle/>
                    <a:p>
                      <a:r>
                        <a:rPr lang="fr-CA" sz="1600" dirty="0"/>
                        <a:t>Le ou</a:t>
                      </a:r>
                      <a:r>
                        <a:rPr lang="fr-CA" sz="1600" baseline="0" dirty="0"/>
                        <a:t> les projets de contrats de syndics</a:t>
                      </a:r>
                      <a:endParaRPr lang="fr-FR" sz="1600" dirty="0"/>
                    </a:p>
                  </a:txBody>
                  <a:tcPr marL="75605" marR="75605" marT="37802" marB="3780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071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4260" y="590644"/>
            <a:ext cx="8825290" cy="400110"/>
          </a:xfrm>
          <a:prstGeom prst="rect">
            <a:avLst/>
          </a:prstGeom>
          <a:noFill/>
        </p:spPr>
        <p:txBody>
          <a:bodyPr wrap="square" rtlCol="0">
            <a:spAutoFit/>
          </a:bodyPr>
          <a:lstStyle/>
          <a:p>
            <a:r>
              <a:rPr lang="fr-FR" sz="2000" b="1" spc="-4" dirty="0">
                <a:solidFill>
                  <a:srgbClr val="31849B"/>
                </a:solidFill>
                <a:latin typeface="Century Gothic" panose="020B0502020202020204" pitchFamily="34" charset="0"/>
                <a:cs typeface="Malgun Gothic"/>
              </a:rPr>
              <a:t>Exemple des documents à joindre obligatoirement à la convocation </a:t>
            </a:r>
          </a:p>
        </p:txBody>
      </p:sp>
      <p:sp>
        <p:nvSpPr>
          <p:cNvPr id="12" name="object 2"/>
          <p:cNvSpPr txBox="1"/>
          <p:nvPr/>
        </p:nvSpPr>
        <p:spPr>
          <a:xfrm>
            <a:off x="639132" y="1327023"/>
            <a:ext cx="8825290" cy="5220194"/>
          </a:xfrm>
          <a:prstGeom prst="rect">
            <a:avLst/>
          </a:prstGeom>
        </p:spPr>
        <p:txBody>
          <a:bodyPr vert="horz" wrap="square" lIns="0" tIns="71929" rIns="0" bIns="0" rtlCol="0">
            <a:spAutoFit/>
          </a:bodyPr>
          <a:lstStyle/>
          <a:p>
            <a:pPr marL="179031" indent="-169056">
              <a:spcBef>
                <a:spcPts val="566"/>
              </a:spcBef>
              <a:buSzPct val="94444"/>
              <a:buFont typeface="Wingdings"/>
              <a:buChar char=""/>
              <a:tabLst>
                <a:tab pos="179556" algn="l"/>
              </a:tabLst>
            </a:pPr>
            <a:r>
              <a:rPr b="1" u="sng" spc="-4" dirty="0">
                <a:solidFill>
                  <a:srgbClr val="E36C0A"/>
                </a:solidFill>
                <a:uFill>
                  <a:solidFill>
                    <a:srgbClr val="FF0000"/>
                  </a:solidFill>
                </a:uFill>
                <a:latin typeface="Century Gothic" panose="020B0502020202020204" pitchFamily="34" charset="0"/>
                <a:cs typeface="Calibri"/>
              </a:rPr>
              <a:t>Pour</a:t>
            </a:r>
            <a:r>
              <a:rPr b="1" u="sng" spc="-17"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la</a:t>
            </a:r>
            <a:r>
              <a:rPr b="1" u="sng" spc="-8" dirty="0">
                <a:solidFill>
                  <a:srgbClr val="E36C0A"/>
                </a:solidFill>
                <a:uFill>
                  <a:solidFill>
                    <a:srgbClr val="FF0000"/>
                  </a:solidFill>
                </a:uFill>
                <a:latin typeface="Century Gothic" panose="020B0502020202020204" pitchFamily="34" charset="0"/>
                <a:cs typeface="Calibri"/>
              </a:rPr>
              <a:t> validité</a:t>
            </a:r>
            <a:r>
              <a:rPr b="1" u="sng" spc="-25"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de</a:t>
            </a:r>
            <a:r>
              <a:rPr b="1" u="sng" spc="-8"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la </a:t>
            </a:r>
            <a:r>
              <a:rPr b="1" u="sng" spc="-4" dirty="0" err="1">
                <a:solidFill>
                  <a:srgbClr val="E36C0A"/>
                </a:solidFill>
                <a:uFill>
                  <a:solidFill>
                    <a:srgbClr val="FF0000"/>
                  </a:solidFill>
                </a:uFill>
                <a:latin typeface="Century Gothic" panose="020B0502020202020204" pitchFamily="34" charset="0"/>
                <a:cs typeface="Calibri"/>
              </a:rPr>
              <a:t>décision</a:t>
            </a:r>
            <a:r>
              <a:rPr b="1" u="sng" spc="-29" dirty="0">
                <a:solidFill>
                  <a:srgbClr val="E36C0A"/>
                </a:solidFill>
                <a:uFill>
                  <a:solidFill>
                    <a:srgbClr val="FF0000"/>
                  </a:solidFill>
                </a:uFill>
                <a:latin typeface="Century Gothic" panose="020B0502020202020204" pitchFamily="34" charset="0"/>
                <a:cs typeface="Calibri"/>
              </a:rPr>
              <a:t> </a:t>
            </a:r>
            <a:r>
              <a:rPr lang="fr-FR" b="1" u="sng" spc="-29" dirty="0">
                <a:solidFill>
                  <a:srgbClr val="E36C0A"/>
                </a:solidFill>
                <a:uFill>
                  <a:solidFill>
                    <a:srgbClr val="FF0000"/>
                  </a:solidFill>
                </a:uFill>
                <a:latin typeface="Century Gothic" panose="020B0502020202020204" pitchFamily="34" charset="0"/>
                <a:cs typeface="Calibri"/>
              </a:rPr>
              <a:t>(</a:t>
            </a:r>
            <a:r>
              <a:rPr b="1" u="sng" dirty="0">
                <a:solidFill>
                  <a:srgbClr val="E36C0A"/>
                </a:solidFill>
                <a:uFill>
                  <a:solidFill>
                    <a:srgbClr val="FF0000"/>
                  </a:solidFill>
                </a:uFill>
                <a:latin typeface="Century Gothic" panose="020B0502020202020204" pitchFamily="34" charset="0"/>
                <a:cs typeface="Calibri"/>
              </a:rPr>
              <a:t>article</a:t>
            </a:r>
            <a:r>
              <a:rPr b="1" u="sng" spc="-17" dirty="0">
                <a:solidFill>
                  <a:srgbClr val="E36C0A"/>
                </a:solidFill>
                <a:uFill>
                  <a:solidFill>
                    <a:srgbClr val="FF0000"/>
                  </a:solidFill>
                </a:uFill>
                <a:latin typeface="Century Gothic" panose="020B0502020202020204" pitchFamily="34" charset="0"/>
                <a:cs typeface="Calibri"/>
              </a:rPr>
              <a:t> </a:t>
            </a:r>
            <a:r>
              <a:rPr b="1" u="sng" spc="-4" dirty="0">
                <a:solidFill>
                  <a:srgbClr val="E36C0A"/>
                </a:solidFill>
                <a:uFill>
                  <a:solidFill>
                    <a:srgbClr val="FF0000"/>
                  </a:solidFill>
                </a:uFill>
                <a:latin typeface="Century Gothic" panose="020B0502020202020204" pitchFamily="34" charset="0"/>
                <a:cs typeface="Calibri"/>
              </a:rPr>
              <a:t>11</a:t>
            </a:r>
            <a:r>
              <a:rPr b="1" u="sng" spc="8"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du</a:t>
            </a:r>
            <a:r>
              <a:rPr b="1" u="sng" spc="-4" dirty="0">
                <a:solidFill>
                  <a:srgbClr val="E36C0A"/>
                </a:solidFill>
                <a:uFill>
                  <a:solidFill>
                    <a:srgbClr val="FF0000"/>
                  </a:solidFill>
                </a:uFill>
                <a:latin typeface="Century Gothic" panose="020B0502020202020204" pitchFamily="34" charset="0"/>
                <a:cs typeface="Calibri"/>
              </a:rPr>
              <a:t> </a:t>
            </a:r>
            <a:r>
              <a:rPr b="1" u="sng" spc="-8" dirty="0">
                <a:solidFill>
                  <a:srgbClr val="E36C0A"/>
                </a:solidFill>
                <a:uFill>
                  <a:solidFill>
                    <a:srgbClr val="FF0000"/>
                  </a:solidFill>
                </a:uFill>
                <a:latin typeface="Century Gothic" panose="020B0502020202020204" pitchFamily="34" charset="0"/>
                <a:cs typeface="Calibri"/>
              </a:rPr>
              <a:t>decret</a:t>
            </a:r>
            <a:r>
              <a:rPr b="1" u="sng" spc="-25"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du</a:t>
            </a:r>
            <a:r>
              <a:rPr b="1" u="sng" spc="-4" dirty="0">
                <a:solidFill>
                  <a:srgbClr val="E36C0A"/>
                </a:solidFill>
                <a:uFill>
                  <a:solidFill>
                    <a:srgbClr val="FF0000"/>
                  </a:solidFill>
                </a:uFill>
                <a:latin typeface="Century Gothic" panose="020B0502020202020204" pitchFamily="34" charset="0"/>
                <a:cs typeface="Calibri"/>
              </a:rPr>
              <a:t> 17</a:t>
            </a:r>
            <a:r>
              <a:rPr b="1" u="sng" spc="8" dirty="0">
                <a:solidFill>
                  <a:srgbClr val="E36C0A"/>
                </a:solidFill>
                <a:uFill>
                  <a:solidFill>
                    <a:srgbClr val="FF0000"/>
                  </a:solidFill>
                </a:uFill>
                <a:latin typeface="Century Gothic" panose="020B0502020202020204" pitchFamily="34" charset="0"/>
                <a:cs typeface="Calibri"/>
              </a:rPr>
              <a:t> </a:t>
            </a:r>
            <a:r>
              <a:rPr b="1" u="sng" spc="-8" dirty="0">
                <a:solidFill>
                  <a:srgbClr val="E36C0A"/>
                </a:solidFill>
                <a:uFill>
                  <a:solidFill>
                    <a:srgbClr val="FF0000"/>
                  </a:solidFill>
                </a:uFill>
                <a:latin typeface="Century Gothic" panose="020B0502020202020204" pitchFamily="34" charset="0"/>
                <a:cs typeface="Calibri"/>
              </a:rPr>
              <a:t>mars </a:t>
            </a:r>
            <a:r>
              <a:rPr b="1" u="sng" spc="-4" dirty="0">
                <a:solidFill>
                  <a:srgbClr val="E36C0A"/>
                </a:solidFill>
                <a:uFill>
                  <a:solidFill>
                    <a:srgbClr val="FF0000"/>
                  </a:solidFill>
                </a:uFill>
                <a:latin typeface="Century Gothic" panose="020B0502020202020204" pitchFamily="34" charset="0"/>
                <a:cs typeface="Calibri"/>
              </a:rPr>
              <a:t>1967</a:t>
            </a:r>
            <a:r>
              <a:rPr lang="fr-FR" b="1" u="sng" spc="-4" dirty="0">
                <a:solidFill>
                  <a:srgbClr val="E36C0A"/>
                </a:solidFill>
                <a:uFill>
                  <a:solidFill>
                    <a:srgbClr val="FF0000"/>
                  </a:solidFill>
                </a:uFill>
                <a:latin typeface="Century Gothic" panose="020B0502020202020204" pitchFamily="34" charset="0"/>
                <a:cs typeface="Calibri"/>
              </a:rPr>
              <a:t>)</a:t>
            </a:r>
            <a:r>
              <a:rPr b="1" u="sng" spc="12"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a:t>
            </a:r>
            <a:endParaRPr dirty="0">
              <a:solidFill>
                <a:srgbClr val="E36C0A"/>
              </a:solidFill>
              <a:latin typeface="Century Gothic" panose="020B0502020202020204" pitchFamily="34" charset="0"/>
              <a:cs typeface="Calibri"/>
            </a:endParaRPr>
          </a:p>
          <a:p>
            <a:pPr marL="97128" indent="-87153">
              <a:spcBef>
                <a:spcPts val="488"/>
              </a:spcBef>
              <a:buSzPct val="94444"/>
              <a:buFont typeface="Wingdings"/>
              <a:buChar char=""/>
              <a:tabLst>
                <a:tab pos="97653" algn="l"/>
              </a:tabLst>
            </a:pPr>
            <a:r>
              <a:rPr b="1" spc="-8" dirty="0">
                <a:latin typeface="Century Gothic" panose="020B0502020202020204" pitchFamily="34" charset="0"/>
                <a:cs typeface="Calibri"/>
              </a:rPr>
              <a:t>L'état</a:t>
            </a:r>
            <a:r>
              <a:rPr b="1" spc="4" dirty="0">
                <a:latin typeface="Century Gothic" panose="020B0502020202020204" pitchFamily="34" charset="0"/>
                <a:cs typeface="Calibri"/>
              </a:rPr>
              <a:t> </a:t>
            </a:r>
            <a:r>
              <a:rPr b="1" spc="-4" dirty="0">
                <a:latin typeface="Century Gothic" panose="020B0502020202020204" pitchFamily="34" charset="0"/>
                <a:cs typeface="Calibri"/>
              </a:rPr>
              <a:t>financier</a:t>
            </a:r>
            <a:r>
              <a:rPr b="1" spc="-25" dirty="0">
                <a:latin typeface="Century Gothic" panose="020B0502020202020204" pitchFamily="34" charset="0"/>
                <a:cs typeface="Calibri"/>
              </a:rPr>
              <a:t> </a:t>
            </a:r>
            <a:r>
              <a:rPr dirty="0">
                <a:latin typeface="Century Gothic" panose="020B0502020202020204" pitchFamily="34" charset="0"/>
                <a:cs typeface="Calibri"/>
              </a:rPr>
              <a:t>du</a:t>
            </a:r>
            <a:r>
              <a:rPr spc="21" dirty="0">
                <a:latin typeface="Century Gothic" panose="020B0502020202020204" pitchFamily="34" charset="0"/>
                <a:cs typeface="Calibri"/>
              </a:rPr>
              <a:t> </a:t>
            </a:r>
            <a:r>
              <a:rPr spc="-8" dirty="0">
                <a:latin typeface="Century Gothic" panose="020B0502020202020204" pitchFamily="34" charset="0"/>
                <a:cs typeface="Calibri"/>
              </a:rPr>
              <a:t>syndicat</a:t>
            </a:r>
            <a:r>
              <a:rPr spc="4" dirty="0">
                <a:latin typeface="Century Gothic" panose="020B0502020202020204" pitchFamily="34" charset="0"/>
                <a:cs typeface="Calibri"/>
              </a:rPr>
              <a:t> </a:t>
            </a:r>
            <a:r>
              <a:rPr dirty="0">
                <a:latin typeface="Century Gothic" panose="020B0502020202020204" pitchFamily="34" charset="0"/>
                <a:cs typeface="Calibri"/>
              </a:rPr>
              <a:t>des</a:t>
            </a:r>
            <a:r>
              <a:rPr spc="12" dirty="0">
                <a:latin typeface="Century Gothic" panose="020B0502020202020204" pitchFamily="34" charset="0"/>
                <a:cs typeface="Calibri"/>
              </a:rPr>
              <a:t> </a:t>
            </a:r>
            <a:r>
              <a:rPr spc="-12" dirty="0">
                <a:latin typeface="Century Gothic" panose="020B0502020202020204" pitchFamily="34" charset="0"/>
                <a:cs typeface="Calibri"/>
              </a:rPr>
              <a:t>copropriétaires</a:t>
            </a:r>
            <a:r>
              <a:rPr spc="29" dirty="0">
                <a:latin typeface="Century Gothic" panose="020B0502020202020204" pitchFamily="34" charset="0"/>
                <a:cs typeface="Calibri"/>
              </a:rPr>
              <a:t> </a:t>
            </a:r>
            <a:r>
              <a:rPr spc="-4" dirty="0">
                <a:latin typeface="Century Gothic" panose="020B0502020202020204" pitchFamily="34" charset="0"/>
                <a:cs typeface="Calibri"/>
              </a:rPr>
              <a:t>et</a:t>
            </a:r>
            <a:r>
              <a:rPr spc="12" dirty="0">
                <a:latin typeface="Century Gothic" panose="020B0502020202020204" pitchFamily="34" charset="0"/>
                <a:cs typeface="Calibri"/>
              </a:rPr>
              <a:t> </a:t>
            </a:r>
            <a:r>
              <a:rPr spc="-4" dirty="0">
                <a:latin typeface="Century Gothic" panose="020B0502020202020204" pitchFamily="34" charset="0"/>
                <a:cs typeface="Calibri"/>
              </a:rPr>
              <a:t>son</a:t>
            </a:r>
            <a:r>
              <a:rPr spc="12" dirty="0">
                <a:latin typeface="Century Gothic" panose="020B0502020202020204" pitchFamily="34" charset="0"/>
                <a:cs typeface="Calibri"/>
              </a:rPr>
              <a:t> </a:t>
            </a:r>
            <a:r>
              <a:rPr spc="-12" dirty="0">
                <a:latin typeface="Century Gothic" panose="020B0502020202020204" pitchFamily="34" charset="0"/>
                <a:cs typeface="Calibri"/>
              </a:rPr>
              <a:t>compte</a:t>
            </a:r>
            <a:r>
              <a:rPr spc="17" dirty="0">
                <a:latin typeface="Century Gothic" panose="020B0502020202020204" pitchFamily="34" charset="0"/>
                <a:cs typeface="Calibri"/>
              </a:rPr>
              <a:t> </a:t>
            </a:r>
            <a:r>
              <a:rPr dirty="0">
                <a:latin typeface="Century Gothic" panose="020B0502020202020204" pitchFamily="34" charset="0"/>
                <a:cs typeface="Calibri"/>
              </a:rPr>
              <a:t>de</a:t>
            </a:r>
            <a:r>
              <a:rPr spc="21" dirty="0">
                <a:latin typeface="Century Gothic" panose="020B0502020202020204" pitchFamily="34" charset="0"/>
                <a:cs typeface="Calibri"/>
              </a:rPr>
              <a:t> </a:t>
            </a:r>
            <a:r>
              <a:rPr spc="-8" dirty="0">
                <a:latin typeface="Century Gothic" panose="020B0502020202020204" pitchFamily="34" charset="0"/>
                <a:cs typeface="Calibri"/>
              </a:rPr>
              <a:t>gestion</a:t>
            </a:r>
            <a:r>
              <a:rPr spc="8" dirty="0">
                <a:latin typeface="Century Gothic" panose="020B0502020202020204" pitchFamily="34" charset="0"/>
                <a:cs typeface="Calibri"/>
              </a:rPr>
              <a:t> </a:t>
            </a:r>
            <a:r>
              <a:rPr spc="-8" dirty="0">
                <a:latin typeface="Century Gothic" panose="020B0502020202020204" pitchFamily="34" charset="0"/>
                <a:cs typeface="Calibri"/>
              </a:rPr>
              <a:t>general</a:t>
            </a:r>
            <a:r>
              <a:rPr lang="fr-FR" spc="-8" dirty="0">
                <a:latin typeface="Century Gothic" panose="020B0502020202020204" pitchFamily="34" charset="0"/>
                <a:cs typeface="Calibri"/>
              </a:rPr>
              <a:t>e</a:t>
            </a:r>
            <a:endParaRPr dirty="0">
              <a:latin typeface="Century Gothic" panose="020B0502020202020204" pitchFamily="34" charset="0"/>
              <a:cs typeface="Calibri"/>
            </a:endParaRPr>
          </a:p>
          <a:p>
            <a:pPr marL="97128" indent="-87153">
              <a:spcBef>
                <a:spcPts val="475"/>
              </a:spcBef>
              <a:buSzPct val="94444"/>
              <a:buFont typeface="Wingdings"/>
              <a:buChar char=""/>
              <a:tabLst>
                <a:tab pos="97653" algn="l"/>
              </a:tabLst>
            </a:pPr>
            <a:r>
              <a:rPr b="1" spc="-4" dirty="0">
                <a:latin typeface="Century Gothic" panose="020B0502020202020204" pitchFamily="34" charset="0"/>
                <a:cs typeface="Calibri"/>
              </a:rPr>
              <a:t>Le</a:t>
            </a:r>
            <a:r>
              <a:rPr b="1" dirty="0">
                <a:latin typeface="Century Gothic" panose="020B0502020202020204" pitchFamily="34" charset="0"/>
                <a:cs typeface="Calibri"/>
              </a:rPr>
              <a:t> </a:t>
            </a:r>
            <a:r>
              <a:rPr b="1" spc="-4" dirty="0">
                <a:latin typeface="Century Gothic" panose="020B0502020202020204" pitchFamily="34" charset="0"/>
                <a:cs typeface="Calibri"/>
              </a:rPr>
              <a:t>projet</a:t>
            </a:r>
            <a:r>
              <a:rPr b="1" spc="-17" dirty="0">
                <a:latin typeface="Century Gothic" panose="020B0502020202020204" pitchFamily="34" charset="0"/>
                <a:cs typeface="Calibri"/>
              </a:rPr>
              <a:t> </a:t>
            </a:r>
            <a:r>
              <a:rPr b="1" dirty="0">
                <a:latin typeface="Century Gothic" panose="020B0502020202020204" pitchFamily="34" charset="0"/>
                <a:cs typeface="Calibri"/>
              </a:rPr>
              <a:t>du</a:t>
            </a:r>
            <a:r>
              <a:rPr b="1" spc="-17" dirty="0">
                <a:latin typeface="Century Gothic" panose="020B0502020202020204" pitchFamily="34" charset="0"/>
                <a:cs typeface="Calibri"/>
              </a:rPr>
              <a:t> </a:t>
            </a:r>
            <a:r>
              <a:rPr b="1" spc="-4" dirty="0">
                <a:latin typeface="Century Gothic" panose="020B0502020202020204" pitchFamily="34" charset="0"/>
                <a:cs typeface="Calibri"/>
              </a:rPr>
              <a:t>budget</a:t>
            </a:r>
            <a:r>
              <a:rPr b="1" spc="-21" dirty="0">
                <a:latin typeface="Century Gothic" panose="020B0502020202020204" pitchFamily="34" charset="0"/>
                <a:cs typeface="Calibri"/>
              </a:rPr>
              <a:t> </a:t>
            </a:r>
            <a:r>
              <a:rPr spc="-8" dirty="0">
                <a:latin typeface="Century Gothic" panose="020B0502020202020204" pitchFamily="34" charset="0"/>
                <a:cs typeface="Calibri"/>
              </a:rPr>
              <a:t>présenté</a:t>
            </a:r>
            <a:r>
              <a:rPr spc="4" dirty="0">
                <a:latin typeface="Century Gothic" panose="020B0502020202020204" pitchFamily="34" charset="0"/>
                <a:cs typeface="Calibri"/>
              </a:rPr>
              <a:t> </a:t>
            </a:r>
            <a:r>
              <a:rPr spc="-8" dirty="0">
                <a:latin typeface="Century Gothic" panose="020B0502020202020204" pitchFamily="34" charset="0"/>
                <a:cs typeface="Calibri"/>
              </a:rPr>
              <a:t>avec</a:t>
            </a:r>
            <a:r>
              <a:rPr spc="-12" dirty="0">
                <a:latin typeface="Century Gothic" panose="020B0502020202020204" pitchFamily="34" charset="0"/>
                <a:cs typeface="Calibri"/>
              </a:rPr>
              <a:t> </a:t>
            </a:r>
            <a:r>
              <a:rPr spc="-4" dirty="0">
                <a:latin typeface="Century Gothic" panose="020B0502020202020204" pitchFamily="34" charset="0"/>
                <a:cs typeface="Calibri"/>
              </a:rPr>
              <a:t>le</a:t>
            </a:r>
            <a:r>
              <a:rPr spc="12" dirty="0">
                <a:latin typeface="Century Gothic" panose="020B0502020202020204" pitchFamily="34" charset="0"/>
                <a:cs typeface="Calibri"/>
              </a:rPr>
              <a:t> </a:t>
            </a:r>
            <a:r>
              <a:rPr spc="-12" dirty="0">
                <a:latin typeface="Century Gothic" panose="020B0502020202020204" pitchFamily="34" charset="0"/>
                <a:cs typeface="Calibri"/>
              </a:rPr>
              <a:t>comparatif</a:t>
            </a:r>
            <a:r>
              <a:rPr spc="4" dirty="0">
                <a:latin typeface="Century Gothic" panose="020B0502020202020204" pitchFamily="34" charset="0"/>
                <a:cs typeface="Calibri"/>
              </a:rPr>
              <a:t> </a:t>
            </a:r>
            <a:r>
              <a:rPr dirty="0">
                <a:latin typeface="Century Gothic" panose="020B0502020202020204" pitchFamily="34" charset="0"/>
                <a:cs typeface="Calibri"/>
              </a:rPr>
              <a:t>du</a:t>
            </a:r>
            <a:r>
              <a:rPr spc="8" dirty="0">
                <a:latin typeface="Century Gothic" panose="020B0502020202020204" pitchFamily="34" charset="0"/>
                <a:cs typeface="Calibri"/>
              </a:rPr>
              <a:t> </a:t>
            </a:r>
            <a:r>
              <a:rPr spc="-4" dirty="0">
                <a:latin typeface="Century Gothic" panose="020B0502020202020204" pitchFamily="34" charset="0"/>
                <a:cs typeface="Calibri"/>
              </a:rPr>
              <a:t>dernier</a:t>
            </a:r>
            <a:r>
              <a:rPr spc="12" dirty="0">
                <a:latin typeface="Century Gothic" panose="020B0502020202020204" pitchFamily="34" charset="0"/>
                <a:cs typeface="Calibri"/>
              </a:rPr>
              <a:t> </a:t>
            </a:r>
            <a:r>
              <a:rPr spc="-4" dirty="0">
                <a:latin typeface="Century Gothic" panose="020B0502020202020204" pitchFamily="34" charset="0"/>
                <a:cs typeface="Calibri"/>
              </a:rPr>
              <a:t>budget</a:t>
            </a:r>
            <a:endParaRPr dirty="0">
              <a:latin typeface="Century Gothic" panose="020B0502020202020204" pitchFamily="34" charset="0"/>
              <a:cs typeface="Calibri"/>
            </a:endParaRPr>
          </a:p>
          <a:p>
            <a:pPr marL="97128" indent="-87153">
              <a:spcBef>
                <a:spcPts val="488"/>
              </a:spcBef>
              <a:buSzPct val="94444"/>
              <a:buFont typeface="Wingdings"/>
              <a:buChar char=""/>
              <a:tabLst>
                <a:tab pos="97653" algn="l"/>
              </a:tabLst>
            </a:pPr>
            <a:r>
              <a:rPr b="1" spc="-4" dirty="0">
                <a:latin typeface="Century Gothic" panose="020B0502020202020204" pitchFamily="34" charset="0"/>
                <a:cs typeface="Calibri"/>
              </a:rPr>
              <a:t>Les conditions</a:t>
            </a:r>
            <a:r>
              <a:rPr b="1" dirty="0">
                <a:latin typeface="Century Gothic" panose="020B0502020202020204" pitchFamily="34" charset="0"/>
                <a:cs typeface="Calibri"/>
              </a:rPr>
              <a:t> </a:t>
            </a:r>
            <a:r>
              <a:rPr b="1" spc="-8" dirty="0">
                <a:latin typeface="Century Gothic" panose="020B0502020202020204" pitchFamily="34" charset="0"/>
                <a:cs typeface="Calibri"/>
              </a:rPr>
              <a:t>essentielles </a:t>
            </a:r>
            <a:r>
              <a:rPr dirty="0">
                <a:latin typeface="Century Gothic" panose="020B0502020202020204" pitchFamily="34" charset="0"/>
                <a:cs typeface="Calibri"/>
              </a:rPr>
              <a:t>des</a:t>
            </a:r>
            <a:r>
              <a:rPr spc="-12" dirty="0">
                <a:latin typeface="Century Gothic" panose="020B0502020202020204" pitchFamily="34" charset="0"/>
                <a:cs typeface="Calibri"/>
              </a:rPr>
              <a:t> contrats</a:t>
            </a:r>
            <a:r>
              <a:rPr spc="-4" dirty="0">
                <a:latin typeface="Century Gothic" panose="020B0502020202020204" pitchFamily="34" charset="0"/>
                <a:cs typeface="Calibri"/>
              </a:rPr>
              <a:t> </a:t>
            </a:r>
            <a:r>
              <a:rPr spc="-8" dirty="0">
                <a:latin typeface="Century Gothic" panose="020B0502020202020204" pitchFamily="34" charset="0"/>
                <a:cs typeface="Calibri"/>
              </a:rPr>
              <a:t>proposés</a:t>
            </a:r>
            <a:endParaRPr dirty="0">
              <a:latin typeface="Century Gothic" panose="020B0502020202020204" pitchFamily="34" charset="0"/>
              <a:cs typeface="Calibri"/>
            </a:endParaRPr>
          </a:p>
          <a:p>
            <a:pPr marL="97128" indent="-87153">
              <a:spcBef>
                <a:spcPts val="488"/>
              </a:spcBef>
              <a:buSzPct val="94444"/>
              <a:buFont typeface="Wingdings"/>
              <a:buChar char=""/>
              <a:tabLst>
                <a:tab pos="97653" algn="l"/>
              </a:tabLst>
            </a:pPr>
            <a:r>
              <a:rPr b="1" spc="-4" dirty="0">
                <a:latin typeface="Century Gothic" panose="020B0502020202020204" pitchFamily="34" charset="0"/>
                <a:cs typeface="Calibri"/>
              </a:rPr>
              <a:t>Pour</a:t>
            </a:r>
            <a:r>
              <a:rPr b="1" spc="-17" dirty="0">
                <a:latin typeface="Century Gothic" panose="020B0502020202020204" pitchFamily="34" charset="0"/>
                <a:cs typeface="Calibri"/>
              </a:rPr>
              <a:t> </a:t>
            </a:r>
            <a:r>
              <a:rPr b="1" dirty="0">
                <a:latin typeface="Century Gothic" panose="020B0502020202020204" pitchFamily="34" charset="0"/>
                <a:cs typeface="Calibri"/>
              </a:rPr>
              <a:t>décider</a:t>
            </a:r>
            <a:r>
              <a:rPr b="1" spc="-29" dirty="0">
                <a:latin typeface="Century Gothic" panose="020B0502020202020204" pitchFamily="34" charset="0"/>
                <a:cs typeface="Calibri"/>
              </a:rPr>
              <a:t> </a:t>
            </a:r>
            <a:r>
              <a:rPr b="1" dirty="0">
                <a:latin typeface="Century Gothic" panose="020B0502020202020204" pitchFamily="34" charset="0"/>
                <a:cs typeface="Calibri"/>
              </a:rPr>
              <a:t>de</a:t>
            </a:r>
            <a:r>
              <a:rPr b="1" spc="-21" dirty="0">
                <a:latin typeface="Century Gothic" panose="020B0502020202020204" pitchFamily="34" charset="0"/>
                <a:cs typeface="Calibri"/>
              </a:rPr>
              <a:t> </a:t>
            </a:r>
            <a:r>
              <a:rPr b="1" spc="-12" dirty="0">
                <a:latin typeface="Century Gothic" panose="020B0502020202020204" pitchFamily="34" charset="0"/>
                <a:cs typeface="Calibri"/>
              </a:rPr>
              <a:t>travaux</a:t>
            </a:r>
            <a:r>
              <a:rPr b="1" spc="-8" dirty="0">
                <a:latin typeface="Century Gothic" panose="020B0502020202020204" pitchFamily="34" charset="0"/>
                <a:cs typeface="Calibri"/>
              </a:rPr>
              <a:t> </a:t>
            </a:r>
            <a:r>
              <a:rPr dirty="0">
                <a:latin typeface="Century Gothic" panose="020B0502020202020204" pitchFamily="34" charset="0"/>
                <a:cs typeface="Calibri"/>
              </a:rPr>
              <a:t>:</a:t>
            </a:r>
            <a:r>
              <a:rPr spc="8" dirty="0">
                <a:latin typeface="Century Gothic" panose="020B0502020202020204" pitchFamily="34" charset="0"/>
                <a:cs typeface="Calibri"/>
              </a:rPr>
              <a:t> </a:t>
            </a:r>
            <a:r>
              <a:rPr dirty="0">
                <a:latin typeface="Century Gothic" panose="020B0502020202020204" pitchFamily="34" charset="0"/>
                <a:cs typeface="Calibri"/>
              </a:rPr>
              <a:t>Les </a:t>
            </a:r>
            <a:r>
              <a:rPr spc="-4" dirty="0">
                <a:latin typeface="Century Gothic" panose="020B0502020202020204" pitchFamily="34" charset="0"/>
                <a:cs typeface="Calibri"/>
              </a:rPr>
              <a:t>devis</a:t>
            </a:r>
            <a:r>
              <a:rPr dirty="0">
                <a:latin typeface="Century Gothic" panose="020B0502020202020204" pitchFamily="34" charset="0"/>
                <a:cs typeface="Calibri"/>
              </a:rPr>
              <a:t> </a:t>
            </a:r>
            <a:r>
              <a:rPr spc="-4" dirty="0">
                <a:latin typeface="Century Gothic" panose="020B0502020202020204" pitchFamily="34" charset="0"/>
                <a:cs typeface="Calibri"/>
              </a:rPr>
              <a:t>ou</a:t>
            </a:r>
            <a:r>
              <a:rPr spc="8" dirty="0">
                <a:latin typeface="Century Gothic" panose="020B0502020202020204" pitchFamily="34" charset="0"/>
                <a:cs typeface="Calibri"/>
              </a:rPr>
              <a:t> </a:t>
            </a:r>
            <a:r>
              <a:rPr spc="-4" dirty="0">
                <a:latin typeface="Century Gothic" panose="020B0502020202020204" pitchFamily="34" charset="0"/>
                <a:cs typeface="Calibri"/>
              </a:rPr>
              <a:t>les</a:t>
            </a:r>
            <a:r>
              <a:rPr spc="4" dirty="0">
                <a:latin typeface="Century Gothic" panose="020B0502020202020204" pitchFamily="34" charset="0"/>
                <a:cs typeface="Calibri"/>
              </a:rPr>
              <a:t> </a:t>
            </a:r>
            <a:r>
              <a:rPr spc="-8" dirty="0">
                <a:latin typeface="Century Gothic" panose="020B0502020202020204" pitchFamily="34" charset="0"/>
                <a:cs typeface="Calibri"/>
              </a:rPr>
              <a:t>marchés</a:t>
            </a:r>
            <a:endParaRPr dirty="0">
              <a:latin typeface="Century Gothic" panose="020B0502020202020204" pitchFamily="34" charset="0"/>
              <a:cs typeface="Calibri"/>
            </a:endParaRPr>
          </a:p>
          <a:p>
            <a:pPr marL="97128" indent="-87153">
              <a:spcBef>
                <a:spcPts val="475"/>
              </a:spcBef>
              <a:buSzPct val="94444"/>
              <a:buFont typeface="Wingdings"/>
              <a:buChar char=""/>
              <a:tabLst>
                <a:tab pos="97653" algn="l"/>
              </a:tabLst>
            </a:pPr>
            <a:r>
              <a:rPr b="1" spc="-4" dirty="0">
                <a:latin typeface="Century Gothic" panose="020B0502020202020204" pitchFamily="34" charset="0"/>
                <a:cs typeface="Calibri"/>
              </a:rPr>
              <a:t>Le </a:t>
            </a:r>
            <a:r>
              <a:rPr b="1" dirty="0">
                <a:latin typeface="Century Gothic" panose="020B0502020202020204" pitchFamily="34" charset="0"/>
                <a:cs typeface="Calibri"/>
              </a:rPr>
              <a:t>ou</a:t>
            </a:r>
            <a:r>
              <a:rPr b="1" spc="-12" dirty="0">
                <a:latin typeface="Century Gothic" panose="020B0502020202020204" pitchFamily="34" charset="0"/>
                <a:cs typeface="Calibri"/>
              </a:rPr>
              <a:t> </a:t>
            </a:r>
            <a:r>
              <a:rPr b="1" dirty="0">
                <a:latin typeface="Century Gothic" panose="020B0502020202020204" pitchFamily="34" charset="0"/>
                <a:cs typeface="Calibri"/>
              </a:rPr>
              <a:t>les</a:t>
            </a:r>
            <a:r>
              <a:rPr b="1" spc="-29" dirty="0">
                <a:latin typeface="Century Gothic" panose="020B0502020202020204" pitchFamily="34" charset="0"/>
                <a:cs typeface="Calibri"/>
              </a:rPr>
              <a:t> </a:t>
            </a:r>
            <a:r>
              <a:rPr b="1" spc="-4" dirty="0">
                <a:latin typeface="Century Gothic" panose="020B0502020202020204" pitchFamily="34" charset="0"/>
                <a:cs typeface="Calibri"/>
              </a:rPr>
              <a:t>projets</a:t>
            </a:r>
            <a:r>
              <a:rPr b="1" spc="-29" dirty="0">
                <a:latin typeface="Century Gothic" panose="020B0502020202020204" pitchFamily="34" charset="0"/>
                <a:cs typeface="Calibri"/>
              </a:rPr>
              <a:t> </a:t>
            </a:r>
            <a:r>
              <a:rPr b="1" dirty="0">
                <a:latin typeface="Century Gothic" panose="020B0502020202020204" pitchFamily="34" charset="0"/>
                <a:cs typeface="Calibri"/>
              </a:rPr>
              <a:t>de</a:t>
            </a:r>
            <a:r>
              <a:rPr b="1" spc="-12" dirty="0">
                <a:latin typeface="Century Gothic" panose="020B0502020202020204" pitchFamily="34" charset="0"/>
                <a:cs typeface="Calibri"/>
              </a:rPr>
              <a:t> </a:t>
            </a:r>
            <a:r>
              <a:rPr b="1" spc="-8" dirty="0">
                <a:latin typeface="Century Gothic" panose="020B0502020202020204" pitchFamily="34" charset="0"/>
                <a:cs typeface="Calibri"/>
              </a:rPr>
              <a:t>contrat</a:t>
            </a:r>
            <a:r>
              <a:rPr b="1" spc="-37" dirty="0">
                <a:latin typeface="Century Gothic" panose="020B0502020202020204" pitchFamily="34" charset="0"/>
                <a:cs typeface="Calibri"/>
              </a:rPr>
              <a:t> </a:t>
            </a:r>
            <a:r>
              <a:rPr b="1" dirty="0">
                <a:latin typeface="Century Gothic" panose="020B0502020202020204" pitchFamily="34" charset="0"/>
                <a:cs typeface="Calibri"/>
              </a:rPr>
              <a:t>du</a:t>
            </a:r>
            <a:r>
              <a:rPr b="1" spc="-12" dirty="0">
                <a:latin typeface="Century Gothic" panose="020B0502020202020204" pitchFamily="34" charset="0"/>
                <a:cs typeface="Calibri"/>
              </a:rPr>
              <a:t> </a:t>
            </a:r>
            <a:r>
              <a:rPr b="1" spc="-4" dirty="0">
                <a:latin typeface="Century Gothic" panose="020B0502020202020204" pitchFamily="34" charset="0"/>
                <a:cs typeface="Calibri"/>
              </a:rPr>
              <a:t>syndic</a:t>
            </a:r>
            <a:endParaRPr dirty="0">
              <a:latin typeface="Century Gothic" panose="020B0502020202020204" pitchFamily="34" charset="0"/>
              <a:cs typeface="Calibri"/>
            </a:endParaRPr>
          </a:p>
          <a:p>
            <a:pPr marL="97128" indent="-87153">
              <a:spcBef>
                <a:spcPts val="488"/>
              </a:spcBef>
              <a:buSzPct val="94444"/>
              <a:buFont typeface="Wingdings"/>
              <a:buChar char=""/>
              <a:tabLst>
                <a:tab pos="97653" algn="l"/>
              </a:tabLst>
            </a:pPr>
            <a:r>
              <a:rPr b="1" spc="-4" dirty="0">
                <a:latin typeface="Century Gothic" panose="020B0502020202020204" pitchFamily="34" charset="0"/>
                <a:cs typeface="Calibri"/>
              </a:rPr>
              <a:t>Le</a:t>
            </a:r>
            <a:r>
              <a:rPr b="1" spc="-8" dirty="0">
                <a:latin typeface="Century Gothic" panose="020B0502020202020204" pitchFamily="34" charset="0"/>
                <a:cs typeface="Calibri"/>
              </a:rPr>
              <a:t> </a:t>
            </a:r>
            <a:r>
              <a:rPr b="1" spc="-4" dirty="0">
                <a:latin typeface="Century Gothic" panose="020B0502020202020204" pitchFamily="34" charset="0"/>
                <a:cs typeface="Calibri"/>
              </a:rPr>
              <a:t>formulaire</a:t>
            </a:r>
            <a:r>
              <a:rPr b="1" spc="-25" dirty="0">
                <a:latin typeface="Century Gothic" panose="020B0502020202020204" pitchFamily="34" charset="0"/>
                <a:cs typeface="Calibri"/>
              </a:rPr>
              <a:t> </a:t>
            </a:r>
            <a:r>
              <a:rPr b="1" dirty="0">
                <a:latin typeface="Century Gothic" panose="020B0502020202020204" pitchFamily="34" charset="0"/>
                <a:cs typeface="Calibri"/>
              </a:rPr>
              <a:t>de</a:t>
            </a:r>
            <a:r>
              <a:rPr b="1" spc="-21" dirty="0">
                <a:latin typeface="Century Gothic" panose="020B0502020202020204" pitchFamily="34" charset="0"/>
                <a:cs typeface="Calibri"/>
              </a:rPr>
              <a:t> </a:t>
            </a:r>
            <a:r>
              <a:rPr b="1" spc="-8" dirty="0">
                <a:latin typeface="Century Gothic" panose="020B0502020202020204" pitchFamily="34" charset="0"/>
                <a:cs typeface="Calibri"/>
              </a:rPr>
              <a:t>vote</a:t>
            </a:r>
            <a:r>
              <a:rPr b="1" spc="-17" dirty="0">
                <a:latin typeface="Century Gothic" panose="020B0502020202020204" pitchFamily="34" charset="0"/>
                <a:cs typeface="Calibri"/>
              </a:rPr>
              <a:t> </a:t>
            </a:r>
            <a:r>
              <a:rPr b="1" dirty="0">
                <a:latin typeface="Century Gothic" panose="020B0502020202020204" pitchFamily="34" charset="0"/>
                <a:cs typeface="Calibri"/>
              </a:rPr>
              <a:t>par</a:t>
            </a:r>
            <a:r>
              <a:rPr b="1" spc="-21" dirty="0">
                <a:latin typeface="Century Gothic" panose="020B0502020202020204" pitchFamily="34" charset="0"/>
                <a:cs typeface="Calibri"/>
              </a:rPr>
              <a:t> </a:t>
            </a:r>
            <a:r>
              <a:rPr b="1" spc="-4" dirty="0">
                <a:latin typeface="Century Gothic" panose="020B0502020202020204" pitchFamily="34" charset="0"/>
                <a:cs typeface="Calibri"/>
              </a:rPr>
              <a:t>correspondance</a:t>
            </a:r>
            <a:endParaRPr dirty="0">
              <a:latin typeface="Century Gothic" panose="020B0502020202020204" pitchFamily="34" charset="0"/>
              <a:cs typeface="Calibri"/>
            </a:endParaRPr>
          </a:p>
          <a:p>
            <a:pPr marL="97128" indent="-87153">
              <a:spcBef>
                <a:spcPts val="484"/>
              </a:spcBef>
              <a:buSzPct val="94444"/>
              <a:buFont typeface="Wingdings"/>
              <a:buChar char=""/>
              <a:tabLst>
                <a:tab pos="97653" algn="l"/>
              </a:tabLst>
            </a:pPr>
            <a:r>
              <a:rPr b="1" spc="-12" dirty="0">
                <a:latin typeface="Century Gothic" panose="020B0502020202020204" pitchFamily="34" charset="0"/>
                <a:cs typeface="Calibri"/>
              </a:rPr>
              <a:t>Etc.</a:t>
            </a:r>
            <a:endParaRPr lang="fr-CA" b="1" spc="-12" dirty="0">
              <a:latin typeface="Century Gothic" panose="020B0502020202020204" pitchFamily="34" charset="0"/>
              <a:cs typeface="Calibri"/>
            </a:endParaRPr>
          </a:p>
          <a:p>
            <a:pPr marL="9975">
              <a:spcBef>
                <a:spcPts val="484"/>
              </a:spcBef>
              <a:buSzPct val="94444"/>
              <a:tabLst>
                <a:tab pos="97653" algn="l"/>
              </a:tabLst>
            </a:pPr>
            <a:endParaRPr lang="fr-FR" dirty="0">
              <a:latin typeface="Century Gothic" panose="020B0502020202020204" pitchFamily="34" charset="0"/>
              <a:cs typeface="Calibri"/>
            </a:endParaRPr>
          </a:p>
          <a:p>
            <a:pPr marL="9975">
              <a:spcBef>
                <a:spcPts val="484"/>
              </a:spcBef>
              <a:buSzPct val="94444"/>
              <a:tabLst>
                <a:tab pos="97653" algn="l"/>
              </a:tabLst>
            </a:pPr>
            <a:endParaRPr dirty="0">
              <a:latin typeface="Century Gothic" panose="020B0502020202020204" pitchFamily="34" charset="0"/>
              <a:cs typeface="Calibri"/>
            </a:endParaRPr>
          </a:p>
          <a:p>
            <a:pPr marL="10500" marR="4200">
              <a:lnSpc>
                <a:spcPts val="1603"/>
              </a:lnSpc>
              <a:spcBef>
                <a:spcPts val="682"/>
              </a:spcBef>
              <a:buSzPct val="94444"/>
              <a:buFont typeface="Wingdings"/>
              <a:buChar char=""/>
              <a:tabLst>
                <a:tab pos="179556" algn="l"/>
              </a:tabLst>
            </a:pPr>
            <a:r>
              <a:rPr b="1" u="sng" dirty="0">
                <a:solidFill>
                  <a:srgbClr val="E36C0A"/>
                </a:solidFill>
                <a:uFill>
                  <a:solidFill>
                    <a:srgbClr val="FF0000"/>
                  </a:solidFill>
                </a:uFill>
                <a:latin typeface="Century Gothic" panose="020B0502020202020204" pitchFamily="34" charset="0"/>
                <a:cs typeface="Calibri"/>
              </a:rPr>
              <a:t> </a:t>
            </a:r>
            <a:r>
              <a:rPr b="1" u="sng" spc="-4" dirty="0">
                <a:solidFill>
                  <a:srgbClr val="E36C0A"/>
                </a:solidFill>
                <a:uFill>
                  <a:solidFill>
                    <a:srgbClr val="FF0000"/>
                  </a:solidFill>
                </a:uFill>
                <a:latin typeface="Century Gothic" panose="020B0502020202020204" pitchFamily="34" charset="0"/>
                <a:cs typeface="Calibri"/>
              </a:rPr>
              <a:t>Pour</a:t>
            </a:r>
            <a:r>
              <a:rPr b="1" u="sng" spc="107" dirty="0">
                <a:solidFill>
                  <a:srgbClr val="E36C0A"/>
                </a:solidFill>
                <a:uFill>
                  <a:solidFill>
                    <a:srgbClr val="FF0000"/>
                  </a:solidFill>
                </a:uFill>
                <a:latin typeface="Century Gothic" panose="020B0502020202020204" pitchFamily="34" charset="0"/>
                <a:cs typeface="Calibri"/>
              </a:rPr>
              <a:t> </a:t>
            </a:r>
            <a:r>
              <a:rPr b="1" u="sng" spc="-8" dirty="0">
                <a:solidFill>
                  <a:srgbClr val="E36C0A"/>
                </a:solidFill>
                <a:uFill>
                  <a:solidFill>
                    <a:srgbClr val="FF0000"/>
                  </a:solidFill>
                </a:uFill>
                <a:latin typeface="Century Gothic" panose="020B0502020202020204" pitchFamily="34" charset="0"/>
                <a:cs typeface="Calibri"/>
              </a:rPr>
              <a:t>l'information</a:t>
            </a:r>
            <a:r>
              <a:rPr b="1" u="sng" spc="124" dirty="0">
                <a:solidFill>
                  <a:srgbClr val="E36C0A"/>
                </a:solidFill>
                <a:uFill>
                  <a:solidFill>
                    <a:srgbClr val="FF0000"/>
                  </a:solidFill>
                </a:uFill>
                <a:latin typeface="Century Gothic" panose="020B0502020202020204" pitchFamily="34" charset="0"/>
                <a:cs typeface="Calibri"/>
              </a:rPr>
              <a:t> </a:t>
            </a:r>
            <a:r>
              <a:rPr b="1" u="sng" spc="-8" dirty="0">
                <a:solidFill>
                  <a:srgbClr val="E36C0A"/>
                </a:solidFill>
                <a:uFill>
                  <a:solidFill>
                    <a:srgbClr val="FF0000"/>
                  </a:solidFill>
                </a:uFill>
                <a:latin typeface="Century Gothic" panose="020B0502020202020204" pitchFamily="34" charset="0"/>
                <a:cs typeface="Calibri"/>
              </a:rPr>
              <a:t>seulement</a:t>
            </a:r>
            <a:r>
              <a:rPr b="1" u="sng" spc="128" dirty="0">
                <a:solidFill>
                  <a:srgbClr val="E36C0A"/>
                </a:solidFill>
                <a:uFill>
                  <a:solidFill>
                    <a:srgbClr val="FF0000"/>
                  </a:solidFill>
                </a:uFill>
                <a:latin typeface="Century Gothic" panose="020B0502020202020204" pitchFamily="34" charset="0"/>
                <a:cs typeface="Calibri"/>
              </a:rPr>
              <a:t> </a:t>
            </a:r>
            <a:r>
              <a:rPr b="1" u="sng" spc="-4" dirty="0">
                <a:solidFill>
                  <a:srgbClr val="E36C0A"/>
                </a:solidFill>
                <a:uFill>
                  <a:solidFill>
                    <a:srgbClr val="FF0000"/>
                  </a:solidFill>
                </a:uFill>
                <a:latin typeface="Century Gothic" panose="020B0502020202020204" pitchFamily="34" charset="0"/>
                <a:cs typeface="Calibri"/>
              </a:rPr>
              <a:t>aux</a:t>
            </a:r>
            <a:r>
              <a:rPr b="1" u="sng" spc="124" dirty="0">
                <a:solidFill>
                  <a:srgbClr val="E36C0A"/>
                </a:solidFill>
                <a:uFill>
                  <a:solidFill>
                    <a:srgbClr val="FF0000"/>
                  </a:solidFill>
                </a:uFill>
                <a:latin typeface="Century Gothic" panose="020B0502020202020204" pitchFamily="34" charset="0"/>
                <a:cs typeface="Calibri"/>
              </a:rPr>
              <a:t> </a:t>
            </a:r>
            <a:r>
              <a:rPr b="1" u="sng" spc="-12" dirty="0" err="1">
                <a:solidFill>
                  <a:srgbClr val="E36C0A"/>
                </a:solidFill>
                <a:uFill>
                  <a:solidFill>
                    <a:srgbClr val="FF0000"/>
                  </a:solidFill>
                </a:uFill>
                <a:latin typeface="Century Gothic" panose="020B0502020202020204" pitchFamily="34" charset="0"/>
                <a:cs typeface="Calibri"/>
              </a:rPr>
              <a:t>copropriétaires</a:t>
            </a:r>
            <a:r>
              <a:rPr b="1" u="sng" spc="124" dirty="0">
                <a:solidFill>
                  <a:srgbClr val="E36C0A"/>
                </a:solidFill>
                <a:uFill>
                  <a:solidFill>
                    <a:srgbClr val="FF0000"/>
                  </a:solidFill>
                </a:uFill>
                <a:latin typeface="Century Gothic" panose="020B0502020202020204" pitchFamily="34" charset="0"/>
                <a:cs typeface="Calibri"/>
              </a:rPr>
              <a:t> </a:t>
            </a:r>
            <a:r>
              <a:rPr lang="fr-FR" b="1" u="sng" spc="124" dirty="0">
                <a:solidFill>
                  <a:srgbClr val="E36C0A"/>
                </a:solidFill>
                <a:uFill>
                  <a:solidFill>
                    <a:srgbClr val="FF0000"/>
                  </a:solidFill>
                </a:uFill>
                <a:latin typeface="Century Gothic" panose="020B0502020202020204" pitchFamily="34" charset="0"/>
                <a:cs typeface="Calibri"/>
              </a:rPr>
              <a:t>(</a:t>
            </a:r>
            <a:r>
              <a:rPr sz="1600" b="1" u="sng" spc="-4" dirty="0">
                <a:solidFill>
                  <a:srgbClr val="E36C0A"/>
                </a:solidFill>
                <a:uFill>
                  <a:solidFill>
                    <a:srgbClr val="FF0000"/>
                  </a:solidFill>
                </a:uFill>
                <a:latin typeface="Century Gothic" panose="020B0502020202020204" pitchFamily="34" charset="0"/>
                <a:cs typeface="Calibri"/>
              </a:rPr>
              <a:t>article</a:t>
            </a:r>
            <a:r>
              <a:rPr sz="1600" b="1" u="sng" spc="124" dirty="0">
                <a:solidFill>
                  <a:srgbClr val="E36C0A"/>
                </a:solidFill>
                <a:uFill>
                  <a:solidFill>
                    <a:srgbClr val="FF0000"/>
                  </a:solidFill>
                </a:uFill>
                <a:latin typeface="Century Gothic" panose="020B0502020202020204" pitchFamily="34" charset="0"/>
                <a:cs typeface="Calibri"/>
              </a:rPr>
              <a:t> </a:t>
            </a:r>
            <a:r>
              <a:rPr sz="1600" b="1" u="sng" spc="-4" dirty="0">
                <a:solidFill>
                  <a:srgbClr val="E36C0A"/>
                </a:solidFill>
                <a:uFill>
                  <a:solidFill>
                    <a:srgbClr val="FF0000"/>
                  </a:solidFill>
                </a:uFill>
                <a:latin typeface="Century Gothic" panose="020B0502020202020204" pitchFamily="34" charset="0"/>
                <a:cs typeface="Calibri"/>
              </a:rPr>
              <a:t>11</a:t>
            </a:r>
            <a:r>
              <a:rPr sz="1600" b="1" u="sng" spc="112" dirty="0">
                <a:solidFill>
                  <a:srgbClr val="E36C0A"/>
                </a:solidFill>
                <a:uFill>
                  <a:solidFill>
                    <a:srgbClr val="FF0000"/>
                  </a:solidFill>
                </a:uFill>
                <a:latin typeface="Century Gothic" panose="020B0502020202020204" pitchFamily="34" charset="0"/>
                <a:cs typeface="Calibri"/>
              </a:rPr>
              <a:t> </a:t>
            </a:r>
            <a:r>
              <a:rPr sz="1600" b="1" u="sng" dirty="0">
                <a:solidFill>
                  <a:srgbClr val="E36C0A"/>
                </a:solidFill>
                <a:uFill>
                  <a:solidFill>
                    <a:srgbClr val="FF0000"/>
                  </a:solidFill>
                </a:uFill>
                <a:latin typeface="Century Gothic" panose="020B0502020202020204" pitchFamily="34" charset="0"/>
                <a:cs typeface="Calibri"/>
              </a:rPr>
              <a:t>du</a:t>
            </a:r>
            <a:r>
              <a:rPr sz="1600" b="1" u="sng" spc="120" dirty="0">
                <a:solidFill>
                  <a:srgbClr val="E36C0A"/>
                </a:solidFill>
                <a:uFill>
                  <a:solidFill>
                    <a:srgbClr val="FF0000"/>
                  </a:solidFill>
                </a:uFill>
                <a:latin typeface="Century Gothic" panose="020B0502020202020204" pitchFamily="34" charset="0"/>
                <a:cs typeface="Calibri"/>
              </a:rPr>
              <a:t> </a:t>
            </a:r>
            <a:r>
              <a:rPr sz="1600" b="1" u="sng" spc="-12" dirty="0">
                <a:solidFill>
                  <a:srgbClr val="E36C0A"/>
                </a:solidFill>
                <a:uFill>
                  <a:solidFill>
                    <a:srgbClr val="FF0000"/>
                  </a:solidFill>
                </a:uFill>
                <a:latin typeface="Century Gothic" panose="020B0502020202020204" pitchFamily="34" charset="0"/>
                <a:cs typeface="Calibri"/>
              </a:rPr>
              <a:t>d</a:t>
            </a:r>
            <a:r>
              <a:rPr lang="fr-FR" sz="1600" b="1" u="sng" spc="-12" dirty="0">
                <a:solidFill>
                  <a:srgbClr val="E36C0A"/>
                </a:solidFill>
                <a:uFill>
                  <a:solidFill>
                    <a:srgbClr val="FF0000"/>
                  </a:solidFill>
                </a:uFill>
                <a:latin typeface="Century Gothic" panose="020B0502020202020204" pitchFamily="34" charset="0"/>
                <a:cs typeface="Calibri"/>
              </a:rPr>
              <a:t>é</a:t>
            </a:r>
            <a:r>
              <a:rPr sz="1600" b="1" u="sng" spc="-12" dirty="0" err="1">
                <a:solidFill>
                  <a:srgbClr val="E36C0A"/>
                </a:solidFill>
                <a:uFill>
                  <a:solidFill>
                    <a:srgbClr val="FF0000"/>
                  </a:solidFill>
                </a:uFill>
                <a:latin typeface="Century Gothic" panose="020B0502020202020204" pitchFamily="34" charset="0"/>
                <a:cs typeface="Calibri"/>
              </a:rPr>
              <a:t>cret</a:t>
            </a:r>
            <a:r>
              <a:rPr sz="1600" b="1" u="sng" spc="116" dirty="0">
                <a:solidFill>
                  <a:srgbClr val="E36C0A"/>
                </a:solidFill>
                <a:uFill>
                  <a:solidFill>
                    <a:srgbClr val="FF0000"/>
                  </a:solidFill>
                </a:uFill>
                <a:latin typeface="Century Gothic" panose="020B0502020202020204" pitchFamily="34" charset="0"/>
                <a:cs typeface="Calibri"/>
              </a:rPr>
              <a:t> </a:t>
            </a:r>
            <a:r>
              <a:rPr sz="1600" b="1" u="sng" dirty="0">
                <a:solidFill>
                  <a:srgbClr val="E36C0A"/>
                </a:solidFill>
                <a:uFill>
                  <a:solidFill>
                    <a:srgbClr val="FF0000"/>
                  </a:solidFill>
                </a:uFill>
                <a:latin typeface="Century Gothic" panose="020B0502020202020204" pitchFamily="34" charset="0"/>
                <a:cs typeface="Calibri"/>
              </a:rPr>
              <a:t>du</a:t>
            </a:r>
            <a:r>
              <a:rPr sz="1600" b="1" u="sng" spc="128" dirty="0">
                <a:solidFill>
                  <a:srgbClr val="E36C0A"/>
                </a:solidFill>
                <a:uFill>
                  <a:solidFill>
                    <a:srgbClr val="FF0000"/>
                  </a:solidFill>
                </a:uFill>
                <a:latin typeface="Century Gothic" panose="020B0502020202020204" pitchFamily="34" charset="0"/>
                <a:cs typeface="Calibri"/>
              </a:rPr>
              <a:t> </a:t>
            </a:r>
            <a:r>
              <a:rPr sz="1600" b="1" u="sng" spc="-4" dirty="0">
                <a:solidFill>
                  <a:srgbClr val="E36C0A"/>
                </a:solidFill>
                <a:uFill>
                  <a:solidFill>
                    <a:srgbClr val="FF0000"/>
                  </a:solidFill>
                </a:uFill>
                <a:latin typeface="Century Gothic" panose="020B0502020202020204" pitchFamily="34" charset="0"/>
                <a:cs typeface="Calibri"/>
              </a:rPr>
              <a:t>17</a:t>
            </a:r>
            <a:r>
              <a:rPr sz="1600" b="1" u="sng" spc="120" dirty="0">
                <a:solidFill>
                  <a:srgbClr val="E36C0A"/>
                </a:solidFill>
                <a:uFill>
                  <a:solidFill>
                    <a:srgbClr val="FF0000"/>
                  </a:solidFill>
                </a:uFill>
                <a:latin typeface="Century Gothic" panose="020B0502020202020204" pitchFamily="34" charset="0"/>
                <a:cs typeface="Calibri"/>
              </a:rPr>
              <a:t> </a:t>
            </a:r>
            <a:r>
              <a:rPr sz="1600" b="1" u="sng" spc="-12" dirty="0">
                <a:solidFill>
                  <a:srgbClr val="E36C0A"/>
                </a:solidFill>
                <a:uFill>
                  <a:solidFill>
                    <a:srgbClr val="FF0000"/>
                  </a:solidFill>
                </a:uFill>
                <a:latin typeface="Century Gothic" panose="020B0502020202020204" pitchFamily="34" charset="0"/>
                <a:cs typeface="Calibri"/>
              </a:rPr>
              <a:t>mars </a:t>
            </a:r>
            <a:r>
              <a:rPr sz="1600" b="1" spc="-322" dirty="0">
                <a:solidFill>
                  <a:srgbClr val="E36C0A"/>
                </a:solidFill>
                <a:latin typeface="Century Gothic" panose="020B0502020202020204" pitchFamily="34" charset="0"/>
                <a:cs typeface="Calibri"/>
              </a:rPr>
              <a:t> </a:t>
            </a:r>
            <a:r>
              <a:rPr sz="1600" b="1" u="sng" spc="-4" dirty="0">
                <a:solidFill>
                  <a:srgbClr val="E36C0A"/>
                </a:solidFill>
                <a:uFill>
                  <a:solidFill>
                    <a:srgbClr val="FF0000"/>
                  </a:solidFill>
                </a:uFill>
                <a:latin typeface="Century Gothic" panose="020B0502020202020204" pitchFamily="34" charset="0"/>
                <a:cs typeface="Calibri"/>
              </a:rPr>
              <a:t>1967</a:t>
            </a:r>
            <a:r>
              <a:rPr lang="fr-FR" sz="1600" b="1" u="sng" spc="-4" dirty="0">
                <a:solidFill>
                  <a:srgbClr val="E36C0A"/>
                </a:solidFill>
                <a:uFill>
                  <a:solidFill>
                    <a:srgbClr val="FF0000"/>
                  </a:solidFill>
                </a:uFill>
                <a:latin typeface="Century Gothic" panose="020B0502020202020204" pitchFamily="34" charset="0"/>
                <a:cs typeface="Calibri"/>
              </a:rPr>
              <a:t>)</a:t>
            </a:r>
            <a:r>
              <a:rPr sz="1600" b="1" u="sng" spc="4"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a:t>
            </a:r>
            <a:endParaRPr dirty="0">
              <a:solidFill>
                <a:srgbClr val="E36C0A"/>
              </a:solidFill>
              <a:latin typeface="Century Gothic" panose="020B0502020202020204" pitchFamily="34" charset="0"/>
              <a:cs typeface="Calibri"/>
            </a:endParaRPr>
          </a:p>
          <a:p>
            <a:pPr marL="97128" indent="-87153">
              <a:spcBef>
                <a:spcPts val="471"/>
              </a:spcBef>
              <a:buSzPct val="94444"/>
              <a:buFont typeface="Wingdings"/>
              <a:buChar char=""/>
              <a:tabLst>
                <a:tab pos="97653" algn="l"/>
              </a:tabLst>
            </a:pPr>
            <a:r>
              <a:rPr spc="-12" dirty="0">
                <a:latin typeface="Century Gothic" panose="020B0502020202020204" pitchFamily="34" charset="0"/>
                <a:cs typeface="Calibri"/>
              </a:rPr>
              <a:t>L'état</a:t>
            </a:r>
            <a:r>
              <a:rPr spc="8" dirty="0">
                <a:latin typeface="Century Gothic" panose="020B0502020202020204" pitchFamily="34" charset="0"/>
                <a:cs typeface="Calibri"/>
              </a:rPr>
              <a:t> </a:t>
            </a:r>
            <a:r>
              <a:rPr spc="-8" dirty="0">
                <a:latin typeface="Century Gothic" panose="020B0502020202020204" pitchFamily="34" charset="0"/>
                <a:cs typeface="Calibri"/>
              </a:rPr>
              <a:t>détaillé</a:t>
            </a:r>
            <a:r>
              <a:rPr spc="21" dirty="0">
                <a:latin typeface="Century Gothic" panose="020B0502020202020204" pitchFamily="34" charset="0"/>
                <a:cs typeface="Calibri"/>
              </a:rPr>
              <a:t> </a:t>
            </a:r>
            <a:r>
              <a:rPr dirty="0">
                <a:latin typeface="Century Gothic" panose="020B0502020202020204" pitchFamily="34" charset="0"/>
                <a:cs typeface="Calibri"/>
              </a:rPr>
              <a:t>des</a:t>
            </a:r>
            <a:r>
              <a:rPr spc="4" dirty="0">
                <a:latin typeface="Century Gothic" panose="020B0502020202020204" pitchFamily="34" charset="0"/>
                <a:cs typeface="Calibri"/>
              </a:rPr>
              <a:t> </a:t>
            </a:r>
            <a:r>
              <a:rPr spc="-4" dirty="0">
                <a:latin typeface="Century Gothic" panose="020B0502020202020204" pitchFamily="34" charset="0"/>
                <a:cs typeface="Calibri"/>
              </a:rPr>
              <a:t>sommes</a:t>
            </a:r>
            <a:r>
              <a:rPr spc="4" dirty="0">
                <a:latin typeface="Century Gothic" panose="020B0502020202020204" pitchFamily="34" charset="0"/>
                <a:cs typeface="Calibri"/>
              </a:rPr>
              <a:t> </a:t>
            </a:r>
            <a:r>
              <a:rPr spc="-8" dirty="0">
                <a:latin typeface="Century Gothic" panose="020B0502020202020204" pitchFamily="34" charset="0"/>
                <a:cs typeface="Calibri"/>
              </a:rPr>
              <a:t>perçues</a:t>
            </a:r>
            <a:r>
              <a:rPr spc="12" dirty="0">
                <a:latin typeface="Century Gothic" panose="020B0502020202020204" pitchFamily="34" charset="0"/>
                <a:cs typeface="Calibri"/>
              </a:rPr>
              <a:t> </a:t>
            </a:r>
            <a:r>
              <a:rPr spc="-4" dirty="0">
                <a:latin typeface="Century Gothic" panose="020B0502020202020204" pitchFamily="34" charset="0"/>
                <a:cs typeface="Calibri"/>
              </a:rPr>
              <a:t>par</a:t>
            </a:r>
            <a:r>
              <a:rPr spc="12" dirty="0">
                <a:latin typeface="Century Gothic" panose="020B0502020202020204" pitchFamily="34" charset="0"/>
                <a:cs typeface="Calibri"/>
              </a:rPr>
              <a:t> </a:t>
            </a:r>
            <a:r>
              <a:rPr spc="-4" dirty="0">
                <a:latin typeface="Century Gothic" panose="020B0502020202020204" pitchFamily="34" charset="0"/>
                <a:cs typeface="Calibri"/>
              </a:rPr>
              <a:t>le</a:t>
            </a:r>
            <a:r>
              <a:rPr spc="8" dirty="0">
                <a:latin typeface="Century Gothic" panose="020B0502020202020204" pitchFamily="34" charset="0"/>
                <a:cs typeface="Calibri"/>
              </a:rPr>
              <a:t> </a:t>
            </a:r>
            <a:r>
              <a:rPr spc="-8" dirty="0">
                <a:latin typeface="Century Gothic" panose="020B0502020202020204" pitchFamily="34" charset="0"/>
                <a:cs typeface="Calibri"/>
              </a:rPr>
              <a:t>syndic</a:t>
            </a:r>
            <a:r>
              <a:rPr spc="4" dirty="0">
                <a:latin typeface="Century Gothic" panose="020B0502020202020204" pitchFamily="34" charset="0"/>
                <a:cs typeface="Calibri"/>
              </a:rPr>
              <a:t> </a:t>
            </a:r>
            <a:r>
              <a:rPr dirty="0">
                <a:latin typeface="Century Gothic" panose="020B0502020202020204" pitchFamily="34" charset="0"/>
                <a:cs typeface="Calibri"/>
              </a:rPr>
              <a:t>au</a:t>
            </a:r>
            <a:r>
              <a:rPr spc="17" dirty="0">
                <a:latin typeface="Century Gothic" panose="020B0502020202020204" pitchFamily="34" charset="0"/>
                <a:cs typeface="Calibri"/>
              </a:rPr>
              <a:t> </a:t>
            </a:r>
            <a:r>
              <a:rPr spc="-8" dirty="0">
                <a:latin typeface="Century Gothic" panose="020B0502020202020204" pitchFamily="34" charset="0"/>
                <a:cs typeface="Calibri"/>
              </a:rPr>
              <a:t>titre</a:t>
            </a:r>
            <a:r>
              <a:rPr spc="17" dirty="0">
                <a:latin typeface="Century Gothic" panose="020B0502020202020204" pitchFamily="34" charset="0"/>
                <a:cs typeface="Calibri"/>
              </a:rPr>
              <a:t> </a:t>
            </a:r>
            <a:r>
              <a:rPr dirty="0">
                <a:latin typeface="Century Gothic" panose="020B0502020202020204" pitchFamily="34" charset="0"/>
                <a:cs typeface="Calibri"/>
              </a:rPr>
              <a:t>de</a:t>
            </a:r>
            <a:r>
              <a:rPr spc="4" dirty="0">
                <a:latin typeface="Century Gothic" panose="020B0502020202020204" pitchFamily="34" charset="0"/>
                <a:cs typeface="Calibri"/>
              </a:rPr>
              <a:t> </a:t>
            </a:r>
            <a:r>
              <a:rPr dirty="0">
                <a:latin typeface="Century Gothic" panose="020B0502020202020204" pitchFamily="34" charset="0"/>
                <a:cs typeface="Calibri"/>
              </a:rPr>
              <a:t>sa</a:t>
            </a:r>
            <a:r>
              <a:rPr spc="4" dirty="0">
                <a:latin typeface="Century Gothic" panose="020B0502020202020204" pitchFamily="34" charset="0"/>
                <a:cs typeface="Calibri"/>
              </a:rPr>
              <a:t> </a:t>
            </a:r>
            <a:r>
              <a:rPr spc="-8" dirty="0">
                <a:latin typeface="Century Gothic" panose="020B0502020202020204" pitchFamily="34" charset="0"/>
                <a:cs typeface="Calibri"/>
              </a:rPr>
              <a:t>rémunération</a:t>
            </a:r>
            <a:r>
              <a:rPr spc="21" dirty="0">
                <a:latin typeface="Century Gothic" panose="020B0502020202020204" pitchFamily="34" charset="0"/>
                <a:cs typeface="Calibri"/>
              </a:rPr>
              <a:t> </a:t>
            </a:r>
            <a:r>
              <a:rPr dirty="0">
                <a:latin typeface="Century Gothic" panose="020B0502020202020204" pitchFamily="34" charset="0"/>
                <a:cs typeface="Calibri"/>
              </a:rPr>
              <a:t>;</a:t>
            </a:r>
          </a:p>
          <a:p>
            <a:pPr marL="97128" indent="-87153">
              <a:spcBef>
                <a:spcPts val="484"/>
              </a:spcBef>
              <a:buSzPct val="94444"/>
              <a:buFont typeface="Wingdings"/>
              <a:buChar char=""/>
              <a:tabLst>
                <a:tab pos="97653" algn="l"/>
              </a:tabLst>
            </a:pPr>
            <a:r>
              <a:rPr spc="-4" dirty="0">
                <a:latin typeface="Century Gothic" panose="020B0502020202020204" pitchFamily="34" charset="0"/>
                <a:cs typeface="Calibri"/>
              </a:rPr>
              <a:t>Le</a:t>
            </a:r>
            <a:r>
              <a:rPr spc="8" dirty="0">
                <a:latin typeface="Century Gothic" panose="020B0502020202020204" pitchFamily="34" charset="0"/>
                <a:cs typeface="Calibri"/>
              </a:rPr>
              <a:t> </a:t>
            </a:r>
            <a:r>
              <a:rPr spc="-8" dirty="0">
                <a:latin typeface="Century Gothic" panose="020B0502020202020204" pitchFamily="34" charset="0"/>
                <a:cs typeface="Calibri"/>
              </a:rPr>
              <a:t>compte-rendu</a:t>
            </a:r>
            <a:r>
              <a:rPr spc="25" dirty="0">
                <a:latin typeface="Century Gothic" panose="020B0502020202020204" pitchFamily="34" charset="0"/>
                <a:cs typeface="Calibri"/>
              </a:rPr>
              <a:t> </a:t>
            </a:r>
            <a:r>
              <a:rPr dirty="0">
                <a:latin typeface="Century Gothic" panose="020B0502020202020204" pitchFamily="34" charset="0"/>
                <a:cs typeface="Calibri"/>
              </a:rPr>
              <a:t>de </a:t>
            </a:r>
            <a:r>
              <a:rPr spc="-8" dirty="0">
                <a:latin typeface="Century Gothic" panose="020B0502020202020204" pitchFamily="34" charset="0"/>
                <a:cs typeface="Calibri"/>
              </a:rPr>
              <a:t>l'exécution</a:t>
            </a:r>
            <a:r>
              <a:rPr spc="21" dirty="0">
                <a:latin typeface="Century Gothic" panose="020B0502020202020204" pitchFamily="34" charset="0"/>
                <a:cs typeface="Calibri"/>
              </a:rPr>
              <a:t> </a:t>
            </a:r>
            <a:r>
              <a:rPr dirty="0">
                <a:latin typeface="Century Gothic" panose="020B0502020202020204" pitchFamily="34" charset="0"/>
                <a:cs typeface="Calibri"/>
              </a:rPr>
              <a:t>de</a:t>
            </a:r>
            <a:r>
              <a:rPr spc="8" dirty="0">
                <a:latin typeface="Century Gothic" panose="020B0502020202020204" pitchFamily="34" charset="0"/>
                <a:cs typeface="Calibri"/>
              </a:rPr>
              <a:t> </a:t>
            </a:r>
            <a:r>
              <a:rPr spc="-4" dirty="0">
                <a:latin typeface="Century Gothic" panose="020B0502020202020204" pitchFamily="34" charset="0"/>
                <a:cs typeface="Calibri"/>
              </a:rPr>
              <a:t>la</a:t>
            </a:r>
            <a:r>
              <a:rPr dirty="0">
                <a:latin typeface="Century Gothic" panose="020B0502020202020204" pitchFamily="34" charset="0"/>
                <a:cs typeface="Calibri"/>
              </a:rPr>
              <a:t> mission</a:t>
            </a:r>
            <a:r>
              <a:rPr spc="-4" dirty="0">
                <a:latin typeface="Century Gothic" panose="020B0502020202020204" pitchFamily="34" charset="0"/>
                <a:cs typeface="Calibri"/>
              </a:rPr>
              <a:t> </a:t>
            </a:r>
            <a:r>
              <a:rPr dirty="0">
                <a:latin typeface="Century Gothic" panose="020B0502020202020204" pitchFamily="34" charset="0"/>
                <a:cs typeface="Calibri"/>
              </a:rPr>
              <a:t>du</a:t>
            </a:r>
            <a:r>
              <a:rPr spc="12" dirty="0">
                <a:latin typeface="Century Gothic" panose="020B0502020202020204" pitchFamily="34" charset="0"/>
                <a:cs typeface="Calibri"/>
              </a:rPr>
              <a:t> </a:t>
            </a:r>
            <a:r>
              <a:rPr spc="-4" dirty="0">
                <a:latin typeface="Century Gothic" panose="020B0502020202020204" pitchFamily="34" charset="0"/>
                <a:cs typeface="Calibri"/>
              </a:rPr>
              <a:t>conseil</a:t>
            </a:r>
            <a:r>
              <a:rPr spc="4" dirty="0">
                <a:latin typeface="Century Gothic" panose="020B0502020202020204" pitchFamily="34" charset="0"/>
                <a:cs typeface="Calibri"/>
              </a:rPr>
              <a:t> </a:t>
            </a:r>
            <a:r>
              <a:rPr spc="-8" dirty="0">
                <a:latin typeface="Century Gothic" panose="020B0502020202020204" pitchFamily="34" charset="0"/>
                <a:cs typeface="Calibri"/>
              </a:rPr>
              <a:t>syndical</a:t>
            </a:r>
            <a:r>
              <a:rPr dirty="0">
                <a:latin typeface="Century Gothic" panose="020B0502020202020204" pitchFamily="34" charset="0"/>
                <a:cs typeface="Calibri"/>
              </a:rPr>
              <a:t> ;</a:t>
            </a:r>
          </a:p>
          <a:p>
            <a:pPr marL="97128" indent="-87153">
              <a:spcBef>
                <a:spcPts val="475"/>
              </a:spcBef>
              <a:buSzPct val="94444"/>
              <a:buFont typeface="Wingdings"/>
              <a:buChar char=""/>
              <a:tabLst>
                <a:tab pos="97653" algn="l"/>
              </a:tabLst>
            </a:pPr>
            <a:r>
              <a:rPr spc="-4" dirty="0">
                <a:latin typeface="Century Gothic" panose="020B0502020202020204" pitchFamily="34" charset="0"/>
                <a:cs typeface="Calibri"/>
              </a:rPr>
              <a:t>Le</a:t>
            </a:r>
            <a:r>
              <a:rPr spc="12" dirty="0">
                <a:latin typeface="Century Gothic" panose="020B0502020202020204" pitchFamily="34" charset="0"/>
                <a:cs typeface="Calibri"/>
              </a:rPr>
              <a:t> </a:t>
            </a:r>
            <a:r>
              <a:rPr spc="-8" dirty="0">
                <a:latin typeface="Century Gothic" panose="020B0502020202020204" pitchFamily="34" charset="0"/>
                <a:cs typeface="Calibri"/>
              </a:rPr>
              <a:t>compte-rendu</a:t>
            </a:r>
            <a:r>
              <a:rPr spc="25" dirty="0">
                <a:latin typeface="Century Gothic" panose="020B0502020202020204" pitchFamily="34" charset="0"/>
                <a:cs typeface="Calibri"/>
              </a:rPr>
              <a:t> </a:t>
            </a:r>
            <a:r>
              <a:rPr dirty="0">
                <a:latin typeface="Century Gothic" panose="020B0502020202020204" pitchFamily="34" charset="0"/>
                <a:cs typeface="Calibri"/>
              </a:rPr>
              <a:t>du</a:t>
            </a:r>
            <a:r>
              <a:rPr spc="12" dirty="0">
                <a:latin typeface="Century Gothic" panose="020B0502020202020204" pitchFamily="34" charset="0"/>
                <a:cs typeface="Calibri"/>
              </a:rPr>
              <a:t> </a:t>
            </a:r>
            <a:r>
              <a:rPr spc="-4" dirty="0">
                <a:latin typeface="Century Gothic" panose="020B0502020202020204" pitchFamily="34" charset="0"/>
                <a:cs typeface="Calibri"/>
              </a:rPr>
              <a:t>mandat</a:t>
            </a:r>
            <a:r>
              <a:rPr spc="-8" dirty="0">
                <a:latin typeface="Century Gothic" panose="020B0502020202020204" pitchFamily="34" charset="0"/>
                <a:cs typeface="Calibri"/>
              </a:rPr>
              <a:t> </a:t>
            </a:r>
            <a:r>
              <a:rPr dirty="0">
                <a:latin typeface="Century Gothic" panose="020B0502020202020204" pitchFamily="34" charset="0"/>
                <a:cs typeface="Calibri"/>
              </a:rPr>
              <a:t>de</a:t>
            </a:r>
            <a:r>
              <a:rPr spc="12" dirty="0">
                <a:latin typeface="Century Gothic" panose="020B0502020202020204" pitchFamily="34" charset="0"/>
                <a:cs typeface="Calibri"/>
              </a:rPr>
              <a:t> </a:t>
            </a:r>
            <a:r>
              <a:rPr spc="-8" dirty="0">
                <a:latin typeface="Century Gothic" panose="020B0502020202020204" pitchFamily="34" charset="0"/>
                <a:cs typeface="Calibri"/>
              </a:rPr>
              <a:t>délégation</a:t>
            </a:r>
            <a:r>
              <a:rPr spc="12" dirty="0">
                <a:latin typeface="Century Gothic" panose="020B0502020202020204" pitchFamily="34" charset="0"/>
                <a:cs typeface="Calibri"/>
              </a:rPr>
              <a:t> </a:t>
            </a:r>
            <a:r>
              <a:rPr spc="-4" dirty="0">
                <a:latin typeface="Century Gothic" panose="020B0502020202020204" pitchFamily="34" charset="0"/>
                <a:cs typeface="Calibri"/>
              </a:rPr>
              <a:t>élargi</a:t>
            </a:r>
            <a:r>
              <a:rPr spc="12" dirty="0">
                <a:latin typeface="Century Gothic" panose="020B0502020202020204" pitchFamily="34" charset="0"/>
                <a:cs typeface="Calibri"/>
              </a:rPr>
              <a:t> </a:t>
            </a:r>
            <a:r>
              <a:rPr dirty="0">
                <a:latin typeface="Century Gothic" panose="020B0502020202020204" pitchFamily="34" charset="0"/>
                <a:cs typeface="Calibri"/>
              </a:rPr>
              <a:t>au CS</a:t>
            </a:r>
            <a:r>
              <a:rPr spc="8" dirty="0">
                <a:latin typeface="Century Gothic" panose="020B0502020202020204" pitchFamily="34" charset="0"/>
                <a:cs typeface="Calibri"/>
              </a:rPr>
              <a:t> </a:t>
            </a:r>
            <a:r>
              <a:rPr spc="-4" dirty="0">
                <a:latin typeface="Century Gothic" panose="020B0502020202020204" pitchFamily="34" charset="0"/>
                <a:cs typeface="Calibri"/>
              </a:rPr>
              <a:t>le</a:t>
            </a:r>
            <a:r>
              <a:rPr spc="17" dirty="0">
                <a:latin typeface="Century Gothic" panose="020B0502020202020204" pitchFamily="34" charset="0"/>
                <a:cs typeface="Calibri"/>
              </a:rPr>
              <a:t> </a:t>
            </a:r>
            <a:r>
              <a:rPr spc="-8" dirty="0">
                <a:latin typeface="Century Gothic" panose="020B0502020202020204" pitchFamily="34" charset="0"/>
                <a:cs typeface="Calibri"/>
              </a:rPr>
              <a:t>cas</a:t>
            </a:r>
            <a:r>
              <a:rPr spc="-4" dirty="0">
                <a:latin typeface="Century Gothic" panose="020B0502020202020204" pitchFamily="34" charset="0"/>
                <a:cs typeface="Calibri"/>
              </a:rPr>
              <a:t> échéant.</a:t>
            </a:r>
            <a:endParaRPr dirty="0">
              <a:latin typeface="Century Gothic" panose="020B0502020202020204" pitchFamily="34" charset="0"/>
              <a:cs typeface="Calibri"/>
            </a:endParaRPr>
          </a:p>
        </p:txBody>
      </p:sp>
      <p:sp>
        <p:nvSpPr>
          <p:cNvPr id="13" name="Rectangle 12"/>
          <p:cNvSpPr/>
          <p:nvPr/>
        </p:nvSpPr>
        <p:spPr>
          <a:xfrm>
            <a:off x="639132" y="1804701"/>
            <a:ext cx="195566" cy="321306"/>
          </a:xfrm>
          <a:prstGeom prst="rect">
            <a:avLst/>
          </a:prstGeom>
          <a:noFill/>
        </p:spPr>
        <p:txBody>
          <a:bodyPr wrap="none">
            <a:spAutoFit/>
          </a:bodyPr>
          <a:lstStyle/>
          <a:p>
            <a:pPr marL="10500">
              <a:spcBef>
                <a:spcPts val="79"/>
              </a:spcBef>
            </a:pPr>
            <a:endParaRPr lang="fr-FR" sz="1488" b="1" spc="-4" dirty="0">
              <a:latin typeface="Century Gothic" panose="020B0502020202020204" pitchFamily="34" charset="0"/>
              <a:ea typeface="+mj-ea"/>
              <a:cs typeface="Malgun Gothic"/>
            </a:endParaRPr>
          </a:p>
        </p:txBody>
      </p:sp>
      <p:sp>
        <p:nvSpPr>
          <p:cNvPr id="5" name="Espace réservé du numéro de diapositive 4"/>
          <p:cNvSpPr>
            <a:spLocks noGrp="1"/>
          </p:cNvSpPr>
          <p:nvPr>
            <p:ph type="sldNum" sz="quarter" idx="12"/>
          </p:nvPr>
        </p:nvSpPr>
        <p:spPr>
          <a:xfrm>
            <a:off x="7611750" y="6206098"/>
            <a:ext cx="2268141" cy="301894"/>
          </a:xfrm>
        </p:spPr>
        <p:txBody>
          <a:bodyPr/>
          <a:lstStyle/>
          <a:p>
            <a:fld id="{524F4E30-4F36-4098-97E2-E1F6D838FDE3}" type="slidenum">
              <a:rPr lang="fr-FR" smtClean="0"/>
              <a:t>18</a:t>
            </a:fld>
            <a:endParaRPr lang="fr-FR" dirty="0"/>
          </a:p>
        </p:txBody>
      </p:sp>
      <p:pic>
        <p:nvPicPr>
          <p:cNvPr id="9" name="Image 8"/>
          <p:cNvPicPr>
            <a:picLocks noChangeAspect="1"/>
          </p:cNvPicPr>
          <p:nvPr/>
        </p:nvPicPr>
        <p:blipFill>
          <a:blip r:embed="rId3"/>
          <a:stretch>
            <a:fillRect/>
          </a:stretch>
        </p:blipFill>
        <p:spPr>
          <a:xfrm>
            <a:off x="7520164" y="2772362"/>
            <a:ext cx="2189386" cy="1425463"/>
          </a:xfrm>
          <a:prstGeom prst="rect">
            <a:avLst/>
          </a:prstGeom>
        </p:spPr>
      </p:pic>
      <p:sp>
        <p:nvSpPr>
          <p:cNvPr id="11" name="Espace réservé du contenu 1"/>
          <p:cNvSpPr txBox="1"/>
          <p:nvPr/>
        </p:nvSpPr>
        <p:spPr>
          <a:xfrm>
            <a:off x="0" y="-17577"/>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partie 2: La convocation d’AG</a:t>
            </a:r>
          </a:p>
        </p:txBody>
      </p:sp>
      <p:pic>
        <p:nvPicPr>
          <p:cNvPr id="8" name="Image 7"/>
          <p:cNvPicPr>
            <a:picLocks noChangeAspect="1"/>
          </p:cNvPicPr>
          <p:nvPr/>
        </p:nvPicPr>
        <p:blipFill>
          <a:blip r:embed="rId4"/>
          <a:stretch>
            <a:fillRect/>
          </a:stretch>
        </p:blipFill>
        <p:spPr>
          <a:xfrm>
            <a:off x="0" y="-7259"/>
            <a:ext cx="639132" cy="382757"/>
          </a:xfrm>
          <a:prstGeom prst="rect">
            <a:avLst/>
          </a:prstGeom>
        </p:spPr>
      </p:pic>
    </p:spTree>
    <p:extLst>
      <p:ext uri="{BB962C8B-B14F-4D97-AF65-F5344CB8AC3E}">
        <p14:creationId xmlns:p14="http://schemas.microsoft.com/office/powerpoint/2010/main" val="252862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3447" y="931303"/>
            <a:ext cx="8275219" cy="5950264"/>
          </a:xfrm>
        </p:spPr>
        <p:txBody>
          <a:bodyPr>
            <a:noAutofit/>
          </a:bodyPr>
          <a:lstStyle/>
          <a:p>
            <a:pPr marL="0" indent="0" algn="just">
              <a:buNone/>
              <a:defRPr/>
            </a:pPr>
            <a:r>
              <a:rPr lang="fr-FR" altLang="fr-FR" sz="2400" dirty="0">
                <a:solidFill>
                  <a:srgbClr val="00B050"/>
                </a:solidFill>
                <a:latin typeface="Century Gothic" panose="020B0502020202020204" pitchFamily="34" charset="0"/>
                <a:ea typeface="Batang" panose="02030600000101010101"/>
                <a:cs typeface="Arial" panose="020B0604020202020204" pitchFamily="34" charset="0"/>
              </a:rPr>
              <a:t>Les 5 annexes jointes obligatoirement à la convocation pour l’approbation des budgets et des comptes  (article 11 du décret 17 mars 1967) </a:t>
            </a:r>
          </a:p>
          <a:p>
            <a:pPr marL="0" indent="0" algn="just">
              <a:buNone/>
              <a:defRPr/>
            </a:pPr>
            <a:endParaRPr lang="fr-FR" altLang="fr-FR" sz="1800" dirty="0">
              <a:solidFill>
                <a:srgbClr val="00B050"/>
              </a:solidFill>
              <a:latin typeface="Century Gothic" panose="020B0502020202020204" pitchFamily="34" charset="0"/>
              <a:ea typeface="Batang" panose="02030600000101010101"/>
              <a:cs typeface="Arial" panose="020B0604020202020204" pitchFamily="34" charset="0"/>
            </a:endParaRPr>
          </a:p>
          <a:p>
            <a:pPr marL="0" indent="0" algn="just">
              <a:buNone/>
              <a:defRPr/>
            </a:pPr>
            <a:endParaRPr lang="fr-FR" altLang="fr-FR" sz="1800" dirty="0">
              <a:solidFill>
                <a:srgbClr val="00B050"/>
              </a:solidFill>
              <a:latin typeface="Century Gothic" panose="020B0502020202020204" pitchFamily="34" charset="0"/>
              <a:ea typeface="Batang" panose="02030600000101010101"/>
              <a:cs typeface="Arial" panose="020B0604020202020204" pitchFamily="34" charset="0"/>
            </a:endParaRPr>
          </a:p>
          <a:p>
            <a:pPr marL="0" indent="0" algn="just">
              <a:buNone/>
              <a:defRPr/>
            </a:pPr>
            <a:endParaRPr lang="fr-FR" altLang="fr-FR" sz="1800" dirty="0">
              <a:solidFill>
                <a:srgbClr val="00B050"/>
              </a:solidFill>
              <a:latin typeface="Century Gothic" panose="020B0502020202020204" pitchFamily="34" charset="0"/>
              <a:ea typeface="Batang" panose="02030600000101010101"/>
              <a:cs typeface="Arial" panose="020B0604020202020204" pitchFamily="34" charset="0"/>
            </a:endParaRPr>
          </a:p>
          <a:p>
            <a:pPr algn="just">
              <a:buFont typeface="Wingdings" panose="05000000000000000000" pitchFamily="2" charset="2"/>
              <a:buChar char="§"/>
              <a:defRPr/>
            </a:pPr>
            <a:r>
              <a:rPr lang="fr-FR" sz="1800" dirty="0">
                <a:latin typeface="Century Gothic" panose="020B0502020202020204" pitchFamily="34" charset="0"/>
                <a:ea typeface="Batang" panose="02030600000101010101"/>
                <a:cs typeface="Arial" panose="020B0604020202020204" pitchFamily="34" charset="0"/>
              </a:rPr>
              <a:t>Annexe 1 : État financier de la copropriété (après répartition).</a:t>
            </a:r>
          </a:p>
          <a:p>
            <a:pPr algn="just">
              <a:buFont typeface="Wingdings" panose="05000000000000000000" pitchFamily="2" charset="2"/>
              <a:buChar char="§"/>
              <a:defRPr/>
            </a:pPr>
            <a:r>
              <a:rPr lang="fr-FR" sz="1800" dirty="0">
                <a:latin typeface="Century Gothic" panose="020B0502020202020204" pitchFamily="34" charset="0"/>
                <a:ea typeface="Batang" panose="02030600000101010101"/>
                <a:cs typeface="Arial" panose="020B0604020202020204" pitchFamily="34" charset="0"/>
              </a:rPr>
              <a:t>Annexe 2 : le compte de gestion général de l’exercice clos réalisé N et le budget prévisionnel de l’exercice N+2 (classé par compte).</a:t>
            </a:r>
          </a:p>
          <a:p>
            <a:pPr algn="just">
              <a:buFont typeface="Wingdings" panose="05000000000000000000" pitchFamily="2" charset="2"/>
              <a:buChar char="§"/>
              <a:defRPr/>
            </a:pPr>
            <a:r>
              <a:rPr lang="fr-FR" sz="1800" dirty="0">
                <a:latin typeface="Century Gothic" panose="020B0502020202020204" pitchFamily="34" charset="0"/>
                <a:ea typeface="Batang" panose="02030600000101010101"/>
                <a:cs typeface="Arial" panose="020B0604020202020204" pitchFamily="34" charset="0"/>
              </a:rPr>
              <a:t>Annexe 3 : le compte de gestion pour opérations courantes de l’exercice clos réalisé N, et le budget prévisionnel de l’exercice N+2 (classé par clés de répartition).</a:t>
            </a:r>
          </a:p>
          <a:p>
            <a:pPr algn="just">
              <a:buFont typeface="Wingdings" panose="05000000000000000000" pitchFamily="2" charset="2"/>
              <a:buChar char="§"/>
              <a:defRPr/>
            </a:pPr>
            <a:r>
              <a:rPr lang="fr-FR" sz="1800" dirty="0">
                <a:latin typeface="Century Gothic" panose="020B0502020202020204" pitchFamily="34" charset="0"/>
                <a:ea typeface="Batang" panose="02030600000101010101"/>
                <a:cs typeface="Arial" panose="020B0604020202020204" pitchFamily="34" charset="0"/>
              </a:rPr>
              <a:t>Annexe 4: les comptes de gestion pour les travaux de l’article 14-2 et les opérations exceptionnelles hors- budget prévisionnel de l’exercice clos N classé par travaux et opérations.</a:t>
            </a:r>
          </a:p>
          <a:p>
            <a:pPr algn="just">
              <a:buFont typeface="Wingdings" panose="05000000000000000000" pitchFamily="2" charset="2"/>
              <a:buChar char="§"/>
              <a:defRPr/>
            </a:pPr>
            <a:r>
              <a:rPr lang="fr-FR" sz="1800" dirty="0">
                <a:latin typeface="Century Gothic" panose="020B0502020202020204" pitchFamily="34" charset="0"/>
                <a:ea typeface="Batang" panose="02030600000101010101"/>
                <a:cs typeface="Arial" panose="020B0604020202020204" pitchFamily="34" charset="0"/>
              </a:rPr>
              <a:t>Annexe 5 : l’état des travaux de l’article 14-2 et des opérations exceptionnelles votés, non encore clôturés à la fin de l’exercice N.</a:t>
            </a:r>
          </a:p>
          <a:p>
            <a:pPr marL="0" indent="0" algn="just">
              <a:buNone/>
              <a:defRPr/>
            </a:pPr>
            <a:endParaRPr lang="fr-CA" sz="1800" dirty="0">
              <a:latin typeface="Century Gothic" panose="020B0502020202020204" pitchFamily="34" charset="0"/>
              <a:ea typeface="Batang" panose="02030600000101010101"/>
              <a:cs typeface="Arial" panose="020B0604020202020204" pitchFamily="34" charset="0"/>
            </a:endParaRPr>
          </a:p>
          <a:p>
            <a:pPr>
              <a:defRPr/>
            </a:pPr>
            <a:endParaRPr lang="fr-FR" dirty="0">
              <a:latin typeface="Century Gothic" panose="020B0502020202020204" pitchFamily="34" charset="0"/>
              <a:ea typeface="Batang" panose="02030600000101010101" pitchFamily="18" charset="-127"/>
            </a:endParaRPr>
          </a:p>
        </p:txBody>
      </p:sp>
      <p:sp>
        <p:nvSpPr>
          <p:cNvPr id="2662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614271" indent="-236258">
              <a:defRPr>
                <a:solidFill>
                  <a:schemeClr val="tx1"/>
                </a:solidFill>
                <a:latin typeface="Arial" panose="020B0604020202020204" pitchFamily="34" charset="0"/>
                <a:ea typeface="ヒラギノ角ゴ Pro W3" pitchFamily="-95" charset="-128"/>
              </a:defRPr>
            </a:lvl2pPr>
            <a:lvl3pPr marL="945032" indent="-189006">
              <a:defRPr>
                <a:solidFill>
                  <a:schemeClr val="tx1"/>
                </a:solidFill>
                <a:latin typeface="Arial" panose="020B0604020202020204" pitchFamily="34" charset="0"/>
                <a:ea typeface="ヒラギノ角ゴ Pro W3" pitchFamily="-95" charset="-128"/>
              </a:defRPr>
            </a:lvl3pPr>
            <a:lvl4pPr marL="1323045" indent="-189006">
              <a:defRPr>
                <a:solidFill>
                  <a:schemeClr val="tx1"/>
                </a:solidFill>
                <a:latin typeface="Arial" panose="020B0604020202020204" pitchFamily="34" charset="0"/>
                <a:ea typeface="ヒラギノ角ゴ Pro W3" pitchFamily="-95" charset="-128"/>
              </a:defRPr>
            </a:lvl4pPr>
            <a:lvl5pPr marL="1701058" indent="-189006">
              <a:defRPr>
                <a:solidFill>
                  <a:schemeClr val="tx1"/>
                </a:solidFill>
                <a:latin typeface="Arial" panose="020B0604020202020204" pitchFamily="34" charset="0"/>
                <a:ea typeface="ヒラギノ角ゴ Pro W3" pitchFamily="-95" charset="-128"/>
              </a:defRPr>
            </a:lvl5pPr>
            <a:lvl6pPr marL="2079071"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457084"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835097"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213110"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8BF8A816-1419-41BA-9ED4-C33624B48950}" type="slidenum">
              <a:rPr lang="fr-FR" altLang="fr-FR" smtClean="0">
                <a:solidFill>
                  <a:srgbClr val="FEFFFF"/>
                </a:solidFill>
              </a:rPr>
              <a:pPr/>
              <a:t>19</a:t>
            </a:fld>
            <a:endParaRPr lang="fr-FR" altLang="fr-FR">
              <a:solidFill>
                <a:srgbClr val="FEFFFF"/>
              </a:solidFill>
            </a:endParaRPr>
          </a:p>
        </p:txBody>
      </p:sp>
      <p:pic>
        <p:nvPicPr>
          <p:cNvPr id="5" name="Image 4"/>
          <p:cNvPicPr>
            <a:picLocks noChangeAspect="1"/>
          </p:cNvPicPr>
          <p:nvPr/>
        </p:nvPicPr>
        <p:blipFill>
          <a:blip r:embed="rId2"/>
          <a:stretch>
            <a:fillRect/>
          </a:stretch>
        </p:blipFill>
        <p:spPr>
          <a:xfrm>
            <a:off x="311148" y="1006717"/>
            <a:ext cx="817820" cy="663396"/>
          </a:xfrm>
          <a:prstGeom prst="rect">
            <a:avLst/>
          </a:prstGeom>
        </p:spPr>
      </p:pic>
      <p:sp>
        <p:nvSpPr>
          <p:cNvPr id="2" name="Espace réservé du contenu 1">
            <a:extLst>
              <a:ext uri="{FF2B5EF4-FFF2-40B4-BE49-F238E27FC236}">
                <a16:creationId xmlns:a16="http://schemas.microsoft.com/office/drawing/2014/main" id="{48239E05-724A-D169-35DB-F9E4BA4A986C}"/>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Exemple de document à joindre : les annexes comptables</a:t>
            </a:r>
          </a:p>
        </p:txBody>
      </p:sp>
      <p:pic>
        <p:nvPicPr>
          <p:cNvPr id="7" name="Image 6">
            <a:extLst>
              <a:ext uri="{FF2B5EF4-FFF2-40B4-BE49-F238E27FC236}">
                <a16:creationId xmlns:a16="http://schemas.microsoft.com/office/drawing/2014/main" id="{F6300125-A5EF-DB03-9265-C848DCC7575F}"/>
              </a:ext>
            </a:extLst>
          </p:cNvPr>
          <p:cNvPicPr>
            <a:picLocks noChangeAspect="1"/>
          </p:cNvPicPr>
          <p:nvPr/>
        </p:nvPicPr>
        <p:blipFill>
          <a:blip r:embed="rId3"/>
          <a:stretch>
            <a:fillRect/>
          </a:stretch>
        </p:blipFill>
        <p:spPr>
          <a:xfrm>
            <a:off x="0" y="-8189"/>
            <a:ext cx="639132" cy="382757"/>
          </a:xfrm>
          <a:prstGeom prst="rect">
            <a:avLst/>
          </a:prstGeom>
        </p:spPr>
      </p:pic>
    </p:spTree>
    <p:extLst>
      <p:ext uri="{BB962C8B-B14F-4D97-AF65-F5344CB8AC3E}">
        <p14:creationId xmlns:p14="http://schemas.microsoft.com/office/powerpoint/2010/main" val="28322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14" name="Rectangle 13"/>
          <p:cNvSpPr/>
          <p:nvPr/>
        </p:nvSpPr>
        <p:spPr>
          <a:xfrm>
            <a:off x="1663003" y="571756"/>
            <a:ext cx="6754616" cy="702949"/>
          </a:xfrm>
          <a:prstGeom prst="rect">
            <a:avLst/>
          </a:prstGeom>
          <a:ln>
            <a:solidFill>
              <a:schemeClr val="bg1"/>
            </a:solidFill>
          </a:ln>
        </p:spPr>
        <p:txBody>
          <a:bodyPr wrap="square">
            <a:spAutoFit/>
          </a:bodyPr>
          <a:lstStyle/>
          <a:p>
            <a:pPr algn="ctr" defTabSz="1007943">
              <a:defRPr/>
            </a:pPr>
            <a:r>
              <a:rPr lang="fr-CA" sz="3968" b="1" kern="0" dirty="0">
                <a:solidFill>
                  <a:schemeClr val="bg1"/>
                </a:solidFill>
                <a:latin typeface="Century Gothic" panose="020B0502020202020204" pitchFamily="34" charset="0"/>
              </a:rPr>
              <a:t>Les formations 2024</a:t>
            </a:r>
          </a:p>
        </p:txBody>
      </p:sp>
      <p:graphicFrame>
        <p:nvGraphicFramePr>
          <p:cNvPr id="3" name="Tableau 2">
            <a:extLst>
              <a:ext uri="{FF2B5EF4-FFF2-40B4-BE49-F238E27FC236}">
                <a16:creationId xmlns:a16="http://schemas.microsoft.com/office/drawing/2014/main" id="{A66BD9EC-94E2-A8CB-173F-AA4C190911B0}"/>
              </a:ext>
            </a:extLst>
          </p:cNvPr>
          <p:cNvGraphicFramePr>
            <a:graphicFrameLocks noGrp="1"/>
          </p:cNvGraphicFramePr>
          <p:nvPr>
            <p:extLst>
              <p:ext uri="{D42A27DB-BD31-4B8C-83A1-F6EECF244321}">
                <p14:modId xmlns:p14="http://schemas.microsoft.com/office/powerpoint/2010/main" val="14012644"/>
              </p:ext>
            </p:extLst>
          </p:nvPr>
        </p:nvGraphicFramePr>
        <p:xfrm>
          <a:off x="268449" y="1762452"/>
          <a:ext cx="9395668" cy="3940308"/>
        </p:xfrm>
        <a:graphic>
          <a:graphicData uri="http://schemas.openxmlformats.org/drawingml/2006/table">
            <a:tbl>
              <a:tblPr/>
              <a:tblGrid>
                <a:gridCol w="2120346">
                  <a:extLst>
                    <a:ext uri="{9D8B030D-6E8A-4147-A177-3AD203B41FA5}">
                      <a16:colId xmlns:a16="http://schemas.microsoft.com/office/drawing/2014/main" val="2702163594"/>
                    </a:ext>
                  </a:extLst>
                </a:gridCol>
                <a:gridCol w="5321866">
                  <a:extLst>
                    <a:ext uri="{9D8B030D-6E8A-4147-A177-3AD203B41FA5}">
                      <a16:colId xmlns:a16="http://schemas.microsoft.com/office/drawing/2014/main" val="2502375993"/>
                    </a:ext>
                  </a:extLst>
                </a:gridCol>
                <a:gridCol w="1953456">
                  <a:extLst>
                    <a:ext uri="{9D8B030D-6E8A-4147-A177-3AD203B41FA5}">
                      <a16:colId xmlns:a16="http://schemas.microsoft.com/office/drawing/2014/main" val="297612731"/>
                    </a:ext>
                  </a:extLst>
                </a:gridCol>
              </a:tblGrid>
              <a:tr h="251852">
                <a:tc>
                  <a:txBody>
                    <a:bodyPr/>
                    <a:lstStyle/>
                    <a:p>
                      <a:pPr algn="ctr" fontAlgn="ctr"/>
                      <a:r>
                        <a:rPr lang="fr-FR" sz="1800" b="1" i="0" u="none" strike="noStrike" dirty="0">
                          <a:solidFill>
                            <a:srgbClr val="FFFFFF"/>
                          </a:solidFill>
                          <a:effectLst/>
                          <a:latin typeface="Calibri" panose="020F0502020204030204" pitchFamily="34" charset="0"/>
                        </a:rPr>
                        <a:t>Public</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800" b="1" i="0" u="none" strike="noStrike" dirty="0">
                          <a:solidFill>
                            <a:srgbClr val="FFFFFF"/>
                          </a:solidFill>
                          <a:effectLst/>
                          <a:latin typeface="Calibri" panose="020F0502020204030204" pitchFamily="34" charset="0"/>
                        </a:rPr>
                        <a:t>Thématiques</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800" b="1" i="0" u="none" strike="noStrike">
                          <a:solidFill>
                            <a:srgbClr val="FFFFFF"/>
                          </a:solidFill>
                          <a:effectLst/>
                          <a:latin typeface="Calibri" panose="020F0502020204030204" pitchFamily="34" charset="0"/>
                        </a:rPr>
                        <a:t>Date</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22869035"/>
                  </a:ext>
                </a:extLst>
              </a:tr>
              <a:tr h="251852">
                <a:tc rowSpan="6">
                  <a:txBody>
                    <a:bodyPr/>
                    <a:lstStyle/>
                    <a:p>
                      <a:pPr algn="ctr" fontAlgn="ctr"/>
                      <a:r>
                        <a:rPr lang="fr-FR" sz="1800" b="0" i="0" u="none" strike="noStrike" dirty="0">
                          <a:solidFill>
                            <a:srgbClr val="000000"/>
                          </a:solidFill>
                          <a:effectLst/>
                          <a:latin typeface="Calibri" panose="020F0502020204030204" pitchFamily="34" charset="0"/>
                        </a:rPr>
                        <a:t>Conseillers syndicaux </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ctr"/>
                      <a:r>
                        <a:rPr lang="fr-FR" sz="1800" b="0" i="0" u="none" strike="noStrike" dirty="0">
                          <a:solidFill>
                            <a:srgbClr val="000000"/>
                          </a:solidFill>
                          <a:effectLst/>
                          <a:latin typeface="Calibri" panose="020F0502020204030204" pitchFamily="34" charset="0"/>
                        </a:rPr>
                        <a:t> La mise en concurrence du contrat de syndic</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18 janvier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009702"/>
                  </a:ext>
                </a:extLst>
              </a:tr>
              <a:tr h="251852">
                <a:tc vMerge="1">
                  <a:txBody>
                    <a:bodyPr/>
                    <a:lstStyle/>
                    <a:p>
                      <a:endParaRPr lang="fr-FR"/>
                    </a:p>
                  </a:txBody>
                  <a:tcPr/>
                </a:tc>
                <a:tc>
                  <a:txBody>
                    <a:bodyPr/>
                    <a:lstStyle/>
                    <a:p>
                      <a:pPr lvl="0" algn="l" fontAlgn="ctr"/>
                      <a:r>
                        <a:rPr lang="fr-FR" sz="1800" b="0" i="0" u="none" strike="noStrike" dirty="0">
                          <a:solidFill>
                            <a:srgbClr val="000000"/>
                          </a:solidFill>
                          <a:effectLst/>
                          <a:latin typeface="Calibri" panose="020F0502020204030204" pitchFamily="34" charset="0"/>
                        </a:rPr>
                        <a:t> Le contrôle des comptes</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22 février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2523338"/>
                  </a:ext>
                </a:extLst>
              </a:tr>
              <a:tr h="251852">
                <a:tc vMerge="1">
                  <a:txBody>
                    <a:bodyPr/>
                    <a:lstStyle/>
                    <a:p>
                      <a:endParaRPr lang="fr-FR"/>
                    </a:p>
                  </a:txBody>
                  <a:tcPr/>
                </a:tc>
                <a:tc>
                  <a:txBody>
                    <a:bodyPr/>
                    <a:lstStyle/>
                    <a:p>
                      <a:pPr lvl="0" algn="l" fontAlgn="ctr"/>
                      <a:r>
                        <a:rPr lang="fr-FR" sz="1800" b="0" i="0" u="none" strike="noStrike" dirty="0">
                          <a:solidFill>
                            <a:srgbClr val="000000"/>
                          </a:solidFill>
                          <a:effectLst/>
                          <a:latin typeface="Calibri" panose="020F0502020204030204" pitchFamily="34" charset="0"/>
                        </a:rPr>
                        <a:t> Préparation de l'AG</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14 mars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53073387"/>
                  </a:ext>
                </a:extLst>
              </a:tr>
              <a:tr h="251852">
                <a:tc vMerge="1">
                  <a:txBody>
                    <a:bodyPr/>
                    <a:lstStyle/>
                    <a:p>
                      <a:endParaRPr lang="fr-FR"/>
                    </a:p>
                  </a:txBody>
                  <a:tcPr/>
                </a:tc>
                <a:tc>
                  <a:txBody>
                    <a:bodyPr/>
                    <a:lstStyle/>
                    <a:p>
                      <a:pPr lvl="0" algn="l" fontAlgn="ctr"/>
                      <a:r>
                        <a:rPr lang="fr-FR" sz="1800" b="0" i="0" u="none" strike="noStrike" dirty="0">
                          <a:solidFill>
                            <a:srgbClr val="000000"/>
                          </a:solidFill>
                          <a:effectLst/>
                          <a:latin typeface="Calibri" panose="020F0502020204030204" pitchFamily="34" charset="0"/>
                        </a:rPr>
                        <a:t> Binôme CS – syndic</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20 juin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7297403"/>
                  </a:ext>
                </a:extLst>
              </a:tr>
              <a:tr h="251852">
                <a:tc vMerge="1">
                  <a:txBody>
                    <a:bodyPr/>
                    <a:lstStyle/>
                    <a:p>
                      <a:endParaRPr lang="fr-FR"/>
                    </a:p>
                  </a:txBody>
                  <a:tcPr/>
                </a:tc>
                <a:tc>
                  <a:txBody>
                    <a:bodyPr/>
                    <a:lstStyle/>
                    <a:p>
                      <a:pPr lvl="0" algn="l" fontAlgn="ctr"/>
                      <a:r>
                        <a:rPr lang="fr-FR" sz="1800" b="0" i="0" u="none" strike="noStrike" dirty="0">
                          <a:solidFill>
                            <a:srgbClr val="000000"/>
                          </a:solidFill>
                          <a:effectLst/>
                          <a:latin typeface="Calibri" panose="020F0502020204030204" pitchFamily="34" charset="0"/>
                        </a:rPr>
                        <a:t> Règlement de copropriété</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10 octobre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6510063"/>
                  </a:ext>
                </a:extLst>
              </a:tr>
              <a:tr h="251852">
                <a:tc vMerge="1">
                  <a:txBody>
                    <a:bodyPr/>
                    <a:lstStyle/>
                    <a:p>
                      <a:endParaRPr lang="fr-FR"/>
                    </a:p>
                  </a:txBody>
                  <a:tcPr/>
                </a:tc>
                <a:tc>
                  <a:txBody>
                    <a:bodyPr/>
                    <a:lstStyle/>
                    <a:p>
                      <a:pPr lvl="0" algn="l" fontAlgn="ctr"/>
                      <a:r>
                        <a:rPr lang="fr-FR" sz="1800" b="0" i="0" u="none" strike="noStrike" dirty="0">
                          <a:solidFill>
                            <a:srgbClr val="000000"/>
                          </a:solidFill>
                          <a:effectLst/>
                          <a:latin typeface="Calibri" panose="020F0502020204030204" pitchFamily="34" charset="0"/>
                        </a:rPr>
                        <a:t> Les contrats d'entretien de la copropriété</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28 novembre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0630361"/>
                  </a:ext>
                </a:extLst>
              </a:tr>
              <a:tr h="204945">
                <a:tc>
                  <a:txBody>
                    <a:bodyPr/>
                    <a:lstStyle/>
                    <a:p>
                      <a:pPr algn="l" fontAlgn="ctr"/>
                      <a:r>
                        <a:rPr lang="fr-FR" sz="1800" b="0" i="0" u="none" strike="noStrike">
                          <a:solidFill>
                            <a:srgbClr val="000000"/>
                          </a:solidFill>
                          <a:effectLst/>
                          <a:latin typeface="Calibri" panose="020F0502020204030204" pitchFamily="34" charset="0"/>
                        </a:rPr>
                        <a:t> </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lvl="0" algn="l" fontAlgn="ctr"/>
                      <a:r>
                        <a:rPr lang="fr-FR" sz="1800" b="0" i="0" u="none" strike="noStrike" dirty="0">
                          <a:solidFill>
                            <a:srgbClr val="000000"/>
                          </a:solidFill>
                          <a:effectLst/>
                          <a:latin typeface="Calibri" panose="020F0502020204030204" pitchFamily="34" charset="0"/>
                        </a:rPr>
                        <a:t> </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800" b="0" i="0" u="none" strike="noStrike" dirty="0">
                          <a:solidFill>
                            <a:srgbClr val="000000"/>
                          </a:solidFill>
                          <a:effectLst/>
                          <a:latin typeface="Calibri" panose="020F0502020204030204" pitchFamily="34" charset="0"/>
                        </a:rPr>
                        <a:t> </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978316382"/>
                  </a:ext>
                </a:extLst>
              </a:tr>
              <a:tr h="251852">
                <a:tc rowSpan="4">
                  <a:txBody>
                    <a:bodyPr/>
                    <a:lstStyle/>
                    <a:p>
                      <a:pPr algn="ctr" fontAlgn="ctr"/>
                      <a:r>
                        <a:rPr lang="fr-FR" sz="1800" b="0" i="0" u="none" strike="noStrike" dirty="0">
                          <a:solidFill>
                            <a:srgbClr val="000000"/>
                          </a:solidFill>
                          <a:effectLst/>
                          <a:latin typeface="Calibri" panose="020F0502020204030204" pitchFamily="34" charset="0"/>
                        </a:rPr>
                        <a:t>à Tous</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fr-FR" sz="1800" b="0" i="0" u="none" strike="noStrike" dirty="0">
                          <a:solidFill>
                            <a:srgbClr val="000000"/>
                          </a:solidFill>
                          <a:effectLst/>
                          <a:latin typeface="Calibri" panose="020F0502020204030204" pitchFamily="34" charset="0"/>
                        </a:rPr>
                        <a:t> Mes droits et obligations en tant que copropriétaire</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800" b="0" i="0" u="none" strike="noStrike" dirty="0">
                          <a:solidFill>
                            <a:srgbClr val="000000"/>
                          </a:solidFill>
                          <a:effectLst/>
                          <a:latin typeface="Calibri" panose="020F0502020204030204" pitchFamily="34" charset="0"/>
                        </a:rPr>
                        <a:t>20 février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0951036"/>
                  </a:ext>
                </a:extLst>
              </a:tr>
              <a:tr h="251852">
                <a:tc vMerge="1">
                  <a:txBody>
                    <a:bodyPr/>
                    <a:lstStyle/>
                    <a:p>
                      <a:endParaRPr lang="fr-FR"/>
                    </a:p>
                  </a:txBody>
                  <a:tcPr/>
                </a:tc>
                <a:tc>
                  <a:txBody>
                    <a:bodyPr/>
                    <a:lstStyle/>
                    <a:p>
                      <a:pPr lvl="0" algn="l" fontAlgn="b"/>
                      <a:r>
                        <a:rPr lang="fr-FR" sz="1800" b="0" i="0" u="none" strike="noStrike" dirty="0">
                          <a:solidFill>
                            <a:srgbClr val="000000"/>
                          </a:solidFill>
                          <a:effectLst/>
                          <a:latin typeface="Calibri" panose="020F0502020204030204" pitchFamily="34" charset="0"/>
                        </a:rPr>
                        <a:t> Lire et comprendre ma convocation et les annexes</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800" b="0" i="0" u="none" strike="noStrike" dirty="0">
                          <a:solidFill>
                            <a:srgbClr val="000000"/>
                          </a:solidFill>
                          <a:effectLst/>
                          <a:latin typeface="Calibri" panose="020F0502020204030204" pitchFamily="34" charset="0"/>
                        </a:rPr>
                        <a:t>26 Mars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58790549"/>
                  </a:ext>
                </a:extLst>
              </a:tr>
              <a:tr h="403858">
                <a:tc vMerge="1">
                  <a:txBody>
                    <a:bodyPr/>
                    <a:lstStyle/>
                    <a:p>
                      <a:endParaRPr lang="fr-FR"/>
                    </a:p>
                  </a:txBody>
                  <a:tcPr/>
                </a:tc>
                <a:tc>
                  <a:txBody>
                    <a:bodyPr/>
                    <a:lstStyle/>
                    <a:p>
                      <a:pPr lvl="0" algn="l" fontAlgn="b"/>
                      <a:r>
                        <a:rPr lang="fr-FR" sz="1800" b="0" i="0" u="none" strike="noStrike" dirty="0">
                          <a:solidFill>
                            <a:srgbClr val="000000"/>
                          </a:solidFill>
                          <a:effectLst/>
                          <a:latin typeface="Calibri" panose="020F0502020204030204" pitchFamily="34" charset="0"/>
                        </a:rPr>
                        <a:t> Je veux rentrer au CS organe d'assistance et de  contrôle au syndic</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800" b="0" i="0" u="none" strike="noStrike" dirty="0">
                          <a:solidFill>
                            <a:srgbClr val="000000"/>
                          </a:solidFill>
                          <a:effectLst/>
                          <a:latin typeface="Calibri" panose="020F0502020204030204" pitchFamily="34" charset="0"/>
                        </a:rPr>
                        <a:t>16 avril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8902064"/>
                  </a:ext>
                </a:extLst>
              </a:tr>
              <a:tr h="403858">
                <a:tc vMerge="1">
                  <a:txBody>
                    <a:bodyPr/>
                    <a:lstStyle/>
                    <a:p>
                      <a:endParaRPr lang="fr-FR"/>
                    </a:p>
                  </a:txBody>
                  <a:tcPr/>
                </a:tc>
                <a:tc>
                  <a:txBody>
                    <a:bodyPr/>
                    <a:lstStyle/>
                    <a:p>
                      <a:pPr lvl="0" algn="l" fontAlgn="b"/>
                      <a:r>
                        <a:rPr lang="fr-FR" sz="1800" b="0" i="0" u="none" strike="noStrike" dirty="0">
                          <a:solidFill>
                            <a:srgbClr val="000000"/>
                          </a:solidFill>
                          <a:effectLst/>
                          <a:latin typeface="Calibri" panose="020F0502020204030204" pitchFamily="34" charset="0"/>
                        </a:rPr>
                        <a:t> Fonctionnement financier : lire et comprendre mon appel de fonds</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800" b="0" i="0" u="none" strike="noStrike" dirty="0">
                          <a:solidFill>
                            <a:srgbClr val="000000"/>
                          </a:solidFill>
                          <a:effectLst/>
                          <a:latin typeface="Calibri" panose="020F0502020204030204" pitchFamily="34" charset="0"/>
                        </a:rPr>
                        <a:t>17 septembre 2024</a:t>
                      </a:r>
                    </a:p>
                  </a:txBody>
                  <a:tcPr marL="8319" marR="8319" marT="8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4036328"/>
                  </a:ext>
                </a:extLst>
              </a:tr>
            </a:tbl>
          </a:graphicData>
        </a:graphic>
      </p:graphicFrame>
      <p:sp>
        <p:nvSpPr>
          <p:cNvPr id="2" name="Espace réservé du numéro de diapositive 1">
            <a:extLst>
              <a:ext uri="{FF2B5EF4-FFF2-40B4-BE49-F238E27FC236}">
                <a16:creationId xmlns:a16="http://schemas.microsoft.com/office/drawing/2014/main" id="{13366F86-86AC-8857-B031-9081CA7702E5}"/>
              </a:ext>
            </a:extLst>
          </p:cNvPr>
          <p:cNvSpPr>
            <a:spLocks noGrp="1"/>
          </p:cNvSpPr>
          <p:nvPr>
            <p:ph type="sldNum" sz="quarter" idx="12"/>
          </p:nvPr>
        </p:nvSpPr>
        <p:spPr/>
        <p:txBody>
          <a:bodyPr/>
          <a:lstStyle/>
          <a:p>
            <a:fld id="{524F4E30-4F36-4098-97E2-E1F6D838FDE3}" type="slidenum">
              <a:rPr lang="fr-FR" smtClean="0"/>
              <a:t>2</a:t>
            </a:fld>
            <a:endParaRPr lang="fr-FR"/>
          </a:p>
        </p:txBody>
      </p:sp>
      <p:pic>
        <p:nvPicPr>
          <p:cNvPr id="9" name="Image 8">
            <a:extLst>
              <a:ext uri="{FF2B5EF4-FFF2-40B4-BE49-F238E27FC236}">
                <a16:creationId xmlns:a16="http://schemas.microsoft.com/office/drawing/2014/main" id="{C1972568-360F-76DE-7A64-6CBA4DB10A43}"/>
              </a:ext>
            </a:extLst>
          </p:cNvPr>
          <p:cNvPicPr>
            <a:picLocks noChangeAspect="1"/>
          </p:cNvPicPr>
          <p:nvPr/>
        </p:nvPicPr>
        <p:blipFill>
          <a:blip r:embed="rId3"/>
          <a:stretch>
            <a:fillRect/>
          </a:stretch>
        </p:blipFill>
        <p:spPr>
          <a:xfrm>
            <a:off x="-1" y="0"/>
            <a:ext cx="10080625" cy="7559675"/>
          </a:xfrm>
          <a:prstGeom prst="rect">
            <a:avLst/>
          </a:prstGeom>
        </p:spPr>
      </p:pic>
    </p:spTree>
    <p:extLst>
      <p:ext uri="{BB962C8B-B14F-4D97-AF65-F5344CB8AC3E}">
        <p14:creationId xmlns:p14="http://schemas.microsoft.com/office/powerpoint/2010/main" val="417584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01" y="947286"/>
            <a:ext cx="7560469" cy="319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581" y="4142111"/>
            <a:ext cx="7560469" cy="25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37800" y="2540760"/>
            <a:ext cx="4511343" cy="29533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1488" dirty="0"/>
              <a:t>PARTIE HAUTE</a:t>
            </a:r>
          </a:p>
        </p:txBody>
      </p:sp>
      <p:sp>
        <p:nvSpPr>
          <p:cNvPr id="5" name="Rectangle 4"/>
          <p:cNvSpPr/>
          <p:nvPr/>
        </p:nvSpPr>
        <p:spPr>
          <a:xfrm>
            <a:off x="2718357" y="5566261"/>
            <a:ext cx="4511342" cy="37802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488" dirty="0"/>
              <a:t>ANNEXE 5</a:t>
            </a:r>
          </a:p>
        </p:txBody>
      </p:sp>
      <p:sp>
        <p:nvSpPr>
          <p:cNvPr id="6" name="Ellipse 5"/>
          <p:cNvSpPr/>
          <p:nvPr/>
        </p:nvSpPr>
        <p:spPr>
          <a:xfrm>
            <a:off x="992311" y="6202864"/>
            <a:ext cx="7738980" cy="52372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16"/>
          </a:p>
        </p:txBody>
      </p:sp>
      <p:sp>
        <p:nvSpPr>
          <p:cNvPr id="2" name="ZoneTexte 1">
            <a:extLst>
              <a:ext uri="{FF2B5EF4-FFF2-40B4-BE49-F238E27FC236}">
                <a16:creationId xmlns:a16="http://schemas.microsoft.com/office/drawing/2014/main" id="{7DFC7BDD-7F12-D045-56B5-F499A2E26BDC}"/>
              </a:ext>
            </a:extLst>
          </p:cNvPr>
          <p:cNvSpPr txBox="1"/>
          <p:nvPr/>
        </p:nvSpPr>
        <p:spPr>
          <a:xfrm>
            <a:off x="3276600" y="505515"/>
            <a:ext cx="2952750" cy="366381"/>
          </a:xfrm>
          <a:prstGeom prst="rect">
            <a:avLst/>
          </a:prstGeom>
          <a:noFill/>
          <a:ln>
            <a:solidFill>
              <a:schemeClr val="tx1"/>
            </a:solidFill>
          </a:ln>
        </p:spPr>
        <p:txBody>
          <a:bodyPr wrap="square" rtlCol="0">
            <a:spAutoFit/>
          </a:bodyPr>
          <a:lstStyle/>
          <a:p>
            <a:r>
              <a:rPr lang="fr-FR" dirty="0"/>
              <a:t>Entre l’annexe 1 et l’annexe 5</a:t>
            </a:r>
          </a:p>
        </p:txBody>
      </p:sp>
      <p:sp>
        <p:nvSpPr>
          <p:cNvPr id="3" name="Espace réservé du contenu 1">
            <a:extLst>
              <a:ext uri="{FF2B5EF4-FFF2-40B4-BE49-F238E27FC236}">
                <a16:creationId xmlns:a16="http://schemas.microsoft.com/office/drawing/2014/main" id="{4D3BC4D4-C7B3-7C97-E810-BB72F8BA25A0}"/>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Les rapides vérifications à effectuer sur les annexes</a:t>
            </a:r>
          </a:p>
        </p:txBody>
      </p:sp>
      <p:pic>
        <p:nvPicPr>
          <p:cNvPr id="7" name="Image 6">
            <a:extLst>
              <a:ext uri="{FF2B5EF4-FFF2-40B4-BE49-F238E27FC236}">
                <a16:creationId xmlns:a16="http://schemas.microsoft.com/office/drawing/2014/main" id="{C50EC641-E8B2-6A6A-0BCC-3AFEC74B24C0}"/>
              </a:ext>
            </a:extLst>
          </p:cNvPr>
          <p:cNvPicPr>
            <a:picLocks noChangeAspect="1"/>
          </p:cNvPicPr>
          <p:nvPr/>
        </p:nvPicPr>
        <p:blipFill>
          <a:blip r:embed="rId4"/>
          <a:stretch>
            <a:fillRect/>
          </a:stretch>
        </p:blipFill>
        <p:spPr>
          <a:xfrm>
            <a:off x="0" y="-8189"/>
            <a:ext cx="639132" cy="382757"/>
          </a:xfrm>
          <a:prstGeom prst="rect">
            <a:avLst/>
          </a:prstGeom>
        </p:spPr>
      </p:pic>
    </p:spTree>
    <p:extLst>
      <p:ext uri="{BB962C8B-B14F-4D97-AF65-F5344CB8AC3E}">
        <p14:creationId xmlns:p14="http://schemas.microsoft.com/office/powerpoint/2010/main" val="168494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8571A03-897C-4B2F-8B82-AE3893F289E1}" type="slidenum">
              <a:rPr lang="fr-FR" altLang="fr-FR" smtClean="0"/>
              <a:pPr>
                <a:defRPr/>
              </a:pPr>
              <a:t>21</a:t>
            </a:fld>
            <a:endParaRPr lang="fr-FR" altLang="fr-FR"/>
          </a:p>
        </p:txBody>
      </p:sp>
      <p:pic>
        <p:nvPicPr>
          <p:cNvPr id="2" name="Image 1"/>
          <p:cNvPicPr>
            <a:picLocks noChangeAspect="1"/>
          </p:cNvPicPr>
          <p:nvPr/>
        </p:nvPicPr>
        <p:blipFill>
          <a:blip r:embed="rId2"/>
          <a:stretch>
            <a:fillRect/>
          </a:stretch>
        </p:blipFill>
        <p:spPr>
          <a:xfrm>
            <a:off x="0" y="1030662"/>
            <a:ext cx="5199751" cy="5584351"/>
          </a:xfrm>
          <a:prstGeom prst="rect">
            <a:avLst/>
          </a:prstGeom>
        </p:spPr>
      </p:pic>
      <p:pic>
        <p:nvPicPr>
          <p:cNvPr id="3" name="Image 2"/>
          <p:cNvPicPr>
            <a:picLocks noChangeAspect="1"/>
          </p:cNvPicPr>
          <p:nvPr/>
        </p:nvPicPr>
        <p:blipFill>
          <a:blip r:embed="rId3"/>
          <a:stretch>
            <a:fillRect/>
          </a:stretch>
        </p:blipFill>
        <p:spPr>
          <a:xfrm>
            <a:off x="4749140" y="1042149"/>
            <a:ext cx="5298567" cy="5584351"/>
          </a:xfrm>
          <a:prstGeom prst="rect">
            <a:avLst/>
          </a:prstGeom>
        </p:spPr>
      </p:pic>
      <p:sp>
        <p:nvSpPr>
          <p:cNvPr id="8" name="ZoneTexte 7"/>
          <p:cNvSpPr txBox="1"/>
          <p:nvPr/>
        </p:nvSpPr>
        <p:spPr>
          <a:xfrm>
            <a:off x="1365513" y="3822837"/>
            <a:ext cx="2800459" cy="906658"/>
          </a:xfrm>
          <a:prstGeom prst="rect">
            <a:avLst/>
          </a:prstGeom>
          <a:noFill/>
          <a:ln>
            <a:solidFill>
              <a:schemeClr val="tx1"/>
            </a:solidFill>
          </a:ln>
        </p:spPr>
        <p:txBody>
          <a:bodyPr wrap="square" rtlCol="0">
            <a:spAutoFit/>
          </a:bodyPr>
          <a:lstStyle/>
          <a:p>
            <a:pPr algn="ctr"/>
            <a:r>
              <a:rPr lang="fr-FR" sz="2646" b="1" dirty="0">
                <a:solidFill>
                  <a:srgbClr val="FF0000"/>
                </a:solidFill>
              </a:rPr>
              <a:t>ANNEXE 2 PARTIE HAUTE</a:t>
            </a:r>
          </a:p>
        </p:txBody>
      </p:sp>
      <p:sp>
        <p:nvSpPr>
          <p:cNvPr id="9" name="ZoneTexte 8"/>
          <p:cNvSpPr txBox="1"/>
          <p:nvPr/>
        </p:nvSpPr>
        <p:spPr>
          <a:xfrm>
            <a:off x="6765848" y="3760550"/>
            <a:ext cx="2800459" cy="499496"/>
          </a:xfrm>
          <a:prstGeom prst="rect">
            <a:avLst/>
          </a:prstGeom>
          <a:noFill/>
          <a:ln>
            <a:solidFill>
              <a:schemeClr val="tx1"/>
            </a:solidFill>
          </a:ln>
        </p:spPr>
        <p:txBody>
          <a:bodyPr wrap="square" rtlCol="0">
            <a:spAutoFit/>
          </a:bodyPr>
          <a:lstStyle/>
          <a:p>
            <a:pPr algn="ctr"/>
            <a:r>
              <a:rPr lang="fr-FR" sz="2646" b="1" dirty="0">
                <a:solidFill>
                  <a:srgbClr val="FF0000"/>
                </a:solidFill>
              </a:rPr>
              <a:t>ANNEXE 3</a:t>
            </a:r>
          </a:p>
        </p:txBody>
      </p:sp>
      <p:sp>
        <p:nvSpPr>
          <p:cNvPr id="11" name="Rectangle 10"/>
          <p:cNvSpPr/>
          <p:nvPr/>
        </p:nvSpPr>
        <p:spPr>
          <a:xfrm>
            <a:off x="1645817" y="6013261"/>
            <a:ext cx="414025" cy="3611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88"/>
          </a:p>
        </p:txBody>
      </p:sp>
      <p:sp>
        <p:nvSpPr>
          <p:cNvPr id="12" name="Rectangle 11"/>
          <p:cNvSpPr/>
          <p:nvPr/>
        </p:nvSpPr>
        <p:spPr>
          <a:xfrm>
            <a:off x="4165973" y="6042678"/>
            <a:ext cx="316305" cy="361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8"/>
          </a:p>
        </p:txBody>
      </p:sp>
      <p:sp>
        <p:nvSpPr>
          <p:cNvPr id="13" name="Rectangle 12"/>
          <p:cNvSpPr/>
          <p:nvPr/>
        </p:nvSpPr>
        <p:spPr>
          <a:xfrm>
            <a:off x="7546514" y="6042678"/>
            <a:ext cx="478316" cy="1869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88"/>
          </a:p>
        </p:txBody>
      </p:sp>
      <p:sp>
        <p:nvSpPr>
          <p:cNvPr id="14" name="Rectangle 13"/>
          <p:cNvSpPr/>
          <p:nvPr/>
        </p:nvSpPr>
        <p:spPr>
          <a:xfrm>
            <a:off x="7980514" y="6036277"/>
            <a:ext cx="471244" cy="1869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8"/>
          </a:p>
        </p:txBody>
      </p:sp>
      <p:sp>
        <p:nvSpPr>
          <p:cNvPr id="5" name="ZoneTexte 4">
            <a:extLst>
              <a:ext uri="{FF2B5EF4-FFF2-40B4-BE49-F238E27FC236}">
                <a16:creationId xmlns:a16="http://schemas.microsoft.com/office/drawing/2014/main" id="{A5AC62D3-765B-FB0C-DC67-066FB7BA572E}"/>
              </a:ext>
            </a:extLst>
          </p:cNvPr>
          <p:cNvSpPr txBox="1"/>
          <p:nvPr/>
        </p:nvSpPr>
        <p:spPr>
          <a:xfrm>
            <a:off x="3137588" y="575330"/>
            <a:ext cx="4124325" cy="369332"/>
          </a:xfrm>
          <a:prstGeom prst="rect">
            <a:avLst/>
          </a:prstGeom>
          <a:noFill/>
          <a:ln>
            <a:solidFill>
              <a:schemeClr val="tx1"/>
            </a:solidFill>
          </a:ln>
        </p:spPr>
        <p:txBody>
          <a:bodyPr wrap="square" rtlCol="0">
            <a:spAutoFit/>
          </a:bodyPr>
          <a:lstStyle/>
          <a:p>
            <a:r>
              <a:rPr lang="fr-FR" dirty="0"/>
              <a:t>Entre l’annexe 2 partie haute et l’annexe 3</a:t>
            </a:r>
          </a:p>
        </p:txBody>
      </p:sp>
      <p:sp>
        <p:nvSpPr>
          <p:cNvPr id="6" name="Espace réservé du contenu 1">
            <a:extLst>
              <a:ext uri="{FF2B5EF4-FFF2-40B4-BE49-F238E27FC236}">
                <a16:creationId xmlns:a16="http://schemas.microsoft.com/office/drawing/2014/main" id="{78866F8D-431E-2ED7-1E9D-795B642B515A}"/>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Les rapides vérifications à effectuer sur les annexes</a:t>
            </a:r>
          </a:p>
        </p:txBody>
      </p:sp>
      <p:pic>
        <p:nvPicPr>
          <p:cNvPr id="7" name="Image 6">
            <a:extLst>
              <a:ext uri="{FF2B5EF4-FFF2-40B4-BE49-F238E27FC236}">
                <a16:creationId xmlns:a16="http://schemas.microsoft.com/office/drawing/2014/main" id="{817019F1-2247-258B-2494-09DB250B7C8B}"/>
              </a:ext>
            </a:extLst>
          </p:cNvPr>
          <p:cNvPicPr>
            <a:picLocks noChangeAspect="1"/>
          </p:cNvPicPr>
          <p:nvPr/>
        </p:nvPicPr>
        <p:blipFill>
          <a:blip r:embed="rId4"/>
          <a:stretch>
            <a:fillRect/>
          </a:stretch>
        </p:blipFill>
        <p:spPr>
          <a:xfrm>
            <a:off x="0" y="-8189"/>
            <a:ext cx="639132" cy="382757"/>
          </a:xfrm>
          <a:prstGeom prst="rect">
            <a:avLst/>
          </a:prstGeom>
        </p:spPr>
      </p:pic>
    </p:spTree>
    <p:extLst>
      <p:ext uri="{BB962C8B-B14F-4D97-AF65-F5344CB8AC3E}">
        <p14:creationId xmlns:p14="http://schemas.microsoft.com/office/powerpoint/2010/main" val="256315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8571A03-897C-4B2F-8B82-AE3893F289E1}" type="slidenum">
              <a:rPr lang="fr-FR" altLang="fr-FR" smtClean="0"/>
              <a:pPr>
                <a:defRPr/>
              </a:pPr>
              <a:t>22</a:t>
            </a:fld>
            <a:endParaRPr lang="fr-FR" altLang="fr-FR"/>
          </a:p>
        </p:txBody>
      </p:sp>
      <p:pic>
        <p:nvPicPr>
          <p:cNvPr id="2" name="Image 1"/>
          <p:cNvPicPr>
            <a:picLocks noChangeAspect="1"/>
          </p:cNvPicPr>
          <p:nvPr/>
        </p:nvPicPr>
        <p:blipFill>
          <a:blip r:embed="rId2"/>
          <a:stretch>
            <a:fillRect/>
          </a:stretch>
        </p:blipFill>
        <p:spPr>
          <a:xfrm>
            <a:off x="0" y="2279315"/>
            <a:ext cx="5525700" cy="2885322"/>
          </a:xfrm>
          <a:prstGeom prst="rect">
            <a:avLst/>
          </a:prstGeom>
        </p:spPr>
      </p:pic>
      <p:pic>
        <p:nvPicPr>
          <p:cNvPr id="3" name="Image 2"/>
          <p:cNvPicPr>
            <a:picLocks noChangeAspect="1"/>
          </p:cNvPicPr>
          <p:nvPr/>
        </p:nvPicPr>
        <p:blipFill>
          <a:blip r:embed="rId3"/>
          <a:stretch>
            <a:fillRect/>
          </a:stretch>
        </p:blipFill>
        <p:spPr>
          <a:xfrm>
            <a:off x="5377191" y="1016023"/>
            <a:ext cx="4703434" cy="5528593"/>
          </a:xfrm>
          <a:prstGeom prst="rect">
            <a:avLst/>
          </a:prstGeom>
        </p:spPr>
      </p:pic>
      <p:sp>
        <p:nvSpPr>
          <p:cNvPr id="8" name="ZoneTexte 7"/>
          <p:cNvSpPr txBox="1"/>
          <p:nvPr/>
        </p:nvSpPr>
        <p:spPr>
          <a:xfrm>
            <a:off x="1288366" y="3305379"/>
            <a:ext cx="2800459" cy="906658"/>
          </a:xfrm>
          <a:prstGeom prst="rect">
            <a:avLst/>
          </a:prstGeom>
          <a:noFill/>
          <a:ln>
            <a:solidFill>
              <a:schemeClr val="tx1"/>
            </a:solidFill>
          </a:ln>
        </p:spPr>
        <p:txBody>
          <a:bodyPr wrap="square" rtlCol="0">
            <a:spAutoFit/>
          </a:bodyPr>
          <a:lstStyle/>
          <a:p>
            <a:pPr algn="ctr"/>
            <a:r>
              <a:rPr lang="fr-FR" sz="2646" b="1" dirty="0">
                <a:solidFill>
                  <a:srgbClr val="FF0000"/>
                </a:solidFill>
              </a:rPr>
              <a:t>ANNEXE 2 PARTIE BASSE</a:t>
            </a:r>
          </a:p>
        </p:txBody>
      </p:sp>
      <p:sp>
        <p:nvSpPr>
          <p:cNvPr id="9" name="ZoneTexte 8"/>
          <p:cNvSpPr txBox="1"/>
          <p:nvPr/>
        </p:nvSpPr>
        <p:spPr>
          <a:xfrm>
            <a:off x="6665557" y="3596016"/>
            <a:ext cx="2800459" cy="499496"/>
          </a:xfrm>
          <a:prstGeom prst="rect">
            <a:avLst/>
          </a:prstGeom>
          <a:noFill/>
          <a:ln>
            <a:solidFill>
              <a:schemeClr val="tx1"/>
            </a:solidFill>
          </a:ln>
        </p:spPr>
        <p:txBody>
          <a:bodyPr wrap="square" rtlCol="0">
            <a:spAutoFit/>
          </a:bodyPr>
          <a:lstStyle/>
          <a:p>
            <a:pPr algn="ctr"/>
            <a:r>
              <a:rPr lang="fr-FR" sz="2646" b="1" dirty="0">
                <a:solidFill>
                  <a:srgbClr val="FF0000"/>
                </a:solidFill>
              </a:rPr>
              <a:t>ANNEXE 4</a:t>
            </a:r>
          </a:p>
        </p:txBody>
      </p:sp>
      <p:sp>
        <p:nvSpPr>
          <p:cNvPr id="10" name="Rectangle 9"/>
          <p:cNvSpPr/>
          <p:nvPr/>
        </p:nvSpPr>
        <p:spPr>
          <a:xfrm>
            <a:off x="1753824" y="4705462"/>
            <a:ext cx="414025" cy="2200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88"/>
          </a:p>
        </p:txBody>
      </p:sp>
      <p:sp>
        <p:nvSpPr>
          <p:cNvPr id="11" name="Rectangle 10"/>
          <p:cNvSpPr/>
          <p:nvPr/>
        </p:nvSpPr>
        <p:spPr>
          <a:xfrm>
            <a:off x="9259003" y="6258975"/>
            <a:ext cx="357450" cy="2200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88"/>
          </a:p>
        </p:txBody>
      </p:sp>
      <p:sp>
        <p:nvSpPr>
          <p:cNvPr id="12" name="Rectangle 11"/>
          <p:cNvSpPr/>
          <p:nvPr/>
        </p:nvSpPr>
        <p:spPr>
          <a:xfrm>
            <a:off x="4387130" y="4705461"/>
            <a:ext cx="414025" cy="22001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88"/>
          </a:p>
        </p:txBody>
      </p:sp>
      <p:sp>
        <p:nvSpPr>
          <p:cNvPr id="13" name="Rectangle 12"/>
          <p:cNvSpPr/>
          <p:nvPr/>
        </p:nvSpPr>
        <p:spPr>
          <a:xfrm>
            <a:off x="9616453" y="6253109"/>
            <a:ext cx="414025" cy="22001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88"/>
          </a:p>
        </p:txBody>
      </p:sp>
      <p:sp>
        <p:nvSpPr>
          <p:cNvPr id="5" name="ZoneTexte 4">
            <a:extLst>
              <a:ext uri="{FF2B5EF4-FFF2-40B4-BE49-F238E27FC236}">
                <a16:creationId xmlns:a16="http://schemas.microsoft.com/office/drawing/2014/main" id="{C524854E-A142-9BD5-81BF-B4933C530D64}"/>
              </a:ext>
            </a:extLst>
          </p:cNvPr>
          <p:cNvSpPr txBox="1"/>
          <p:nvPr/>
        </p:nvSpPr>
        <p:spPr>
          <a:xfrm>
            <a:off x="2899866" y="486943"/>
            <a:ext cx="4219575" cy="369332"/>
          </a:xfrm>
          <a:prstGeom prst="rect">
            <a:avLst/>
          </a:prstGeom>
          <a:noFill/>
          <a:ln>
            <a:solidFill>
              <a:schemeClr val="tx1"/>
            </a:solidFill>
          </a:ln>
        </p:spPr>
        <p:txBody>
          <a:bodyPr wrap="square" rtlCol="0">
            <a:spAutoFit/>
          </a:bodyPr>
          <a:lstStyle/>
          <a:p>
            <a:r>
              <a:rPr lang="fr-FR" dirty="0"/>
              <a:t>Entre l’annexe 2 partie basse et l’annexe 4</a:t>
            </a:r>
          </a:p>
        </p:txBody>
      </p:sp>
      <p:sp>
        <p:nvSpPr>
          <p:cNvPr id="6" name="Espace réservé du contenu 1">
            <a:extLst>
              <a:ext uri="{FF2B5EF4-FFF2-40B4-BE49-F238E27FC236}">
                <a16:creationId xmlns:a16="http://schemas.microsoft.com/office/drawing/2014/main" id="{D42512AB-2B91-7DA4-BF5F-23F415B33879}"/>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Les rapides vérifications à effectuer sur les annexes</a:t>
            </a:r>
          </a:p>
        </p:txBody>
      </p:sp>
      <p:pic>
        <p:nvPicPr>
          <p:cNvPr id="7" name="Image 6">
            <a:extLst>
              <a:ext uri="{FF2B5EF4-FFF2-40B4-BE49-F238E27FC236}">
                <a16:creationId xmlns:a16="http://schemas.microsoft.com/office/drawing/2014/main" id="{3A21917D-CC65-790D-35DE-366BB5597035}"/>
              </a:ext>
            </a:extLst>
          </p:cNvPr>
          <p:cNvPicPr>
            <a:picLocks noChangeAspect="1"/>
          </p:cNvPicPr>
          <p:nvPr/>
        </p:nvPicPr>
        <p:blipFill>
          <a:blip r:embed="rId4"/>
          <a:stretch>
            <a:fillRect/>
          </a:stretch>
        </p:blipFill>
        <p:spPr>
          <a:xfrm>
            <a:off x="0" y="-8189"/>
            <a:ext cx="639132" cy="382757"/>
          </a:xfrm>
          <a:prstGeom prst="rect">
            <a:avLst/>
          </a:prstGeom>
        </p:spPr>
      </p:pic>
    </p:spTree>
    <p:extLst>
      <p:ext uri="{BB962C8B-B14F-4D97-AF65-F5344CB8AC3E}">
        <p14:creationId xmlns:p14="http://schemas.microsoft.com/office/powerpoint/2010/main" val="247419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Espace réservé du contenu 4"/>
          <p:cNvGraphicFramePr>
            <a:graphicFrameLocks/>
          </p:cNvGraphicFramePr>
          <p:nvPr>
            <p:extLst>
              <p:ext uri="{D42A27DB-BD31-4B8C-83A1-F6EECF244321}">
                <p14:modId xmlns:p14="http://schemas.microsoft.com/office/powerpoint/2010/main" val="510163805"/>
              </p:ext>
            </p:extLst>
          </p:nvPr>
        </p:nvGraphicFramePr>
        <p:xfrm>
          <a:off x="1577309" y="735291"/>
          <a:ext cx="7500704" cy="5476340"/>
        </p:xfrm>
        <a:graphic>
          <a:graphicData uri="http://schemas.openxmlformats.org/drawingml/2006/table">
            <a:tbl>
              <a:tblPr/>
              <a:tblGrid>
                <a:gridCol w="2012002">
                  <a:extLst>
                    <a:ext uri="{9D8B030D-6E8A-4147-A177-3AD203B41FA5}">
                      <a16:colId xmlns:a16="http://schemas.microsoft.com/office/drawing/2014/main" val="20000"/>
                    </a:ext>
                  </a:extLst>
                </a:gridCol>
                <a:gridCol w="792291">
                  <a:extLst>
                    <a:ext uri="{9D8B030D-6E8A-4147-A177-3AD203B41FA5}">
                      <a16:colId xmlns:a16="http://schemas.microsoft.com/office/drawing/2014/main" val="20001"/>
                    </a:ext>
                  </a:extLst>
                </a:gridCol>
                <a:gridCol w="771442">
                  <a:extLst>
                    <a:ext uri="{9D8B030D-6E8A-4147-A177-3AD203B41FA5}">
                      <a16:colId xmlns:a16="http://schemas.microsoft.com/office/drawing/2014/main" val="20002"/>
                    </a:ext>
                  </a:extLst>
                </a:gridCol>
                <a:gridCol w="398752">
                  <a:extLst>
                    <a:ext uri="{9D8B030D-6E8A-4147-A177-3AD203B41FA5}">
                      <a16:colId xmlns:a16="http://schemas.microsoft.com/office/drawing/2014/main" val="20003"/>
                    </a:ext>
                  </a:extLst>
                </a:gridCol>
                <a:gridCol w="1681012">
                  <a:extLst>
                    <a:ext uri="{9D8B030D-6E8A-4147-A177-3AD203B41FA5}">
                      <a16:colId xmlns:a16="http://schemas.microsoft.com/office/drawing/2014/main" val="20004"/>
                    </a:ext>
                  </a:extLst>
                </a:gridCol>
                <a:gridCol w="875691">
                  <a:extLst>
                    <a:ext uri="{9D8B030D-6E8A-4147-A177-3AD203B41FA5}">
                      <a16:colId xmlns:a16="http://schemas.microsoft.com/office/drawing/2014/main" val="20005"/>
                    </a:ext>
                  </a:extLst>
                </a:gridCol>
                <a:gridCol w="969514">
                  <a:extLst>
                    <a:ext uri="{9D8B030D-6E8A-4147-A177-3AD203B41FA5}">
                      <a16:colId xmlns:a16="http://schemas.microsoft.com/office/drawing/2014/main" val="20006"/>
                    </a:ext>
                  </a:extLst>
                </a:gridCol>
              </a:tblGrid>
              <a:tr h="218521">
                <a:tc gridSpan="3">
                  <a:txBody>
                    <a:bodyPr/>
                    <a:lstStyle/>
                    <a:p>
                      <a:pPr algn="ctr" rtl="0" fontAlgn="ctr"/>
                      <a:r>
                        <a:rPr lang="fr-FR" sz="1000" b="1" i="0" u="none" strike="noStrike" dirty="0">
                          <a:effectLst/>
                          <a:latin typeface="Century Gothic" panose="020B0502020202020204" pitchFamily="34" charset="0"/>
                        </a:rPr>
                        <a:t>I - SITUATION FINANCIERE ET TRESORERIE</a:t>
                      </a:r>
                    </a:p>
                  </a:txBody>
                  <a:tcPr marL="4730" marR="4730" marT="47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ctr"/>
                      <a:r>
                        <a:rPr lang="fr-FR" sz="500" b="0" i="0" u="none" strike="noStrike" dirty="0">
                          <a:effectLst/>
                          <a:latin typeface="Century Gothic" panose="020B0502020202020204" pitchFamily="34" charset="0"/>
                        </a:rPr>
                        <a:t> </a:t>
                      </a:r>
                    </a:p>
                  </a:txBody>
                  <a:tcPr marL="4730" marR="4730" marT="4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effectLst/>
                          <a:latin typeface="Century Gothic" panose="020B0502020202020204" pitchFamily="34" charset="0"/>
                        </a:rPr>
                        <a:t> </a:t>
                      </a:r>
                    </a:p>
                  </a:txBody>
                  <a:tcPr marL="4730" marR="4730" marT="4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effectLst/>
                          <a:latin typeface="Century Gothic" panose="020B0502020202020204" pitchFamily="34" charset="0"/>
                        </a:rPr>
                        <a:t> </a:t>
                      </a:r>
                    </a:p>
                  </a:txBody>
                  <a:tcPr marL="4730" marR="4730" marT="4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effectLst/>
                          <a:latin typeface="Century Gothic" panose="020B0502020202020204" pitchFamily="34" charset="0"/>
                        </a:rPr>
                        <a:t> </a:t>
                      </a:r>
                    </a:p>
                  </a:txBody>
                  <a:tcPr marL="4730" marR="4730" marT="4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0179">
                <a:tc>
                  <a:txBody>
                    <a:bodyPr/>
                    <a:lstStyle/>
                    <a:p>
                      <a:pPr algn="l" fontAlgn="ctr"/>
                      <a:r>
                        <a:rPr lang="fr-FR" sz="5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fr-FR" sz="700" b="1" i="0" u="none" strike="noStrike" dirty="0">
                          <a:effectLst/>
                          <a:latin typeface="Century Gothic" panose="020B0502020202020204" pitchFamily="34" charset="0"/>
                        </a:rPr>
                        <a:t>Exercice précédent approuvé</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Century Gothic" panose="020B0502020202020204" pitchFamily="34" charset="0"/>
                        </a:rPr>
                        <a:t>Exercice clos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5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ctr" rtl="0" fontAlgn="ctr"/>
                      <a:r>
                        <a:rPr lang="fr-FR" sz="700" b="1" i="0" u="none" strike="noStrike">
                          <a:effectLst/>
                          <a:latin typeface="Century Gothic" panose="020B0502020202020204" pitchFamily="34" charset="0"/>
                        </a:rPr>
                        <a:t>Exercice précédent approuvé</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dirty="0">
                          <a:effectLst/>
                          <a:latin typeface="Century Gothic" panose="020B0502020202020204" pitchFamily="34" charset="0"/>
                        </a:rPr>
                        <a:t>Exercice clos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659">
                <a:tc>
                  <a:txBody>
                    <a:bodyPr/>
                    <a:lstStyle/>
                    <a:p>
                      <a:pPr algn="l" rtl="0" fontAlgn="ctr"/>
                      <a:r>
                        <a:rPr lang="fr-FR" sz="1200" b="1" i="0" u="none" strike="noStrike" dirty="0">
                          <a:effectLst/>
                          <a:latin typeface="Century Gothic" panose="020B0502020202020204" pitchFamily="34" charset="0"/>
                        </a:rPr>
                        <a:t>Trésorerie</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ctr"/>
                      <a:r>
                        <a:rPr lang="fr-FR" sz="1200" b="1" i="0" u="none" strike="noStrike" dirty="0">
                          <a:effectLst/>
                          <a:latin typeface="Century Gothic" panose="020B0502020202020204" pitchFamily="34" charset="0"/>
                        </a:rPr>
                        <a:t>Provisions et avances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l" fontAlgn="ctr"/>
                      <a:endParaRPr lang="fr-FR" sz="5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50981">
                <a:tc>
                  <a:txBody>
                    <a:bodyPr/>
                    <a:lstStyle/>
                    <a:p>
                      <a:pPr algn="l" rtl="0" fontAlgn="ctr"/>
                      <a:r>
                        <a:rPr lang="fr-FR" sz="700" b="0" i="0" u="none" strike="noStrike">
                          <a:effectLst/>
                          <a:latin typeface="Century Gothic" panose="020B0502020202020204" pitchFamily="34" charset="0"/>
                        </a:rPr>
                        <a:t>50 Fonds placés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solidFill>
                            <a:schemeClr val="tx1"/>
                          </a:solidFill>
                          <a:effectLst/>
                          <a:latin typeface="Century Gothic" panose="020B0502020202020204" pitchFamily="34" charset="0"/>
                        </a:rPr>
                        <a:t>1 300 €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dirty="0">
                          <a:effectLst/>
                          <a:latin typeface="Century Gothic" panose="020B0502020202020204" pitchFamily="34" charset="0"/>
                        </a:rPr>
                        <a:t>102</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Century Gothic" panose="020B0502020202020204" pitchFamily="34" charset="0"/>
                        </a:rPr>
                        <a:t>Provisions pour travaux</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673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700" b="0" i="0" u="none" strike="noStrike" dirty="0">
                          <a:effectLst/>
                          <a:latin typeface="Century Gothic" panose="020B0502020202020204" pitchFamily="34" charset="0"/>
                        </a:rPr>
                        <a:t> 51 Banques ou fonds disponibles en banque (1)</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9 950 €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700" b="0" i="0" u="none" strike="noStrike">
                          <a:effectLst/>
                          <a:latin typeface="Century Gothic" panose="020B0502020202020204" pitchFamily="34" charset="0"/>
                        </a:rPr>
                        <a:t>1031</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700" b="0" i="0" u="none" strike="noStrike">
                          <a:effectLst/>
                          <a:latin typeface="Century Gothic" panose="020B0502020202020204" pitchFamily="34" charset="0"/>
                        </a:rPr>
                        <a:t>Avances de trésorerie</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endParaRPr lang="fr-FR" sz="5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Century Gothic" panose="020B0502020202020204" pitchFamily="34" charset="0"/>
                        </a:rPr>
                        <a:t>1660 €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50981">
                <a:tc>
                  <a:txBody>
                    <a:bodyPr/>
                    <a:lstStyle/>
                    <a:p>
                      <a:pPr algn="l" rtl="0" fontAlgn="ctr"/>
                      <a:r>
                        <a:rPr lang="fr-FR" sz="700" b="0" i="0" u="none" strike="noStrike">
                          <a:effectLst/>
                          <a:latin typeface="Century Gothic" panose="020B0502020202020204" pitchFamily="34" charset="0"/>
                        </a:rPr>
                        <a:t>53 Caisse</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a:effectLst/>
                          <a:latin typeface="Century Gothic" panose="020B0502020202020204" pitchFamily="34" charset="0"/>
                        </a:rPr>
                        <a:t>1032</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Century Gothic" panose="020B0502020202020204" pitchFamily="34" charset="0"/>
                        </a:rPr>
                        <a:t>Avances travaux</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81459">
                <a:tc>
                  <a:txBody>
                    <a:bodyPr/>
                    <a:lstStyle/>
                    <a:p>
                      <a:pPr algn="l" fontAlgn="ctr"/>
                      <a:r>
                        <a:rPr lang="fr-FR" sz="7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a:effectLst/>
                          <a:latin typeface="Century Gothic" panose="020B0502020202020204" pitchFamily="34" charset="0"/>
                        </a:rPr>
                        <a:t>1033</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Century Gothic" panose="020B0502020202020204" pitchFamily="34" charset="0"/>
                        </a:rPr>
                        <a:t>Autres avances</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10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effectLst/>
                          <a:latin typeface="Century Gothic" panose="020B0502020202020204" pitchFamily="34" charset="0"/>
                        </a:rPr>
                        <a:t> 0 €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50981">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a:effectLst/>
                          <a:latin typeface="Century Gothic" panose="020B0502020202020204" pitchFamily="34" charset="0"/>
                        </a:rPr>
                        <a:t>105</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700" b="0" i="0" u="none" strike="noStrike">
                          <a:effectLst/>
                          <a:latin typeface="Century Gothic" panose="020B0502020202020204" pitchFamily="34" charset="0"/>
                        </a:rPr>
                        <a:t>Fonds travaux</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Century Gothic" panose="020B0502020202020204" pitchFamily="34" charset="0"/>
                        </a:rPr>
                        <a:t>1400 €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64662">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effectLst/>
                          <a:latin typeface="Century Gothic" panose="020B0502020202020204" pitchFamily="34" charset="0"/>
                        </a:rPr>
                        <a:t>131</a:t>
                      </a:r>
                    </a:p>
                  </a:txBody>
                  <a:tcPr marL="4730" marR="4730" marT="4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Century Gothic" panose="020B0502020202020204" pitchFamily="34" charset="0"/>
                        </a:rPr>
                        <a:t>Subventions en instance d'affectation</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72580">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dirty="0">
                          <a:effectLst/>
                          <a:latin typeface="Century Gothic" panose="020B0502020202020204" pitchFamily="34" charset="0"/>
                        </a:rPr>
                        <a:t>12</a:t>
                      </a:r>
                    </a:p>
                  </a:txBody>
                  <a:tcPr marL="4730" marR="4730" marT="473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fr-FR" sz="700" b="0" i="0" u="none" strike="noStrike" dirty="0">
                          <a:effectLst/>
                          <a:latin typeface="Century Gothic" panose="020B0502020202020204" pitchFamily="34" charset="0"/>
                        </a:rPr>
                        <a:t>Solde en attente sur travaux ou opérations exceptionnelles</a:t>
                      </a:r>
                    </a:p>
                  </a:txBody>
                  <a:tcPr marL="4730" marR="4730" marT="473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endParaRPr lang="fr-FR" sz="500" b="0" i="0" u="none" strike="noStrike" dirty="0">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effectLst/>
                          <a:latin typeface="Century Gothic" panose="020B0502020202020204" pitchFamily="34" charset="0"/>
                        </a:rPr>
                        <a:t> 3 500 €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0981">
                <a:tc>
                  <a:txBody>
                    <a:bodyPr/>
                    <a:lstStyle/>
                    <a:p>
                      <a:pPr algn="l" rtl="0" fontAlgn="ctr"/>
                      <a:r>
                        <a:rPr lang="fr-FR" sz="700" b="0" i="0" u="none" strike="noStrike">
                          <a:effectLst/>
                          <a:latin typeface="Century Gothic" panose="020B0502020202020204" pitchFamily="34" charset="0"/>
                        </a:rPr>
                        <a:t>Trésorerie disponible Total 1</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solidFill>
                            <a:schemeClr val="tx1"/>
                          </a:solidFill>
                          <a:effectLst/>
                          <a:latin typeface="Century Gothic" panose="020B0502020202020204" pitchFamily="34" charset="0"/>
                        </a:rPr>
                        <a:t>9 950 €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fr-FR" sz="700" b="0" i="0" u="none" strike="noStrike" dirty="0">
                          <a:effectLst/>
                          <a:latin typeface="Century Gothic" panose="020B0502020202020204" pitchFamily="34" charset="0"/>
                        </a:rPr>
                        <a:t>Total 1</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rtl="0" fontAlgn="ctr"/>
                      <a:r>
                        <a:rPr lang="fr-FR" sz="5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Century Gothic" panose="020B0502020202020204" pitchFamily="34" charset="0"/>
                        </a:rPr>
                        <a:t>6 560 €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6659">
                <a:tc>
                  <a:txBody>
                    <a:bodyPr/>
                    <a:lstStyle/>
                    <a:p>
                      <a:pPr algn="l" rtl="0" fontAlgn="ctr"/>
                      <a:r>
                        <a:rPr lang="fr-FR" sz="800" b="1" i="0" u="none" strike="noStrike" dirty="0">
                          <a:effectLst/>
                          <a:latin typeface="Century Gothic" panose="020B0502020202020204" pitchFamily="34" charset="0"/>
                        </a:rPr>
                        <a:t>II </a:t>
                      </a:r>
                      <a:r>
                        <a:rPr lang="fr-FR" sz="1200" b="1" i="0" u="none" strike="noStrike" dirty="0">
                          <a:effectLst/>
                          <a:latin typeface="Century Gothic" panose="020B0502020202020204" pitchFamily="34" charset="0"/>
                        </a:rPr>
                        <a:t>- CREANCES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200" b="1" i="0" u="none" strike="noStrike" dirty="0">
                          <a:effectLst/>
                          <a:latin typeface="Century Gothic" panose="020B0502020202020204" pitchFamily="34" charset="0"/>
                        </a:rPr>
                        <a:t>DETTES</a:t>
                      </a:r>
                    </a:p>
                  </a:txBody>
                  <a:tcPr marL="4730" marR="4730" marT="4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6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24453">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Century Gothic" panose="020B0502020202020204" pitchFamily="34" charset="0"/>
                        </a:rPr>
                        <a:t>Exercice précédent approuvé</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Century Gothic" panose="020B0502020202020204" pitchFamily="34" charset="0"/>
                        </a:rPr>
                        <a:t>Exercice clos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dirty="0">
                          <a:effectLst/>
                          <a:latin typeface="Century Gothic" panose="020B0502020202020204" pitchFamily="34" charset="0"/>
                        </a:rPr>
                        <a:t> </a:t>
                      </a:r>
                    </a:p>
                  </a:txBody>
                  <a:tcPr marL="4730" marR="4730" marT="4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Century Gothic" panose="020B0502020202020204" pitchFamily="34" charset="0"/>
                        </a:rPr>
                        <a:t>Exercice précédent approuvé</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Century Gothic" panose="020B0502020202020204" pitchFamily="34" charset="0"/>
                        </a:rPr>
                        <a:t>Exercice clos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5171">
                <a:tc>
                  <a:txBody>
                    <a:bodyPr/>
                    <a:lstStyle/>
                    <a:p>
                      <a:pPr algn="l" rtl="0" fontAlgn="ctr"/>
                      <a:r>
                        <a:rPr lang="fr-FR" sz="700" b="0" i="0" u="none" strike="noStrike" dirty="0">
                          <a:effectLst/>
                          <a:latin typeface="Century Gothic" panose="020B0502020202020204" pitchFamily="34" charset="0"/>
                        </a:rPr>
                        <a:t>45 Copro. - Sommes exigibles restant (2)</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6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800" b="0" i="0" u="none" strike="noStrike" dirty="0">
                          <a:effectLst/>
                          <a:latin typeface="Century Gothic" panose="020B0502020202020204" pitchFamily="34" charset="0"/>
                        </a:rPr>
                        <a:t>1760 €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fr-FR" sz="800" b="0" i="0" u="none" strike="noStrike">
                          <a:effectLst/>
                          <a:latin typeface="Century Gothic" panose="020B0502020202020204" pitchFamily="34" charset="0"/>
                        </a:rPr>
                        <a:t>45</a:t>
                      </a:r>
                    </a:p>
                  </a:txBody>
                  <a:tcPr marL="4730" marR="4730" marT="47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fr-FR" sz="800" b="0" i="0" u="none" strike="noStrike" dirty="0">
                          <a:effectLst/>
                          <a:latin typeface="Century Gothic" panose="020B0502020202020204" pitchFamily="34" charset="0"/>
                        </a:rPr>
                        <a:t>Copro - Excédents versés (2)</a:t>
                      </a:r>
                    </a:p>
                  </a:txBody>
                  <a:tcPr marL="4730" marR="4730" marT="4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800" b="0" i="0" u="none" strike="noStrike" dirty="0">
                          <a:solidFill>
                            <a:schemeClr val="tx1"/>
                          </a:solidFill>
                          <a:effectLst/>
                          <a:latin typeface="Century Gothic" panose="020B0502020202020204" pitchFamily="34" charset="0"/>
                        </a:rPr>
                        <a:t>3830 €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262227">
                <a:tc>
                  <a:txBody>
                    <a:bodyPr/>
                    <a:lstStyle/>
                    <a:p>
                      <a:pPr algn="l" rtl="0" fontAlgn="ctr"/>
                      <a:r>
                        <a:rPr lang="fr-FR" sz="700" b="0" i="0" u="none" strike="noStrike" dirty="0">
                          <a:effectLst/>
                          <a:latin typeface="Century Gothic" panose="020B0502020202020204" pitchFamily="34" charset="0"/>
                        </a:rPr>
                        <a:t>459 Copro - Créances douteuses (2)</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8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800" b="0" i="0" u="none" strike="noStrike">
                          <a:effectLst/>
                          <a:latin typeface="Century Gothic" panose="020B0502020202020204" pitchFamily="34" charset="0"/>
                        </a:rPr>
                        <a:t>Comptes de tiers</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50981">
                <a:tc>
                  <a:txBody>
                    <a:bodyPr/>
                    <a:lstStyle/>
                    <a:p>
                      <a:pPr algn="l" rtl="0" fontAlgn="ctr"/>
                      <a:r>
                        <a:rPr lang="fr-FR" sz="7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Century Gothic" panose="020B0502020202020204" pitchFamily="34" charset="0"/>
                        </a:rPr>
                        <a:t>40</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Century Gothic" panose="020B0502020202020204" pitchFamily="34" charset="0"/>
                        </a:rPr>
                        <a:t>Fournisseurs</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1320 €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50981">
                <a:tc>
                  <a:txBody>
                    <a:bodyPr/>
                    <a:lstStyle/>
                    <a:p>
                      <a:pPr algn="l" rtl="0" fontAlgn="ctr"/>
                      <a:r>
                        <a:rPr lang="fr-FR" sz="700" b="0" i="0" u="none" strike="noStrike">
                          <a:effectLst/>
                          <a:latin typeface="Century Gothic" panose="020B0502020202020204" pitchFamily="34" charset="0"/>
                        </a:rPr>
                        <a:t>Comptes de tiers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800" b="0" i="0" u="none" strike="noStrike">
                        <a:effectLst/>
                        <a:latin typeface="Century Gothic" panose="020B0502020202020204" pitchFamily="34" charset="0"/>
                      </a:endParaRP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800" b="0" i="0" u="none" strike="noStrike">
                          <a:effectLst/>
                          <a:latin typeface="Century Gothic" panose="020B0502020202020204" pitchFamily="34" charset="0"/>
                        </a:rPr>
                        <a:t>42 à 44 Autres dettes</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50981">
                <a:tc>
                  <a:txBody>
                    <a:bodyPr/>
                    <a:lstStyle/>
                    <a:p>
                      <a:pPr algn="l" rtl="0" fontAlgn="ctr"/>
                      <a:r>
                        <a:rPr lang="fr-FR" sz="700" b="0" i="0" u="none" strike="noStrike">
                          <a:effectLst/>
                          <a:latin typeface="Century Gothic" panose="020B0502020202020204" pitchFamily="34" charset="0"/>
                        </a:rPr>
                        <a:t>42 à 44 Autres créances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Century Gothic" panose="020B0502020202020204" pitchFamily="34" charset="0"/>
                        </a:rPr>
                        <a:t>46</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Century Gothic" panose="020B0502020202020204" pitchFamily="34" charset="0"/>
                        </a:rPr>
                        <a:t>Créditeurs divers</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50981">
                <a:tc>
                  <a:txBody>
                    <a:bodyPr/>
                    <a:lstStyle/>
                    <a:p>
                      <a:pPr algn="l" rtl="0" fontAlgn="ctr"/>
                      <a:r>
                        <a:rPr lang="fr-FR" sz="700" b="0" i="0" u="none" strike="noStrike">
                          <a:effectLst/>
                          <a:latin typeface="Century Gothic" panose="020B0502020202020204" pitchFamily="34" charset="0"/>
                        </a:rPr>
                        <a:t>46 Débiteurs divers</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Century Gothic" panose="020B0502020202020204" pitchFamily="34" charset="0"/>
                        </a:rPr>
                        <a:t>47</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Century Gothic" panose="020B0502020202020204" pitchFamily="34" charset="0"/>
                        </a:rPr>
                        <a:t>Comptes d'attente</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85171">
                <a:tc>
                  <a:txBody>
                    <a:bodyPr/>
                    <a:lstStyle/>
                    <a:p>
                      <a:pPr algn="l" rtl="0" fontAlgn="ctr"/>
                      <a:r>
                        <a:rPr lang="fr-FR" sz="700" b="0" i="0" u="none" strike="noStrike">
                          <a:effectLst/>
                          <a:latin typeface="Century Gothic" panose="020B0502020202020204" pitchFamily="34" charset="0"/>
                        </a:rPr>
                        <a:t>47 Compte d'attente</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Century Gothic" panose="020B0502020202020204" pitchFamily="34" charset="0"/>
                        </a:rPr>
                        <a:t>48</a:t>
                      </a:r>
                    </a:p>
                  </a:txBody>
                  <a:tcPr marL="4730" marR="4730" marT="473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Century Gothic" panose="020B0502020202020204" pitchFamily="34" charset="0"/>
                        </a:rPr>
                        <a:t>Comptes de régularisation</a:t>
                      </a:r>
                    </a:p>
                  </a:txBody>
                  <a:tcPr marL="4730" marR="4730" marT="473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96499">
                <a:tc>
                  <a:txBody>
                    <a:bodyPr/>
                    <a:lstStyle/>
                    <a:p>
                      <a:pPr algn="l" rtl="0" fontAlgn="ctr"/>
                      <a:r>
                        <a:rPr lang="fr-FR" sz="700" b="0" i="0" u="none" strike="noStrike">
                          <a:effectLst/>
                          <a:latin typeface="Century Gothic" panose="020B0502020202020204" pitchFamily="34" charset="0"/>
                        </a:rPr>
                        <a:t>48 Comptes de régularisation</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a:effectLst/>
                          <a:latin typeface="Century Gothic" panose="020B0502020202020204" pitchFamily="34" charset="0"/>
                        </a:rPr>
                        <a:t>49</a:t>
                      </a:r>
                    </a:p>
                  </a:txBody>
                  <a:tcPr marL="4730" marR="4730" marT="473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a:effectLst/>
                          <a:latin typeface="Century Gothic" panose="020B0502020202020204" pitchFamily="34" charset="0"/>
                        </a:rPr>
                        <a:t>Dépréciation des comptes de tiers  (2)</a:t>
                      </a:r>
                    </a:p>
                  </a:txBody>
                  <a:tcPr marL="4730" marR="4730" marT="473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chemeClr val="tx1"/>
                          </a:solidFill>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2965">
                <a:tc>
                  <a:txBody>
                    <a:bodyPr/>
                    <a:lstStyle/>
                    <a:p>
                      <a:pPr algn="r" rtl="0" fontAlgn="ctr"/>
                      <a:r>
                        <a:rPr lang="fr-FR" sz="700" b="0" i="0" u="none" strike="noStrike">
                          <a:effectLst/>
                          <a:latin typeface="Century Gothic" panose="020B0502020202020204" pitchFamily="34" charset="0"/>
                        </a:rPr>
                        <a:t>Total 2</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Century Gothic" panose="020B0502020202020204" pitchFamily="34" charset="0"/>
                        </a:rPr>
                        <a:t>1 760 €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Century Gothic" panose="020B0502020202020204" pitchFamily="34" charset="0"/>
                        </a:rPr>
                        <a:t>Total 2</a:t>
                      </a:r>
                    </a:p>
                  </a:txBody>
                  <a:tcPr marL="4730" marR="4730" marT="4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Century Gothic" panose="020B0502020202020204" pitchFamily="34" charset="0"/>
                        </a:rPr>
                        <a:t>5 150 €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3892">
                <a:tc>
                  <a:txBody>
                    <a:bodyPr/>
                    <a:lstStyle/>
                    <a:p>
                      <a:pPr algn="r" rtl="0" fontAlgn="ctr"/>
                      <a:r>
                        <a:rPr lang="fr-FR" sz="700" b="1" i="0" u="none" strike="noStrike" dirty="0">
                          <a:effectLst/>
                          <a:latin typeface="Century Gothic" panose="020B0502020202020204" pitchFamily="34" charset="0"/>
                        </a:rPr>
                        <a:t>Total général 1 + 2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7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800" b="0" i="0" u="none" strike="noStrike" dirty="0">
                          <a:effectLst/>
                          <a:latin typeface="Century Gothic" panose="020B0502020202020204" pitchFamily="34" charset="0"/>
                        </a:rPr>
                        <a:t>11 710 €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0" i="0" u="none" strike="noStrike">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700" b="1" i="0" u="none" strike="noStrike" dirty="0">
                          <a:effectLst/>
                          <a:latin typeface="Century Gothic" panose="020B0502020202020204" pitchFamily="34" charset="0"/>
                        </a:rPr>
                        <a:t>Total général 1 + 2 </a:t>
                      </a:r>
                    </a:p>
                  </a:txBody>
                  <a:tcPr marL="4730" marR="4730" marT="4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600" b="0" i="0" u="none" strike="noStrike" dirty="0">
                          <a:effectLst/>
                          <a:latin typeface="Century Gothic" panose="020B0502020202020204" pitchFamily="34" charset="0"/>
                        </a:rPr>
                        <a:t>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800" b="0" i="0" u="none" strike="noStrike" dirty="0">
                          <a:effectLst/>
                          <a:latin typeface="Century Gothic" panose="020B0502020202020204" pitchFamily="34" charset="0"/>
                        </a:rPr>
                        <a:t>11 710 € </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2"/>
                  </a:ext>
                </a:extLst>
              </a:tr>
            </a:tbl>
          </a:graphicData>
        </a:graphic>
      </p:graphicFrame>
      <p:cxnSp>
        <p:nvCxnSpPr>
          <p:cNvPr id="17" name="Connecteur droit 16">
            <a:extLst>
              <a:ext uri="{FF2B5EF4-FFF2-40B4-BE49-F238E27FC236}">
                <a16:creationId xmlns:a16="http://schemas.microsoft.com/office/drawing/2014/main" id="{F61AAEC6-FC19-40E3-95BC-B4C3AAF5074B}"/>
              </a:ext>
            </a:extLst>
          </p:cNvPr>
          <p:cNvCxnSpPr/>
          <p:nvPr/>
        </p:nvCxnSpPr>
        <p:spPr>
          <a:xfrm>
            <a:off x="5162835" y="1110775"/>
            <a:ext cx="5140" cy="4886305"/>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6215BA2-2A0C-4A55-9590-BC83CF49DD39}"/>
              </a:ext>
            </a:extLst>
          </p:cNvPr>
          <p:cNvCxnSpPr>
            <a:cxnSpLocks/>
          </p:cNvCxnSpPr>
          <p:nvPr/>
        </p:nvCxnSpPr>
        <p:spPr>
          <a:xfrm>
            <a:off x="2410401" y="3397524"/>
            <a:ext cx="6561259"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2B37DB1-8B7F-4E5D-A6B2-3B9E3F277211}"/>
              </a:ext>
            </a:extLst>
          </p:cNvPr>
          <p:cNvSpPr txBox="1"/>
          <p:nvPr/>
        </p:nvSpPr>
        <p:spPr>
          <a:xfrm>
            <a:off x="3085307" y="2765588"/>
            <a:ext cx="2036752" cy="440570"/>
          </a:xfrm>
          <a:prstGeom prst="rect">
            <a:avLst/>
          </a:prstGeom>
          <a:solidFill>
            <a:schemeClr val="bg1"/>
          </a:solidFill>
        </p:spPr>
        <p:txBody>
          <a:bodyPr wrap="square" rtlCol="0">
            <a:spAutoFit/>
          </a:bodyPr>
          <a:lstStyle/>
          <a:p>
            <a:r>
              <a:rPr lang="fr-FR" sz="2263" b="1" dirty="0">
                <a:solidFill>
                  <a:srgbClr val="FF0000"/>
                </a:solidFill>
              </a:rPr>
              <a:t>La trésorerie</a:t>
            </a:r>
          </a:p>
        </p:txBody>
      </p:sp>
      <p:sp>
        <p:nvSpPr>
          <p:cNvPr id="20" name="ZoneTexte 19">
            <a:extLst>
              <a:ext uri="{FF2B5EF4-FFF2-40B4-BE49-F238E27FC236}">
                <a16:creationId xmlns:a16="http://schemas.microsoft.com/office/drawing/2014/main" id="{00BD656A-5C5D-4F75-B84F-99E04EB74D9F}"/>
              </a:ext>
            </a:extLst>
          </p:cNvPr>
          <p:cNvSpPr txBox="1"/>
          <p:nvPr/>
        </p:nvSpPr>
        <p:spPr>
          <a:xfrm>
            <a:off x="5918964" y="2430894"/>
            <a:ext cx="3159049" cy="788806"/>
          </a:xfrm>
          <a:prstGeom prst="rect">
            <a:avLst/>
          </a:prstGeom>
          <a:solidFill>
            <a:schemeClr val="bg1"/>
          </a:solidFill>
        </p:spPr>
        <p:txBody>
          <a:bodyPr wrap="square" rtlCol="0">
            <a:spAutoFit/>
          </a:bodyPr>
          <a:lstStyle/>
          <a:p>
            <a:pPr algn="ctr"/>
            <a:r>
              <a:rPr lang="fr-FR" sz="2263" b="1" dirty="0">
                <a:solidFill>
                  <a:srgbClr val="FF0000"/>
                </a:solidFill>
              </a:rPr>
              <a:t>Ce que la copropriété doit aux copropriétaires</a:t>
            </a:r>
          </a:p>
        </p:txBody>
      </p:sp>
      <p:sp>
        <p:nvSpPr>
          <p:cNvPr id="21" name="ZoneTexte 20">
            <a:extLst>
              <a:ext uri="{FF2B5EF4-FFF2-40B4-BE49-F238E27FC236}">
                <a16:creationId xmlns:a16="http://schemas.microsoft.com/office/drawing/2014/main" id="{A2E56C94-0C27-490D-AA17-3E22D557039B}"/>
              </a:ext>
            </a:extLst>
          </p:cNvPr>
          <p:cNvSpPr txBox="1"/>
          <p:nvPr/>
        </p:nvSpPr>
        <p:spPr>
          <a:xfrm>
            <a:off x="2804617" y="4771720"/>
            <a:ext cx="2294371" cy="1137043"/>
          </a:xfrm>
          <a:prstGeom prst="rect">
            <a:avLst/>
          </a:prstGeom>
          <a:solidFill>
            <a:schemeClr val="bg1"/>
          </a:solidFill>
        </p:spPr>
        <p:txBody>
          <a:bodyPr wrap="square" rtlCol="0">
            <a:spAutoFit/>
          </a:bodyPr>
          <a:lstStyle/>
          <a:p>
            <a:pPr algn="ctr"/>
            <a:r>
              <a:rPr lang="fr-FR" sz="2263" b="1" dirty="0">
                <a:solidFill>
                  <a:srgbClr val="FF0000"/>
                </a:solidFill>
              </a:rPr>
              <a:t>Ce que des tiers doivent à la copropriété</a:t>
            </a:r>
          </a:p>
        </p:txBody>
      </p:sp>
      <p:sp>
        <p:nvSpPr>
          <p:cNvPr id="22" name="ZoneTexte 21">
            <a:extLst>
              <a:ext uri="{FF2B5EF4-FFF2-40B4-BE49-F238E27FC236}">
                <a16:creationId xmlns:a16="http://schemas.microsoft.com/office/drawing/2014/main" id="{43D04214-710B-4A44-813D-DD09880EB7FA}"/>
              </a:ext>
            </a:extLst>
          </p:cNvPr>
          <p:cNvSpPr txBox="1"/>
          <p:nvPr/>
        </p:nvSpPr>
        <p:spPr>
          <a:xfrm>
            <a:off x="6252457" y="5084420"/>
            <a:ext cx="2825556" cy="788806"/>
          </a:xfrm>
          <a:prstGeom prst="rect">
            <a:avLst/>
          </a:prstGeom>
          <a:solidFill>
            <a:schemeClr val="bg1"/>
          </a:solidFill>
        </p:spPr>
        <p:txBody>
          <a:bodyPr wrap="square" rtlCol="0">
            <a:spAutoFit/>
          </a:bodyPr>
          <a:lstStyle/>
          <a:p>
            <a:pPr algn="ctr"/>
            <a:r>
              <a:rPr lang="fr-FR" sz="2263" b="1" dirty="0">
                <a:solidFill>
                  <a:srgbClr val="FF0000"/>
                </a:solidFill>
              </a:rPr>
              <a:t>Ce que la copropriété doit à des tiers</a:t>
            </a:r>
          </a:p>
        </p:txBody>
      </p:sp>
      <p:sp>
        <p:nvSpPr>
          <p:cNvPr id="2" name="Espace réservé du contenu 1">
            <a:extLst>
              <a:ext uri="{FF2B5EF4-FFF2-40B4-BE49-F238E27FC236}">
                <a16:creationId xmlns:a16="http://schemas.microsoft.com/office/drawing/2014/main" id="{832552E2-B99F-9531-33D1-70E3EF7F542E}"/>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La lecture de l’annexe 1</a:t>
            </a:r>
          </a:p>
        </p:txBody>
      </p:sp>
      <p:pic>
        <p:nvPicPr>
          <p:cNvPr id="3" name="Image 2">
            <a:extLst>
              <a:ext uri="{FF2B5EF4-FFF2-40B4-BE49-F238E27FC236}">
                <a16:creationId xmlns:a16="http://schemas.microsoft.com/office/drawing/2014/main" id="{C1533018-0297-3C36-2347-C4B1EB986E9B}"/>
              </a:ext>
            </a:extLst>
          </p:cNvPr>
          <p:cNvPicPr>
            <a:picLocks noChangeAspect="1"/>
          </p:cNvPicPr>
          <p:nvPr/>
        </p:nvPicPr>
        <p:blipFill>
          <a:blip r:embed="rId2"/>
          <a:stretch>
            <a:fillRect/>
          </a:stretch>
        </p:blipFill>
        <p:spPr>
          <a:xfrm>
            <a:off x="0" y="-8189"/>
            <a:ext cx="639132" cy="382757"/>
          </a:xfrm>
          <a:prstGeom prst="rect">
            <a:avLst/>
          </a:prstGeom>
        </p:spPr>
      </p:pic>
    </p:spTree>
    <p:extLst>
      <p:ext uri="{BB962C8B-B14F-4D97-AF65-F5344CB8AC3E}">
        <p14:creationId xmlns:p14="http://schemas.microsoft.com/office/powerpoint/2010/main" val="402102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FC26C23-0E70-D48D-3DBA-55ABE5957E7C}"/>
              </a:ext>
            </a:extLst>
          </p:cNvPr>
          <p:cNvSpPr>
            <a:spLocks noGrp="1" noChangeArrowheads="1"/>
          </p:cNvSpPr>
          <p:nvPr>
            <p:ph type="ctrTitle"/>
          </p:nvPr>
        </p:nvSpPr>
        <p:spPr>
          <a:xfrm>
            <a:off x="2482092" y="1457882"/>
            <a:ext cx="4044063" cy="1072379"/>
          </a:xfrm>
        </p:spPr>
        <p:txBody>
          <a:bodyPr/>
          <a:lstStyle/>
          <a:p>
            <a:br>
              <a:rPr lang="fr-FR" altLang="fr-FR" sz="3307"/>
            </a:br>
            <a:endParaRPr lang="fr-FR" altLang="fr-FR" sz="3307"/>
          </a:p>
        </p:txBody>
      </p:sp>
      <p:sp>
        <p:nvSpPr>
          <p:cNvPr id="37891" name="Rectangle 3">
            <a:extLst>
              <a:ext uri="{FF2B5EF4-FFF2-40B4-BE49-F238E27FC236}">
                <a16:creationId xmlns:a16="http://schemas.microsoft.com/office/drawing/2014/main" id="{ED3443D0-50E7-45BD-2E0B-F0AF772951CC}"/>
              </a:ext>
            </a:extLst>
          </p:cNvPr>
          <p:cNvSpPr>
            <a:spLocks noGrp="1" noChangeArrowheads="1"/>
          </p:cNvSpPr>
          <p:nvPr>
            <p:ph type="subTitle" idx="1"/>
          </p:nvPr>
        </p:nvSpPr>
        <p:spPr>
          <a:xfrm>
            <a:off x="2441401" y="4193300"/>
            <a:ext cx="5292328" cy="1449090"/>
          </a:xfrm>
        </p:spPr>
        <p:txBody>
          <a:bodyPr/>
          <a:lstStyle/>
          <a:p>
            <a:endParaRPr lang="fr-FR" altLang="fr-FR"/>
          </a:p>
          <a:p>
            <a:endParaRPr lang="fr-FR" altLang="fr-FR"/>
          </a:p>
        </p:txBody>
      </p:sp>
      <p:sp>
        <p:nvSpPr>
          <p:cNvPr id="37893" name="Text Box 6">
            <a:extLst>
              <a:ext uri="{FF2B5EF4-FFF2-40B4-BE49-F238E27FC236}">
                <a16:creationId xmlns:a16="http://schemas.microsoft.com/office/drawing/2014/main" id="{A9E5C47F-3035-A5A9-C354-48654D739E9F}"/>
              </a:ext>
            </a:extLst>
          </p:cNvPr>
          <p:cNvSpPr txBox="1">
            <a:spLocks noChangeArrowheads="1"/>
          </p:cNvSpPr>
          <p:nvPr/>
        </p:nvSpPr>
        <p:spPr bwMode="auto">
          <a:xfrm>
            <a:off x="3731670" y="1220304"/>
            <a:ext cx="2024000" cy="2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r>
              <a:rPr lang="fr-FR" altLang="fr-FR" sz="827">
                <a:solidFill>
                  <a:prstClr val="black"/>
                </a:solidFill>
                <a:latin typeface="Arial" panose="020B0604020202020204" pitchFamily="34" charset="0"/>
              </a:rPr>
              <a:t>État financier après répartition au …</a:t>
            </a:r>
          </a:p>
        </p:txBody>
      </p:sp>
      <p:sp>
        <p:nvSpPr>
          <p:cNvPr id="37894" name="Text Box 7">
            <a:extLst>
              <a:ext uri="{FF2B5EF4-FFF2-40B4-BE49-F238E27FC236}">
                <a16:creationId xmlns:a16="http://schemas.microsoft.com/office/drawing/2014/main" id="{99C82E37-A26C-A12E-E851-0DBAC098F9EF}"/>
              </a:ext>
            </a:extLst>
          </p:cNvPr>
          <p:cNvSpPr txBox="1">
            <a:spLocks noChangeArrowheads="1"/>
          </p:cNvSpPr>
          <p:nvPr/>
        </p:nvSpPr>
        <p:spPr bwMode="auto">
          <a:xfrm>
            <a:off x="7124691" y="1100859"/>
            <a:ext cx="892555"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r>
              <a:rPr lang="fr-FR" altLang="fr-FR" sz="1158">
                <a:solidFill>
                  <a:prstClr val="black"/>
                </a:solidFill>
                <a:latin typeface="Arial" panose="020B0604020202020204" pitchFamily="34" charset="0"/>
              </a:rPr>
              <a:t>  </a:t>
            </a:r>
            <a:r>
              <a:rPr lang="fr-FR" altLang="fr-FR" sz="992">
                <a:solidFill>
                  <a:prstClr val="black"/>
                </a:solidFill>
                <a:latin typeface="Arial" panose="020B0604020202020204" pitchFamily="34" charset="0"/>
              </a:rPr>
              <a:t>Annexe 1</a:t>
            </a:r>
          </a:p>
        </p:txBody>
      </p:sp>
      <p:sp>
        <p:nvSpPr>
          <p:cNvPr id="37895" name="Line 13">
            <a:extLst>
              <a:ext uri="{FF2B5EF4-FFF2-40B4-BE49-F238E27FC236}">
                <a16:creationId xmlns:a16="http://schemas.microsoft.com/office/drawing/2014/main" id="{6D943D09-38A0-6F6D-554F-DD7E91E0C136}"/>
              </a:ext>
            </a:extLst>
          </p:cNvPr>
          <p:cNvSpPr>
            <a:spLocks noChangeShapeType="1"/>
          </p:cNvSpPr>
          <p:nvPr/>
        </p:nvSpPr>
        <p:spPr bwMode="auto">
          <a:xfrm>
            <a:off x="1647291" y="1398814"/>
            <a:ext cx="6369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896" name="Text Box 14">
            <a:extLst>
              <a:ext uri="{FF2B5EF4-FFF2-40B4-BE49-F238E27FC236}">
                <a16:creationId xmlns:a16="http://schemas.microsoft.com/office/drawing/2014/main" id="{A6357133-4263-DD1E-D799-DBDAB365539E}"/>
              </a:ext>
            </a:extLst>
          </p:cNvPr>
          <p:cNvSpPr txBox="1">
            <a:spLocks noChangeArrowheads="1"/>
          </p:cNvSpPr>
          <p:nvPr/>
        </p:nvSpPr>
        <p:spPr bwMode="auto">
          <a:xfrm>
            <a:off x="1736545" y="1392253"/>
            <a:ext cx="2084379" cy="2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r>
              <a:rPr lang="fr-FR" altLang="fr-FR" sz="827" dirty="0">
                <a:solidFill>
                  <a:prstClr val="black"/>
                </a:solidFill>
                <a:latin typeface="Arial" panose="020B0604020202020204" pitchFamily="34" charset="0"/>
              </a:rPr>
              <a:t>I- situation financière et trésorerie</a:t>
            </a:r>
          </a:p>
        </p:txBody>
      </p:sp>
      <p:sp>
        <p:nvSpPr>
          <p:cNvPr id="37897" name="Line 15">
            <a:extLst>
              <a:ext uri="{FF2B5EF4-FFF2-40B4-BE49-F238E27FC236}">
                <a16:creationId xmlns:a16="http://schemas.microsoft.com/office/drawing/2014/main" id="{C44AABDB-1A8F-1A69-1B99-1747D5E4D0CF}"/>
              </a:ext>
            </a:extLst>
          </p:cNvPr>
          <p:cNvSpPr>
            <a:spLocks noChangeShapeType="1"/>
          </p:cNvSpPr>
          <p:nvPr/>
        </p:nvSpPr>
        <p:spPr bwMode="auto">
          <a:xfrm>
            <a:off x="1647291" y="1577325"/>
            <a:ext cx="6369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898" name="Text Box 17">
            <a:extLst>
              <a:ext uri="{FF2B5EF4-FFF2-40B4-BE49-F238E27FC236}">
                <a16:creationId xmlns:a16="http://schemas.microsoft.com/office/drawing/2014/main" id="{F72BF019-3440-0A8C-EA6D-308267D2CA04}"/>
              </a:ext>
            </a:extLst>
          </p:cNvPr>
          <p:cNvSpPr txBox="1">
            <a:spLocks noChangeArrowheads="1"/>
          </p:cNvSpPr>
          <p:nvPr/>
        </p:nvSpPr>
        <p:spPr bwMode="auto">
          <a:xfrm>
            <a:off x="1586911" y="1875283"/>
            <a:ext cx="2025313" cy="110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cs typeface="Arial" panose="020B0604020202020204" pitchFamily="34" charset="0"/>
              </a:rPr>
              <a:t>Trésorerie </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cs typeface="Arial" panose="020B0604020202020204" pitchFamily="34" charset="0"/>
              </a:rPr>
              <a:t>50 Fonds Placés</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cs typeface="Arial" panose="020B0604020202020204" pitchFamily="34" charset="0"/>
              </a:rPr>
              <a:t>51 Banque ou fonds disponible en banque (1)</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cs typeface="Arial" panose="020B0604020202020204" pitchFamily="34" charset="0"/>
              </a:rPr>
              <a:t>53 Caisse</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cs typeface="Arial" panose="020B0604020202020204" pitchFamily="34" charset="0"/>
            </a:endParaRPr>
          </a:p>
        </p:txBody>
      </p:sp>
      <p:sp>
        <p:nvSpPr>
          <p:cNvPr id="37899" name="Line 25">
            <a:extLst>
              <a:ext uri="{FF2B5EF4-FFF2-40B4-BE49-F238E27FC236}">
                <a16:creationId xmlns:a16="http://schemas.microsoft.com/office/drawing/2014/main" id="{5AC85508-3877-F95F-A18C-5D05FF605EF7}"/>
              </a:ext>
            </a:extLst>
          </p:cNvPr>
          <p:cNvSpPr>
            <a:spLocks noChangeShapeType="1"/>
          </p:cNvSpPr>
          <p:nvPr/>
        </p:nvSpPr>
        <p:spPr bwMode="auto">
          <a:xfrm>
            <a:off x="3432400" y="1997351"/>
            <a:ext cx="14897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00" name="Text Box 27">
            <a:extLst>
              <a:ext uri="{FF2B5EF4-FFF2-40B4-BE49-F238E27FC236}">
                <a16:creationId xmlns:a16="http://schemas.microsoft.com/office/drawing/2014/main" id="{F2BA2F36-FBAA-A880-0AA5-0408729416CC}"/>
              </a:ext>
            </a:extLst>
          </p:cNvPr>
          <p:cNvSpPr txBox="1">
            <a:spLocks noChangeArrowheads="1"/>
          </p:cNvSpPr>
          <p:nvPr/>
        </p:nvSpPr>
        <p:spPr bwMode="auto">
          <a:xfrm>
            <a:off x="3378585" y="1577325"/>
            <a:ext cx="885993" cy="43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Exercice précédent approuvé</a:t>
            </a:r>
          </a:p>
        </p:txBody>
      </p:sp>
      <p:sp>
        <p:nvSpPr>
          <p:cNvPr id="37901" name="Text Box 28">
            <a:extLst>
              <a:ext uri="{FF2B5EF4-FFF2-40B4-BE49-F238E27FC236}">
                <a16:creationId xmlns:a16="http://schemas.microsoft.com/office/drawing/2014/main" id="{DBBC4DB0-3B52-13D9-5431-EC9A3DB73A0C}"/>
              </a:ext>
            </a:extLst>
          </p:cNvPr>
          <p:cNvSpPr txBox="1">
            <a:spLocks noChangeArrowheads="1"/>
          </p:cNvSpPr>
          <p:nvPr/>
        </p:nvSpPr>
        <p:spPr bwMode="auto">
          <a:xfrm>
            <a:off x="4265890" y="2112860"/>
            <a:ext cx="476467"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37902" name="Text Box 29">
            <a:extLst>
              <a:ext uri="{FF2B5EF4-FFF2-40B4-BE49-F238E27FC236}">
                <a16:creationId xmlns:a16="http://schemas.microsoft.com/office/drawing/2014/main" id="{1005453C-7AF3-4DE5-76CE-01E0875E6840}"/>
              </a:ext>
            </a:extLst>
          </p:cNvPr>
          <p:cNvSpPr txBox="1">
            <a:spLocks noChangeArrowheads="1"/>
          </p:cNvSpPr>
          <p:nvPr/>
        </p:nvSpPr>
        <p:spPr bwMode="auto">
          <a:xfrm>
            <a:off x="4265889" y="1577326"/>
            <a:ext cx="656291" cy="32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 Exercice clos</a:t>
            </a:r>
          </a:p>
        </p:txBody>
      </p:sp>
      <p:sp>
        <p:nvSpPr>
          <p:cNvPr id="37903" name="Line 30">
            <a:extLst>
              <a:ext uri="{FF2B5EF4-FFF2-40B4-BE49-F238E27FC236}">
                <a16:creationId xmlns:a16="http://schemas.microsoft.com/office/drawing/2014/main" id="{A87245DE-53D5-3C8F-BF1B-9265FF5605DA}"/>
              </a:ext>
            </a:extLst>
          </p:cNvPr>
          <p:cNvSpPr>
            <a:spLocks noChangeShapeType="1"/>
          </p:cNvSpPr>
          <p:nvPr/>
        </p:nvSpPr>
        <p:spPr bwMode="auto">
          <a:xfrm>
            <a:off x="1647291" y="3779837"/>
            <a:ext cx="6369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04" name="Text Box 34">
            <a:extLst>
              <a:ext uri="{FF2B5EF4-FFF2-40B4-BE49-F238E27FC236}">
                <a16:creationId xmlns:a16="http://schemas.microsoft.com/office/drawing/2014/main" id="{45542EF6-84C8-185B-FD56-836B91BFBA29}"/>
              </a:ext>
            </a:extLst>
          </p:cNvPr>
          <p:cNvSpPr txBox="1">
            <a:spLocks noChangeArrowheads="1"/>
          </p:cNvSpPr>
          <p:nvPr/>
        </p:nvSpPr>
        <p:spPr bwMode="auto">
          <a:xfrm>
            <a:off x="3432400" y="3779837"/>
            <a:ext cx="892555" cy="43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Exercice précédent approuvé</a:t>
            </a:r>
          </a:p>
        </p:txBody>
      </p:sp>
      <p:sp>
        <p:nvSpPr>
          <p:cNvPr id="37905" name="Text Box 36">
            <a:extLst>
              <a:ext uri="{FF2B5EF4-FFF2-40B4-BE49-F238E27FC236}">
                <a16:creationId xmlns:a16="http://schemas.microsoft.com/office/drawing/2014/main" id="{14E6FDAE-4D0E-B437-A1D0-B2F943DEDD47}"/>
              </a:ext>
            </a:extLst>
          </p:cNvPr>
          <p:cNvSpPr txBox="1">
            <a:spLocks noChangeArrowheads="1"/>
          </p:cNvSpPr>
          <p:nvPr/>
        </p:nvSpPr>
        <p:spPr bwMode="auto">
          <a:xfrm>
            <a:off x="4326269" y="3779837"/>
            <a:ext cx="597225" cy="6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1158">
                <a:solidFill>
                  <a:prstClr val="black"/>
                </a:solidFill>
                <a:latin typeface="Arial" panose="020B0604020202020204" pitchFamily="34" charset="0"/>
              </a:rPr>
              <a:t> </a:t>
            </a:r>
            <a:r>
              <a:rPr lang="fr-FR" altLang="fr-FR" sz="744">
                <a:solidFill>
                  <a:prstClr val="black"/>
                </a:solidFill>
                <a:latin typeface="Arial" panose="020B0604020202020204" pitchFamily="34" charset="0"/>
              </a:rPr>
              <a:t>Exercice clos</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37906" name="Text Box 38">
            <a:extLst>
              <a:ext uri="{FF2B5EF4-FFF2-40B4-BE49-F238E27FC236}">
                <a16:creationId xmlns:a16="http://schemas.microsoft.com/office/drawing/2014/main" id="{74B801B1-A152-E42A-E1CE-5E82BD166AC4}"/>
              </a:ext>
            </a:extLst>
          </p:cNvPr>
          <p:cNvSpPr txBox="1">
            <a:spLocks noChangeArrowheads="1"/>
          </p:cNvSpPr>
          <p:nvPr/>
        </p:nvSpPr>
        <p:spPr bwMode="auto">
          <a:xfrm>
            <a:off x="1647291" y="3601327"/>
            <a:ext cx="1964934" cy="2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827">
                <a:solidFill>
                  <a:prstClr val="black"/>
                </a:solidFill>
                <a:latin typeface="Arial" panose="020B0604020202020204" pitchFamily="34" charset="0"/>
              </a:rPr>
              <a:t>II- Créances</a:t>
            </a:r>
          </a:p>
        </p:txBody>
      </p:sp>
      <p:sp>
        <p:nvSpPr>
          <p:cNvPr id="37907" name="Line 40">
            <a:extLst>
              <a:ext uri="{FF2B5EF4-FFF2-40B4-BE49-F238E27FC236}">
                <a16:creationId xmlns:a16="http://schemas.microsoft.com/office/drawing/2014/main" id="{968C207E-5518-9799-48B2-09B9E5C895C2}"/>
              </a:ext>
            </a:extLst>
          </p:cNvPr>
          <p:cNvSpPr>
            <a:spLocks noChangeShapeType="1"/>
          </p:cNvSpPr>
          <p:nvPr/>
        </p:nvSpPr>
        <p:spPr bwMode="auto">
          <a:xfrm>
            <a:off x="1647291" y="5803837"/>
            <a:ext cx="6369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08" name="Text Box 41">
            <a:extLst>
              <a:ext uri="{FF2B5EF4-FFF2-40B4-BE49-F238E27FC236}">
                <a16:creationId xmlns:a16="http://schemas.microsoft.com/office/drawing/2014/main" id="{68ADC3CB-BFC5-9F91-A5EA-F3B181D6DF2A}"/>
              </a:ext>
            </a:extLst>
          </p:cNvPr>
          <p:cNvSpPr txBox="1">
            <a:spLocks noChangeArrowheads="1"/>
          </p:cNvSpPr>
          <p:nvPr/>
        </p:nvSpPr>
        <p:spPr bwMode="auto">
          <a:xfrm>
            <a:off x="1765423" y="4136860"/>
            <a:ext cx="1488467"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37909" name="Text Box 44">
            <a:extLst>
              <a:ext uri="{FF2B5EF4-FFF2-40B4-BE49-F238E27FC236}">
                <a16:creationId xmlns:a16="http://schemas.microsoft.com/office/drawing/2014/main" id="{0C45F4B2-E4E0-9E22-1838-37B754C318E0}"/>
              </a:ext>
            </a:extLst>
          </p:cNvPr>
          <p:cNvSpPr txBox="1">
            <a:spLocks noChangeArrowheads="1"/>
          </p:cNvSpPr>
          <p:nvPr/>
        </p:nvSpPr>
        <p:spPr bwMode="auto">
          <a:xfrm>
            <a:off x="1614475" y="3779838"/>
            <a:ext cx="1548846" cy="146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45 Copropriétaires-sommes       exigibles restant à recevoir(2)</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459 Copropriétaires-créances(2) douteuses </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Comptes de tiers</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42 à 44 Autres créances</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46 Débiteurs divers</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47 Comptes d’attente</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48 Comptes de régularisation</a:t>
            </a:r>
            <a:endParaRPr lang="fr-FR" altLang="fr-FR" sz="1158">
              <a:solidFill>
                <a:prstClr val="black"/>
              </a:solidFill>
              <a:latin typeface="Arial" panose="020B0604020202020204" pitchFamily="34" charset="0"/>
            </a:endParaRPr>
          </a:p>
        </p:txBody>
      </p:sp>
      <p:sp>
        <p:nvSpPr>
          <p:cNvPr id="37910" name="Rectangle 45">
            <a:extLst>
              <a:ext uri="{FF2B5EF4-FFF2-40B4-BE49-F238E27FC236}">
                <a16:creationId xmlns:a16="http://schemas.microsoft.com/office/drawing/2014/main" id="{FB2BC9B5-E4C8-4538-9CE4-18D6EFBE7670}"/>
              </a:ext>
            </a:extLst>
          </p:cNvPr>
          <p:cNvSpPr>
            <a:spLocks noChangeArrowheads="1"/>
          </p:cNvSpPr>
          <p:nvPr/>
        </p:nvSpPr>
        <p:spPr bwMode="auto">
          <a:xfrm>
            <a:off x="6468401" y="1577327"/>
            <a:ext cx="1548846" cy="38104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37911" name="Line 48">
            <a:extLst>
              <a:ext uri="{FF2B5EF4-FFF2-40B4-BE49-F238E27FC236}">
                <a16:creationId xmlns:a16="http://schemas.microsoft.com/office/drawing/2014/main" id="{4D0D87B0-D222-077A-4C4E-6C04CD96B65F}"/>
              </a:ext>
            </a:extLst>
          </p:cNvPr>
          <p:cNvSpPr>
            <a:spLocks noChangeShapeType="1"/>
          </p:cNvSpPr>
          <p:nvPr/>
        </p:nvSpPr>
        <p:spPr bwMode="auto">
          <a:xfrm>
            <a:off x="7301890" y="2232304"/>
            <a:ext cx="0" cy="40480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12" name="Line 49">
            <a:extLst>
              <a:ext uri="{FF2B5EF4-FFF2-40B4-BE49-F238E27FC236}">
                <a16:creationId xmlns:a16="http://schemas.microsoft.com/office/drawing/2014/main" id="{B217B087-1486-AA29-D0FC-79C463BA89DC}"/>
              </a:ext>
            </a:extLst>
          </p:cNvPr>
          <p:cNvSpPr>
            <a:spLocks noChangeShapeType="1"/>
          </p:cNvSpPr>
          <p:nvPr/>
        </p:nvSpPr>
        <p:spPr bwMode="auto">
          <a:xfrm>
            <a:off x="6439525" y="1990789"/>
            <a:ext cx="15475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13" name="Rectangle 52">
            <a:extLst>
              <a:ext uri="{FF2B5EF4-FFF2-40B4-BE49-F238E27FC236}">
                <a16:creationId xmlns:a16="http://schemas.microsoft.com/office/drawing/2014/main" id="{1E681CF7-76BD-E240-0A49-F68282776045}"/>
              </a:ext>
            </a:extLst>
          </p:cNvPr>
          <p:cNvSpPr>
            <a:spLocks noChangeArrowheads="1"/>
          </p:cNvSpPr>
          <p:nvPr/>
        </p:nvSpPr>
        <p:spPr bwMode="auto">
          <a:xfrm>
            <a:off x="6497277" y="1570763"/>
            <a:ext cx="771798" cy="43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Exercice précédent approuvé</a:t>
            </a:r>
          </a:p>
        </p:txBody>
      </p:sp>
      <p:sp>
        <p:nvSpPr>
          <p:cNvPr id="37914" name="Text Box 53">
            <a:extLst>
              <a:ext uri="{FF2B5EF4-FFF2-40B4-BE49-F238E27FC236}">
                <a16:creationId xmlns:a16="http://schemas.microsoft.com/office/drawing/2014/main" id="{398CABAC-E822-E5FE-D889-F86F797C6FCD}"/>
              </a:ext>
            </a:extLst>
          </p:cNvPr>
          <p:cNvSpPr txBox="1">
            <a:spLocks noChangeArrowheads="1"/>
          </p:cNvSpPr>
          <p:nvPr/>
        </p:nvSpPr>
        <p:spPr bwMode="auto">
          <a:xfrm>
            <a:off x="6516966" y="3779837"/>
            <a:ext cx="964747" cy="43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Exercice précédent approuvé</a:t>
            </a:r>
          </a:p>
        </p:txBody>
      </p:sp>
      <p:sp>
        <p:nvSpPr>
          <p:cNvPr id="37915" name="Text Box 54">
            <a:extLst>
              <a:ext uri="{FF2B5EF4-FFF2-40B4-BE49-F238E27FC236}">
                <a16:creationId xmlns:a16="http://schemas.microsoft.com/office/drawing/2014/main" id="{C72C5155-BB33-2C3C-8995-00B16B33756A}"/>
              </a:ext>
            </a:extLst>
          </p:cNvPr>
          <p:cNvSpPr txBox="1">
            <a:spLocks noChangeArrowheads="1"/>
          </p:cNvSpPr>
          <p:nvPr/>
        </p:nvSpPr>
        <p:spPr bwMode="auto">
          <a:xfrm>
            <a:off x="7353082" y="1576014"/>
            <a:ext cx="595912" cy="58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Exercice clos</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37916" name="Text Box 55">
            <a:extLst>
              <a:ext uri="{FF2B5EF4-FFF2-40B4-BE49-F238E27FC236}">
                <a16:creationId xmlns:a16="http://schemas.microsoft.com/office/drawing/2014/main" id="{F335A548-2190-1E41-13E1-6248AC8286A3}"/>
              </a:ext>
            </a:extLst>
          </p:cNvPr>
          <p:cNvSpPr txBox="1">
            <a:spLocks noChangeArrowheads="1"/>
          </p:cNvSpPr>
          <p:nvPr/>
        </p:nvSpPr>
        <p:spPr bwMode="auto">
          <a:xfrm>
            <a:off x="7362270" y="3779837"/>
            <a:ext cx="595912" cy="58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Exercice clos</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37917" name="Text Box 56">
            <a:extLst>
              <a:ext uri="{FF2B5EF4-FFF2-40B4-BE49-F238E27FC236}">
                <a16:creationId xmlns:a16="http://schemas.microsoft.com/office/drawing/2014/main" id="{ED1F61D9-CF3D-D078-C42D-DECB8A0A466E}"/>
              </a:ext>
            </a:extLst>
          </p:cNvPr>
          <p:cNvSpPr txBox="1">
            <a:spLocks noChangeArrowheads="1"/>
          </p:cNvSpPr>
          <p:nvPr/>
        </p:nvSpPr>
        <p:spPr bwMode="auto">
          <a:xfrm>
            <a:off x="4924806" y="1884470"/>
            <a:ext cx="1430714" cy="16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Provision et avances</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102 Provisions pour travaux </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103 Avances </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1031 Avances de trésorerie</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1032 Avance travaux</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1033 Autres avances</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105 fonds travaux</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131Subventions et instance d’affectation </a:t>
            </a:r>
          </a:p>
          <a:p>
            <a:pPr defTabSz="378013" fontAlgn="base">
              <a:lnSpc>
                <a:spcPct val="100000"/>
              </a:lnSpc>
              <a:spcBef>
                <a:spcPct val="50000"/>
              </a:spcBef>
              <a:spcAft>
                <a:spcPct val="0"/>
              </a:spcAft>
              <a:buNone/>
            </a:pPr>
            <a:r>
              <a:rPr lang="fr-FR" altLang="fr-FR" sz="661">
                <a:solidFill>
                  <a:prstClr val="black"/>
                </a:solidFill>
                <a:latin typeface="Arial" panose="020B0604020202020204" pitchFamily="34" charset="0"/>
              </a:rPr>
              <a:t>12 Solde en attente sur travaux ou opérations exceptionnelles</a:t>
            </a:r>
          </a:p>
        </p:txBody>
      </p:sp>
      <p:sp>
        <p:nvSpPr>
          <p:cNvPr id="37918" name="Line 58">
            <a:extLst>
              <a:ext uri="{FF2B5EF4-FFF2-40B4-BE49-F238E27FC236}">
                <a16:creationId xmlns:a16="http://schemas.microsoft.com/office/drawing/2014/main" id="{9CA55098-CAC8-883C-9473-7EEBD47CC2D6}"/>
              </a:ext>
            </a:extLst>
          </p:cNvPr>
          <p:cNvSpPr>
            <a:spLocks noChangeShapeType="1"/>
          </p:cNvSpPr>
          <p:nvPr/>
        </p:nvSpPr>
        <p:spPr bwMode="auto">
          <a:xfrm>
            <a:off x="1647291" y="3630203"/>
            <a:ext cx="6369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19" name="Line 59">
            <a:extLst>
              <a:ext uri="{FF2B5EF4-FFF2-40B4-BE49-F238E27FC236}">
                <a16:creationId xmlns:a16="http://schemas.microsoft.com/office/drawing/2014/main" id="{F0EA2F69-3457-1DFF-970D-4D08DEB99E14}"/>
              </a:ext>
            </a:extLst>
          </p:cNvPr>
          <p:cNvSpPr>
            <a:spLocks noChangeShapeType="1"/>
          </p:cNvSpPr>
          <p:nvPr/>
        </p:nvSpPr>
        <p:spPr bwMode="auto">
          <a:xfrm>
            <a:off x="4922180" y="1577326"/>
            <a:ext cx="0" cy="44050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20" name="Line 60">
            <a:extLst>
              <a:ext uri="{FF2B5EF4-FFF2-40B4-BE49-F238E27FC236}">
                <a16:creationId xmlns:a16="http://schemas.microsoft.com/office/drawing/2014/main" id="{9A5025A9-DABA-3AB4-2FC7-590DAED78A63}"/>
              </a:ext>
            </a:extLst>
          </p:cNvPr>
          <p:cNvSpPr>
            <a:spLocks noChangeShapeType="1"/>
          </p:cNvSpPr>
          <p:nvPr/>
        </p:nvSpPr>
        <p:spPr bwMode="auto">
          <a:xfrm>
            <a:off x="4265889" y="1577325"/>
            <a:ext cx="0" cy="42265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21" name="Line 64">
            <a:extLst>
              <a:ext uri="{FF2B5EF4-FFF2-40B4-BE49-F238E27FC236}">
                <a16:creationId xmlns:a16="http://schemas.microsoft.com/office/drawing/2014/main" id="{C36488CC-A37F-BA1F-FA31-74AC77DBBFE4}"/>
              </a:ext>
            </a:extLst>
          </p:cNvPr>
          <p:cNvSpPr>
            <a:spLocks noChangeShapeType="1"/>
          </p:cNvSpPr>
          <p:nvPr/>
        </p:nvSpPr>
        <p:spPr bwMode="auto">
          <a:xfrm>
            <a:off x="1647291" y="5625326"/>
            <a:ext cx="6369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22" name="Line 68">
            <a:extLst>
              <a:ext uri="{FF2B5EF4-FFF2-40B4-BE49-F238E27FC236}">
                <a16:creationId xmlns:a16="http://schemas.microsoft.com/office/drawing/2014/main" id="{78F5ED65-7604-FE66-4494-EAFD10EA85FB}"/>
              </a:ext>
            </a:extLst>
          </p:cNvPr>
          <p:cNvSpPr>
            <a:spLocks noChangeShapeType="1"/>
          </p:cNvSpPr>
          <p:nvPr/>
        </p:nvSpPr>
        <p:spPr bwMode="auto">
          <a:xfrm flipV="1">
            <a:off x="7301890" y="1577326"/>
            <a:ext cx="0" cy="7140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23" name="Text Box 69">
            <a:extLst>
              <a:ext uri="{FF2B5EF4-FFF2-40B4-BE49-F238E27FC236}">
                <a16:creationId xmlns:a16="http://schemas.microsoft.com/office/drawing/2014/main" id="{7F758050-DE1E-1404-197A-A55383314FC6}"/>
              </a:ext>
            </a:extLst>
          </p:cNvPr>
          <p:cNvSpPr txBox="1">
            <a:spLocks noChangeArrowheads="1"/>
          </p:cNvSpPr>
          <p:nvPr/>
        </p:nvSpPr>
        <p:spPr bwMode="auto">
          <a:xfrm>
            <a:off x="1614476" y="3366376"/>
            <a:ext cx="1369023"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Trésorerie disponible Total </a:t>
            </a:r>
          </a:p>
        </p:txBody>
      </p:sp>
      <p:sp>
        <p:nvSpPr>
          <p:cNvPr id="37924" name="Text Box 70">
            <a:extLst>
              <a:ext uri="{FF2B5EF4-FFF2-40B4-BE49-F238E27FC236}">
                <a16:creationId xmlns:a16="http://schemas.microsoft.com/office/drawing/2014/main" id="{42F4D5CF-0C41-1D53-DCEE-D4F3937B62AA}"/>
              </a:ext>
            </a:extLst>
          </p:cNvPr>
          <p:cNvSpPr txBox="1">
            <a:spLocks noChangeArrowheads="1"/>
          </p:cNvSpPr>
          <p:nvPr/>
        </p:nvSpPr>
        <p:spPr bwMode="auto">
          <a:xfrm>
            <a:off x="5993246" y="3422816"/>
            <a:ext cx="535533"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Total</a:t>
            </a:r>
            <a:r>
              <a:rPr lang="fr-FR" altLang="fr-FR" sz="1158">
                <a:solidFill>
                  <a:prstClr val="black"/>
                </a:solidFill>
                <a:latin typeface="Arial" panose="020B0604020202020204" pitchFamily="34" charset="0"/>
              </a:rPr>
              <a:t> </a:t>
            </a:r>
            <a:r>
              <a:rPr lang="fr-FR" altLang="fr-FR" sz="744">
                <a:solidFill>
                  <a:prstClr val="black"/>
                </a:solidFill>
                <a:latin typeface="Arial" panose="020B0604020202020204" pitchFamily="34" charset="0"/>
              </a:rPr>
              <a:t>I</a:t>
            </a:r>
            <a:endParaRPr lang="fr-FR" altLang="fr-FR" sz="909">
              <a:solidFill>
                <a:prstClr val="black"/>
              </a:solidFill>
              <a:latin typeface="Arial" panose="020B0604020202020204" pitchFamily="34" charset="0"/>
            </a:endParaRPr>
          </a:p>
        </p:txBody>
      </p:sp>
      <p:sp>
        <p:nvSpPr>
          <p:cNvPr id="37925" name="Text Box 71">
            <a:extLst>
              <a:ext uri="{FF2B5EF4-FFF2-40B4-BE49-F238E27FC236}">
                <a16:creationId xmlns:a16="http://schemas.microsoft.com/office/drawing/2014/main" id="{07C37F6C-BE4B-863C-2CE2-9B3C29EA44E1}"/>
              </a:ext>
            </a:extLst>
          </p:cNvPr>
          <p:cNvSpPr txBox="1">
            <a:spLocks noChangeArrowheads="1"/>
          </p:cNvSpPr>
          <p:nvPr/>
        </p:nvSpPr>
        <p:spPr bwMode="auto">
          <a:xfrm>
            <a:off x="6052313" y="5387751"/>
            <a:ext cx="712731"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Total II</a:t>
            </a:r>
          </a:p>
        </p:txBody>
      </p:sp>
      <p:sp>
        <p:nvSpPr>
          <p:cNvPr id="37926" name="Text Box 72">
            <a:extLst>
              <a:ext uri="{FF2B5EF4-FFF2-40B4-BE49-F238E27FC236}">
                <a16:creationId xmlns:a16="http://schemas.microsoft.com/office/drawing/2014/main" id="{0612B9FC-CA77-508A-8C22-7A42C4018C1F}"/>
              </a:ext>
            </a:extLst>
          </p:cNvPr>
          <p:cNvSpPr txBox="1">
            <a:spLocks noChangeArrowheads="1"/>
          </p:cNvSpPr>
          <p:nvPr/>
        </p:nvSpPr>
        <p:spPr bwMode="auto">
          <a:xfrm>
            <a:off x="2972998" y="5433690"/>
            <a:ext cx="594599" cy="47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Total II</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37927" name="Line 74">
            <a:extLst>
              <a:ext uri="{FF2B5EF4-FFF2-40B4-BE49-F238E27FC236}">
                <a16:creationId xmlns:a16="http://schemas.microsoft.com/office/drawing/2014/main" id="{4D41222D-71C3-B7E1-AFB9-02834B94912F}"/>
              </a:ext>
            </a:extLst>
          </p:cNvPr>
          <p:cNvSpPr>
            <a:spLocks noChangeShapeType="1"/>
          </p:cNvSpPr>
          <p:nvPr/>
        </p:nvSpPr>
        <p:spPr bwMode="auto">
          <a:xfrm>
            <a:off x="6439525" y="4168361"/>
            <a:ext cx="15475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28" name="Line 75">
            <a:extLst>
              <a:ext uri="{FF2B5EF4-FFF2-40B4-BE49-F238E27FC236}">
                <a16:creationId xmlns:a16="http://schemas.microsoft.com/office/drawing/2014/main" id="{29A1C10B-CE41-8793-E95F-64530DAF452A}"/>
              </a:ext>
            </a:extLst>
          </p:cNvPr>
          <p:cNvSpPr>
            <a:spLocks noChangeShapeType="1"/>
          </p:cNvSpPr>
          <p:nvPr/>
        </p:nvSpPr>
        <p:spPr bwMode="auto">
          <a:xfrm>
            <a:off x="3432400" y="4193301"/>
            <a:ext cx="14897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29" name="Text Box 76">
            <a:extLst>
              <a:ext uri="{FF2B5EF4-FFF2-40B4-BE49-F238E27FC236}">
                <a16:creationId xmlns:a16="http://schemas.microsoft.com/office/drawing/2014/main" id="{9A21C777-863C-33F3-CE97-63044704D8A8}"/>
              </a:ext>
            </a:extLst>
          </p:cNvPr>
          <p:cNvSpPr txBox="1">
            <a:spLocks noChangeArrowheads="1"/>
          </p:cNvSpPr>
          <p:nvPr/>
        </p:nvSpPr>
        <p:spPr bwMode="auto">
          <a:xfrm>
            <a:off x="4861802" y="3601326"/>
            <a:ext cx="47515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Dettes</a:t>
            </a:r>
          </a:p>
        </p:txBody>
      </p:sp>
      <p:sp>
        <p:nvSpPr>
          <p:cNvPr id="37930" name="Text Box 78">
            <a:extLst>
              <a:ext uri="{FF2B5EF4-FFF2-40B4-BE49-F238E27FC236}">
                <a16:creationId xmlns:a16="http://schemas.microsoft.com/office/drawing/2014/main" id="{DFF13667-8C00-466E-0BA1-B1367F7B7088}"/>
              </a:ext>
            </a:extLst>
          </p:cNvPr>
          <p:cNvSpPr txBox="1">
            <a:spLocks noChangeArrowheads="1"/>
          </p:cNvSpPr>
          <p:nvPr/>
        </p:nvSpPr>
        <p:spPr bwMode="auto">
          <a:xfrm>
            <a:off x="4922181" y="3838904"/>
            <a:ext cx="1668291" cy="19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45 Copropriété-excédents versés(2)</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Compte de tiers</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40 Fournisseurs </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42 à 44 Autres dettes</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46 Créditeurs divers</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47 Compte d’attente</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48 Compte de régularisation </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49 Dépréciation des comptes de tiers(2)</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37931" name="Line 79">
            <a:extLst>
              <a:ext uri="{FF2B5EF4-FFF2-40B4-BE49-F238E27FC236}">
                <a16:creationId xmlns:a16="http://schemas.microsoft.com/office/drawing/2014/main" id="{5E4F6ED3-3983-C118-F32F-FA0534FA18DB}"/>
              </a:ext>
            </a:extLst>
          </p:cNvPr>
          <p:cNvSpPr>
            <a:spLocks noChangeShapeType="1"/>
          </p:cNvSpPr>
          <p:nvPr/>
        </p:nvSpPr>
        <p:spPr bwMode="auto">
          <a:xfrm>
            <a:off x="4922180" y="5923283"/>
            <a:ext cx="0" cy="3570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32" name="Line 80">
            <a:extLst>
              <a:ext uri="{FF2B5EF4-FFF2-40B4-BE49-F238E27FC236}">
                <a16:creationId xmlns:a16="http://schemas.microsoft.com/office/drawing/2014/main" id="{6E991E8D-F0C1-DD87-5A27-8D4B4AC83F96}"/>
              </a:ext>
            </a:extLst>
          </p:cNvPr>
          <p:cNvSpPr>
            <a:spLocks noChangeShapeType="1"/>
          </p:cNvSpPr>
          <p:nvPr/>
        </p:nvSpPr>
        <p:spPr bwMode="auto">
          <a:xfrm>
            <a:off x="6468401" y="5387750"/>
            <a:ext cx="0" cy="8925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33" name="Line 81">
            <a:extLst>
              <a:ext uri="{FF2B5EF4-FFF2-40B4-BE49-F238E27FC236}">
                <a16:creationId xmlns:a16="http://schemas.microsoft.com/office/drawing/2014/main" id="{986E0F49-01AE-6A44-4B72-43503349E516}"/>
              </a:ext>
            </a:extLst>
          </p:cNvPr>
          <p:cNvSpPr>
            <a:spLocks noChangeShapeType="1"/>
          </p:cNvSpPr>
          <p:nvPr/>
        </p:nvSpPr>
        <p:spPr bwMode="auto">
          <a:xfrm>
            <a:off x="1647291" y="6280305"/>
            <a:ext cx="6369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163885" name="Text Box 83">
            <a:extLst>
              <a:ext uri="{FF2B5EF4-FFF2-40B4-BE49-F238E27FC236}">
                <a16:creationId xmlns:a16="http://schemas.microsoft.com/office/drawing/2014/main" id="{B10A832B-8E36-A178-78E8-921CE48E6F74}"/>
              </a:ext>
            </a:extLst>
          </p:cNvPr>
          <p:cNvSpPr txBox="1">
            <a:spLocks noChangeArrowheads="1"/>
          </p:cNvSpPr>
          <p:nvPr/>
        </p:nvSpPr>
        <p:spPr bwMode="auto">
          <a:xfrm>
            <a:off x="2293081" y="5575448"/>
            <a:ext cx="1488467" cy="22589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378013">
              <a:spcBef>
                <a:spcPct val="50000"/>
              </a:spcBef>
              <a:buNone/>
              <a:defRPr/>
            </a:pPr>
            <a:r>
              <a:rPr lang="fr-FR" altLang="fr-FR" sz="744" dirty="0">
                <a:solidFill>
                  <a:prstClr val="black"/>
                </a:solidFill>
              </a:rPr>
              <a:t>Total général (1)+(2</a:t>
            </a:r>
            <a:r>
              <a:rPr lang="fr-FR" altLang="fr-FR" sz="868" dirty="0">
                <a:solidFill>
                  <a:prstClr val="black"/>
                </a:solidFill>
              </a:rPr>
              <a:t>)</a:t>
            </a:r>
          </a:p>
        </p:txBody>
      </p:sp>
      <p:sp>
        <p:nvSpPr>
          <p:cNvPr id="37935" name="Text Box 84">
            <a:extLst>
              <a:ext uri="{FF2B5EF4-FFF2-40B4-BE49-F238E27FC236}">
                <a16:creationId xmlns:a16="http://schemas.microsoft.com/office/drawing/2014/main" id="{564C87B2-B832-0246-CC58-6A2583CABA87}"/>
              </a:ext>
            </a:extLst>
          </p:cNvPr>
          <p:cNvSpPr txBox="1">
            <a:spLocks noChangeArrowheads="1"/>
          </p:cNvSpPr>
          <p:nvPr/>
        </p:nvSpPr>
        <p:spPr bwMode="auto">
          <a:xfrm>
            <a:off x="5419648" y="5622702"/>
            <a:ext cx="119182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Total général (1)+(2)</a:t>
            </a:r>
          </a:p>
        </p:txBody>
      </p:sp>
      <p:sp>
        <p:nvSpPr>
          <p:cNvPr id="37936" name="Text Box 85">
            <a:extLst>
              <a:ext uri="{FF2B5EF4-FFF2-40B4-BE49-F238E27FC236}">
                <a16:creationId xmlns:a16="http://schemas.microsoft.com/office/drawing/2014/main" id="{CC9CC1D4-9966-4976-F83A-F71C09ED72F7}"/>
              </a:ext>
            </a:extLst>
          </p:cNvPr>
          <p:cNvSpPr txBox="1">
            <a:spLocks noChangeArrowheads="1"/>
          </p:cNvSpPr>
          <p:nvPr/>
        </p:nvSpPr>
        <p:spPr bwMode="auto">
          <a:xfrm>
            <a:off x="1647291" y="5803838"/>
            <a:ext cx="3340519" cy="49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FontTx/>
              <a:buAutoNum type="arabicParenBoth"/>
            </a:pPr>
            <a:r>
              <a:rPr lang="fr-FR" altLang="fr-FR" sz="744">
                <a:solidFill>
                  <a:prstClr val="black"/>
                </a:solidFill>
                <a:latin typeface="Arial" panose="020B0604020202020204" pitchFamily="34" charset="0"/>
              </a:rPr>
              <a:t>Une somme affectée du signe &lt;-&gt; indique un découvert correspondant à une dette du syndicat.</a:t>
            </a:r>
          </a:p>
          <a:p>
            <a:pPr defTabSz="378013" fontAlgn="base">
              <a:lnSpc>
                <a:spcPct val="100000"/>
              </a:lnSpc>
              <a:spcBef>
                <a:spcPct val="50000"/>
              </a:spcBef>
              <a:spcAft>
                <a:spcPct val="0"/>
              </a:spcAft>
              <a:buFontTx/>
              <a:buAutoNum type="arabicParenBoth"/>
            </a:pPr>
            <a:r>
              <a:rPr lang="fr-FR" altLang="fr-FR" sz="744">
                <a:solidFill>
                  <a:prstClr val="black"/>
                </a:solidFill>
                <a:latin typeface="Arial" panose="020B0604020202020204" pitchFamily="34" charset="0"/>
              </a:rPr>
              <a:t>Liste individualisée (nom et montant) ci – jointe. </a:t>
            </a:r>
          </a:p>
        </p:txBody>
      </p:sp>
      <p:sp>
        <p:nvSpPr>
          <p:cNvPr id="37937" name="Line 86">
            <a:extLst>
              <a:ext uri="{FF2B5EF4-FFF2-40B4-BE49-F238E27FC236}">
                <a16:creationId xmlns:a16="http://schemas.microsoft.com/office/drawing/2014/main" id="{20752A1D-0493-E097-40AF-8EEBB16ABF19}"/>
              </a:ext>
            </a:extLst>
          </p:cNvPr>
          <p:cNvSpPr>
            <a:spLocks noChangeShapeType="1"/>
          </p:cNvSpPr>
          <p:nvPr/>
        </p:nvSpPr>
        <p:spPr bwMode="auto">
          <a:xfrm>
            <a:off x="3432402" y="3480568"/>
            <a:ext cx="45848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38" name="Line 87">
            <a:extLst>
              <a:ext uri="{FF2B5EF4-FFF2-40B4-BE49-F238E27FC236}">
                <a16:creationId xmlns:a16="http://schemas.microsoft.com/office/drawing/2014/main" id="{DA8F6B49-6E87-B03C-D3A7-EF30023361F4}"/>
              </a:ext>
            </a:extLst>
          </p:cNvPr>
          <p:cNvSpPr>
            <a:spLocks noChangeShapeType="1"/>
          </p:cNvSpPr>
          <p:nvPr/>
        </p:nvSpPr>
        <p:spPr bwMode="auto">
          <a:xfrm flipV="1">
            <a:off x="8017247" y="5625327"/>
            <a:ext cx="0" cy="6549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39" name="Line 88">
            <a:extLst>
              <a:ext uri="{FF2B5EF4-FFF2-40B4-BE49-F238E27FC236}">
                <a16:creationId xmlns:a16="http://schemas.microsoft.com/office/drawing/2014/main" id="{4CAE53F9-15C3-1B52-533C-CA32FDD81749}"/>
              </a:ext>
            </a:extLst>
          </p:cNvPr>
          <p:cNvSpPr>
            <a:spLocks noChangeShapeType="1"/>
          </p:cNvSpPr>
          <p:nvPr/>
        </p:nvSpPr>
        <p:spPr bwMode="auto">
          <a:xfrm>
            <a:off x="1647290" y="5625327"/>
            <a:ext cx="0" cy="6549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40" name="Line 89">
            <a:extLst>
              <a:ext uri="{FF2B5EF4-FFF2-40B4-BE49-F238E27FC236}">
                <a16:creationId xmlns:a16="http://schemas.microsoft.com/office/drawing/2014/main" id="{9BBD712A-CA5C-B00B-599D-D6EED0295EBC}"/>
              </a:ext>
            </a:extLst>
          </p:cNvPr>
          <p:cNvSpPr>
            <a:spLocks noChangeShapeType="1"/>
          </p:cNvSpPr>
          <p:nvPr/>
        </p:nvSpPr>
        <p:spPr bwMode="auto">
          <a:xfrm flipH="1">
            <a:off x="1647291" y="5387750"/>
            <a:ext cx="48211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41" name="Line 90">
            <a:extLst>
              <a:ext uri="{FF2B5EF4-FFF2-40B4-BE49-F238E27FC236}">
                <a16:creationId xmlns:a16="http://schemas.microsoft.com/office/drawing/2014/main" id="{6E590E3E-8FAF-D239-B363-067490A21044}"/>
              </a:ext>
            </a:extLst>
          </p:cNvPr>
          <p:cNvSpPr>
            <a:spLocks noChangeShapeType="1"/>
          </p:cNvSpPr>
          <p:nvPr/>
        </p:nvSpPr>
        <p:spPr bwMode="auto">
          <a:xfrm flipV="1">
            <a:off x="1647290" y="1064106"/>
            <a:ext cx="0" cy="45244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42" name="Line 91">
            <a:extLst>
              <a:ext uri="{FF2B5EF4-FFF2-40B4-BE49-F238E27FC236}">
                <a16:creationId xmlns:a16="http://schemas.microsoft.com/office/drawing/2014/main" id="{85B603F8-3F76-DF9C-0261-4C9693A456B0}"/>
              </a:ext>
            </a:extLst>
          </p:cNvPr>
          <p:cNvSpPr>
            <a:spLocks noChangeShapeType="1"/>
          </p:cNvSpPr>
          <p:nvPr/>
        </p:nvSpPr>
        <p:spPr bwMode="auto">
          <a:xfrm>
            <a:off x="1630226" y="1081170"/>
            <a:ext cx="63699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43" name="Line 93">
            <a:extLst>
              <a:ext uri="{FF2B5EF4-FFF2-40B4-BE49-F238E27FC236}">
                <a16:creationId xmlns:a16="http://schemas.microsoft.com/office/drawing/2014/main" id="{7145318B-042C-6181-1F4C-562E01B7F811}"/>
              </a:ext>
            </a:extLst>
          </p:cNvPr>
          <p:cNvSpPr>
            <a:spLocks noChangeShapeType="1"/>
          </p:cNvSpPr>
          <p:nvPr/>
        </p:nvSpPr>
        <p:spPr bwMode="auto">
          <a:xfrm>
            <a:off x="3432400" y="1577325"/>
            <a:ext cx="0" cy="42265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44" name="Line 94">
            <a:extLst>
              <a:ext uri="{FF2B5EF4-FFF2-40B4-BE49-F238E27FC236}">
                <a16:creationId xmlns:a16="http://schemas.microsoft.com/office/drawing/2014/main" id="{AE63145B-6CEE-5E70-BD96-196B2C206255}"/>
              </a:ext>
            </a:extLst>
          </p:cNvPr>
          <p:cNvSpPr>
            <a:spLocks noChangeShapeType="1"/>
          </p:cNvSpPr>
          <p:nvPr/>
        </p:nvSpPr>
        <p:spPr bwMode="auto">
          <a:xfrm flipV="1">
            <a:off x="8017247" y="1100859"/>
            <a:ext cx="0" cy="476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45" name="Line 95">
            <a:extLst>
              <a:ext uri="{FF2B5EF4-FFF2-40B4-BE49-F238E27FC236}">
                <a16:creationId xmlns:a16="http://schemas.microsoft.com/office/drawing/2014/main" id="{A30248B5-E4C2-C1C7-ABFE-7A13C19B7298}"/>
              </a:ext>
            </a:extLst>
          </p:cNvPr>
          <p:cNvSpPr>
            <a:spLocks noChangeShapeType="1"/>
          </p:cNvSpPr>
          <p:nvPr/>
        </p:nvSpPr>
        <p:spPr bwMode="auto">
          <a:xfrm>
            <a:off x="8017247" y="5387751"/>
            <a:ext cx="0" cy="2375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37946" name="Text Box 96">
            <a:extLst>
              <a:ext uri="{FF2B5EF4-FFF2-40B4-BE49-F238E27FC236}">
                <a16:creationId xmlns:a16="http://schemas.microsoft.com/office/drawing/2014/main" id="{3E2F6336-5A7B-109A-B9D9-CDA25B495D6F}"/>
              </a:ext>
            </a:extLst>
          </p:cNvPr>
          <p:cNvSpPr txBox="1">
            <a:spLocks noChangeArrowheads="1"/>
          </p:cNvSpPr>
          <p:nvPr/>
        </p:nvSpPr>
        <p:spPr bwMode="auto">
          <a:xfrm>
            <a:off x="1614474" y="1085108"/>
            <a:ext cx="1607913"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Syndicat des copropriétaires:</a:t>
            </a:r>
          </a:p>
        </p:txBody>
      </p:sp>
      <p:sp>
        <p:nvSpPr>
          <p:cNvPr id="2" name="Espace réservé du contenu 1">
            <a:extLst>
              <a:ext uri="{FF2B5EF4-FFF2-40B4-BE49-F238E27FC236}">
                <a16:creationId xmlns:a16="http://schemas.microsoft.com/office/drawing/2014/main" id="{97465B23-7120-1BD5-0EE0-785374CC5C3C}"/>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La lecture de l’annexe 1</a:t>
            </a:r>
          </a:p>
        </p:txBody>
      </p:sp>
      <p:pic>
        <p:nvPicPr>
          <p:cNvPr id="3" name="Image 2">
            <a:extLst>
              <a:ext uri="{FF2B5EF4-FFF2-40B4-BE49-F238E27FC236}">
                <a16:creationId xmlns:a16="http://schemas.microsoft.com/office/drawing/2014/main" id="{B3391957-D8C9-CB19-C5F0-D82A37C958FA}"/>
              </a:ext>
            </a:extLst>
          </p:cNvPr>
          <p:cNvPicPr>
            <a:picLocks noChangeAspect="1"/>
          </p:cNvPicPr>
          <p:nvPr/>
        </p:nvPicPr>
        <p:blipFill>
          <a:blip r:embed="rId2"/>
          <a:stretch>
            <a:fillRect/>
          </a:stretch>
        </p:blipFill>
        <p:spPr>
          <a:xfrm>
            <a:off x="0" y="-8189"/>
            <a:ext cx="639132" cy="38275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158D9520-E799-C0EC-1BA1-5A67CCB36157}"/>
              </a:ext>
            </a:extLst>
          </p:cNvPr>
          <p:cNvSpPr>
            <a:spLocks noChangeArrowheads="1"/>
          </p:cNvSpPr>
          <p:nvPr/>
        </p:nvSpPr>
        <p:spPr bwMode="auto">
          <a:xfrm>
            <a:off x="1467467" y="1100859"/>
            <a:ext cx="7353081" cy="5418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46083" name="Line 24">
            <a:extLst>
              <a:ext uri="{FF2B5EF4-FFF2-40B4-BE49-F238E27FC236}">
                <a16:creationId xmlns:a16="http://schemas.microsoft.com/office/drawing/2014/main" id="{3D9B9F14-B8D2-E440-33E0-BE0F4D6C6A83}"/>
              </a:ext>
            </a:extLst>
          </p:cNvPr>
          <p:cNvSpPr>
            <a:spLocks noChangeShapeType="1"/>
          </p:cNvSpPr>
          <p:nvPr/>
        </p:nvSpPr>
        <p:spPr bwMode="auto">
          <a:xfrm>
            <a:off x="1467467" y="1457881"/>
            <a:ext cx="73530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84" name="Line 25">
            <a:extLst>
              <a:ext uri="{FF2B5EF4-FFF2-40B4-BE49-F238E27FC236}">
                <a16:creationId xmlns:a16="http://schemas.microsoft.com/office/drawing/2014/main" id="{6155574A-1DBC-5137-116F-3A0C6614AF90}"/>
              </a:ext>
            </a:extLst>
          </p:cNvPr>
          <p:cNvSpPr>
            <a:spLocks noChangeShapeType="1"/>
          </p:cNvSpPr>
          <p:nvPr/>
        </p:nvSpPr>
        <p:spPr bwMode="auto">
          <a:xfrm>
            <a:off x="1467467" y="1577325"/>
            <a:ext cx="65497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85" name="Line 26">
            <a:extLst>
              <a:ext uri="{FF2B5EF4-FFF2-40B4-BE49-F238E27FC236}">
                <a16:creationId xmlns:a16="http://schemas.microsoft.com/office/drawing/2014/main" id="{93C85279-0A2E-B4A2-BD26-AF0FFBF0EFF0}"/>
              </a:ext>
            </a:extLst>
          </p:cNvPr>
          <p:cNvSpPr>
            <a:spLocks noChangeShapeType="1"/>
          </p:cNvSpPr>
          <p:nvPr/>
        </p:nvSpPr>
        <p:spPr bwMode="auto">
          <a:xfrm>
            <a:off x="1467467" y="1695458"/>
            <a:ext cx="73530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86" name="Line 27">
            <a:extLst>
              <a:ext uri="{FF2B5EF4-FFF2-40B4-BE49-F238E27FC236}">
                <a16:creationId xmlns:a16="http://schemas.microsoft.com/office/drawing/2014/main" id="{F6777829-67DB-A34C-CD9C-9FD210F10FAD}"/>
              </a:ext>
            </a:extLst>
          </p:cNvPr>
          <p:cNvSpPr>
            <a:spLocks noChangeShapeType="1"/>
          </p:cNvSpPr>
          <p:nvPr/>
        </p:nvSpPr>
        <p:spPr bwMode="auto">
          <a:xfrm>
            <a:off x="1467467" y="1993414"/>
            <a:ext cx="73530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87" name="Line 28">
            <a:extLst>
              <a:ext uri="{FF2B5EF4-FFF2-40B4-BE49-F238E27FC236}">
                <a16:creationId xmlns:a16="http://schemas.microsoft.com/office/drawing/2014/main" id="{AA918AD8-FC9B-D7B8-030D-7CC581A69E55}"/>
              </a:ext>
            </a:extLst>
          </p:cNvPr>
          <p:cNvSpPr>
            <a:spLocks noChangeShapeType="1"/>
          </p:cNvSpPr>
          <p:nvPr/>
        </p:nvSpPr>
        <p:spPr bwMode="auto">
          <a:xfrm>
            <a:off x="1467467" y="2112859"/>
            <a:ext cx="73530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88" name="Text Box 29">
            <a:extLst>
              <a:ext uri="{FF2B5EF4-FFF2-40B4-BE49-F238E27FC236}">
                <a16:creationId xmlns:a16="http://schemas.microsoft.com/office/drawing/2014/main" id="{A33C27F1-9748-CDD7-7873-90FD66A8704F}"/>
              </a:ext>
            </a:extLst>
          </p:cNvPr>
          <p:cNvSpPr txBox="1">
            <a:spLocks noChangeArrowheads="1"/>
          </p:cNvSpPr>
          <p:nvPr/>
        </p:nvSpPr>
        <p:spPr bwMode="auto">
          <a:xfrm>
            <a:off x="3969247" y="1100860"/>
            <a:ext cx="3689667" cy="41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827">
                <a:solidFill>
                  <a:prstClr val="black"/>
                </a:solidFill>
                <a:latin typeface="Arial" panose="020B0604020202020204" pitchFamily="34" charset="0"/>
              </a:rPr>
              <a:t>Compte de gestion générale de l’exercice clos réalisé (N1) du … au …</a:t>
            </a:r>
          </a:p>
          <a:p>
            <a:pPr defTabSz="378013" fontAlgn="base">
              <a:lnSpc>
                <a:spcPct val="100000"/>
              </a:lnSpc>
              <a:spcBef>
                <a:spcPct val="50000"/>
              </a:spcBef>
              <a:spcAft>
                <a:spcPct val="0"/>
              </a:spcAft>
              <a:buNone/>
            </a:pPr>
            <a:r>
              <a:rPr lang="fr-FR" altLang="fr-FR" sz="827">
                <a:solidFill>
                  <a:prstClr val="black"/>
                </a:solidFill>
                <a:latin typeface="Arial" panose="020B0604020202020204" pitchFamily="34" charset="0"/>
              </a:rPr>
              <a:t>Et budget prévisionnel de l’exercice </a:t>
            </a:r>
          </a:p>
        </p:txBody>
      </p:sp>
      <p:sp>
        <p:nvSpPr>
          <p:cNvPr id="46089" name="Text Box 30">
            <a:extLst>
              <a:ext uri="{FF2B5EF4-FFF2-40B4-BE49-F238E27FC236}">
                <a16:creationId xmlns:a16="http://schemas.microsoft.com/office/drawing/2014/main" id="{A93E9C31-0B20-C94B-0CCE-7DDB59A9EC4E}"/>
              </a:ext>
            </a:extLst>
          </p:cNvPr>
          <p:cNvSpPr txBox="1">
            <a:spLocks noChangeArrowheads="1"/>
          </p:cNvSpPr>
          <p:nvPr/>
        </p:nvSpPr>
        <p:spPr bwMode="auto">
          <a:xfrm>
            <a:off x="1408400" y="1448693"/>
            <a:ext cx="3276203"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6090" name="Text Box 31">
            <a:extLst>
              <a:ext uri="{FF2B5EF4-FFF2-40B4-BE49-F238E27FC236}">
                <a16:creationId xmlns:a16="http://schemas.microsoft.com/office/drawing/2014/main" id="{098D1738-2513-A8A1-61B5-F1B848658EAD}"/>
              </a:ext>
            </a:extLst>
          </p:cNvPr>
          <p:cNvSpPr txBox="1">
            <a:spLocks noChangeArrowheads="1"/>
          </p:cNvSpPr>
          <p:nvPr/>
        </p:nvSpPr>
        <p:spPr bwMode="auto">
          <a:xfrm>
            <a:off x="5394709" y="1417191"/>
            <a:ext cx="2799736"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PRODUIT POUR OPÉRATIONS COURANTES</a:t>
            </a:r>
          </a:p>
        </p:txBody>
      </p:sp>
      <p:sp>
        <p:nvSpPr>
          <p:cNvPr id="46091" name="Text Box 32">
            <a:extLst>
              <a:ext uri="{FF2B5EF4-FFF2-40B4-BE49-F238E27FC236}">
                <a16:creationId xmlns:a16="http://schemas.microsoft.com/office/drawing/2014/main" id="{788C9C59-DCA1-AFA5-8235-656A7CC9B88B}"/>
              </a:ext>
            </a:extLst>
          </p:cNvPr>
          <p:cNvSpPr txBox="1">
            <a:spLocks noChangeArrowheads="1"/>
          </p:cNvSpPr>
          <p:nvPr/>
        </p:nvSpPr>
        <p:spPr bwMode="auto">
          <a:xfrm>
            <a:off x="1408401" y="2171927"/>
            <a:ext cx="2321956" cy="232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60 Achats de matière et fournitures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601 Eau (compteur général)</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602 Électricité</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603 Chauffage, énergie et combustible</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60X Autres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61 Services extérieurs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611 Nettoyage des locaux</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612 Locations mobilières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613 Locations mobilières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614 Locations de maintenance</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615 Entretien et petite réparations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61X Autres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62 Frais d’administration </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621 Rémunérations du syndic sur gestion copropriété </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622 Autres honoraire du syndic</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63 Impôt et taxe</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64 Frais de personnel</a:t>
            </a:r>
          </a:p>
        </p:txBody>
      </p:sp>
      <p:sp>
        <p:nvSpPr>
          <p:cNvPr id="46092" name="Rectangle 33">
            <a:extLst>
              <a:ext uri="{FF2B5EF4-FFF2-40B4-BE49-F238E27FC236}">
                <a16:creationId xmlns:a16="http://schemas.microsoft.com/office/drawing/2014/main" id="{A6FECEA2-85B2-451D-76F7-8BE4388592B9}"/>
              </a:ext>
            </a:extLst>
          </p:cNvPr>
          <p:cNvSpPr>
            <a:spLocks noChangeArrowheads="1"/>
          </p:cNvSpPr>
          <p:nvPr/>
        </p:nvSpPr>
        <p:spPr bwMode="auto">
          <a:xfrm>
            <a:off x="3315580" y="1695459"/>
            <a:ext cx="2021375" cy="3215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46093" name="Line 35">
            <a:extLst>
              <a:ext uri="{FF2B5EF4-FFF2-40B4-BE49-F238E27FC236}">
                <a16:creationId xmlns:a16="http://schemas.microsoft.com/office/drawing/2014/main" id="{02CF55A0-1842-82C1-CAD1-97EE440F8B5C}"/>
              </a:ext>
            </a:extLst>
          </p:cNvPr>
          <p:cNvSpPr>
            <a:spLocks noChangeShapeType="1"/>
          </p:cNvSpPr>
          <p:nvPr/>
        </p:nvSpPr>
        <p:spPr bwMode="auto">
          <a:xfrm>
            <a:off x="4028312" y="1695459"/>
            <a:ext cx="0" cy="3215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94" name="Line 36">
            <a:extLst>
              <a:ext uri="{FF2B5EF4-FFF2-40B4-BE49-F238E27FC236}">
                <a16:creationId xmlns:a16="http://schemas.microsoft.com/office/drawing/2014/main" id="{312F1002-C130-FEC8-7057-C45C5E119EE3}"/>
              </a:ext>
            </a:extLst>
          </p:cNvPr>
          <p:cNvSpPr>
            <a:spLocks noChangeShapeType="1"/>
          </p:cNvSpPr>
          <p:nvPr/>
        </p:nvSpPr>
        <p:spPr bwMode="auto">
          <a:xfrm>
            <a:off x="4445713" y="1695459"/>
            <a:ext cx="0" cy="3215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95" name="Line 37">
            <a:extLst>
              <a:ext uri="{FF2B5EF4-FFF2-40B4-BE49-F238E27FC236}">
                <a16:creationId xmlns:a16="http://schemas.microsoft.com/office/drawing/2014/main" id="{58FFC287-BF8B-60CD-60C7-C9059538A5AE}"/>
              </a:ext>
            </a:extLst>
          </p:cNvPr>
          <p:cNvSpPr>
            <a:spLocks noChangeShapeType="1"/>
          </p:cNvSpPr>
          <p:nvPr/>
        </p:nvSpPr>
        <p:spPr bwMode="auto">
          <a:xfrm>
            <a:off x="4922180" y="1695459"/>
            <a:ext cx="0" cy="3215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96" name="Text Box 43">
            <a:extLst>
              <a:ext uri="{FF2B5EF4-FFF2-40B4-BE49-F238E27FC236}">
                <a16:creationId xmlns:a16="http://schemas.microsoft.com/office/drawing/2014/main" id="{8C17E4D8-AE66-8F64-8D79-A9A349F66F57}"/>
              </a:ext>
            </a:extLst>
          </p:cNvPr>
          <p:cNvSpPr txBox="1">
            <a:spLocks noChangeArrowheads="1"/>
          </p:cNvSpPr>
          <p:nvPr/>
        </p:nvSpPr>
        <p:spPr bwMode="auto">
          <a:xfrm>
            <a:off x="5336957" y="2112860"/>
            <a:ext cx="1311269" cy="8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701 Provisions copropriétaire </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711 Subventions sur frais </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       de fonctionnement</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713 Indemnités d’assurances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714 Produit divers</a:t>
            </a:r>
          </a:p>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716 Produit financiers</a:t>
            </a:r>
          </a:p>
        </p:txBody>
      </p:sp>
      <p:sp>
        <p:nvSpPr>
          <p:cNvPr id="46097" name="Rectangle 44">
            <a:extLst>
              <a:ext uri="{FF2B5EF4-FFF2-40B4-BE49-F238E27FC236}">
                <a16:creationId xmlns:a16="http://schemas.microsoft.com/office/drawing/2014/main" id="{07925656-D159-A741-01FC-8BBB1BE1196F}"/>
              </a:ext>
            </a:extLst>
          </p:cNvPr>
          <p:cNvSpPr>
            <a:spLocks noChangeArrowheads="1"/>
          </p:cNvSpPr>
          <p:nvPr/>
        </p:nvSpPr>
        <p:spPr bwMode="auto">
          <a:xfrm>
            <a:off x="6648224" y="1577325"/>
            <a:ext cx="2172322" cy="33339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46098" name="Line 45">
            <a:extLst>
              <a:ext uri="{FF2B5EF4-FFF2-40B4-BE49-F238E27FC236}">
                <a16:creationId xmlns:a16="http://schemas.microsoft.com/office/drawing/2014/main" id="{64CD9DAF-241B-EB78-6694-73D88557AF58}"/>
              </a:ext>
            </a:extLst>
          </p:cNvPr>
          <p:cNvSpPr>
            <a:spLocks noChangeShapeType="1"/>
          </p:cNvSpPr>
          <p:nvPr/>
        </p:nvSpPr>
        <p:spPr bwMode="auto">
          <a:xfrm>
            <a:off x="7003934" y="1695459"/>
            <a:ext cx="0" cy="3215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099" name="Line 46">
            <a:extLst>
              <a:ext uri="{FF2B5EF4-FFF2-40B4-BE49-F238E27FC236}">
                <a16:creationId xmlns:a16="http://schemas.microsoft.com/office/drawing/2014/main" id="{36B4FE97-9055-B3FD-6517-CD989132BCC6}"/>
              </a:ext>
            </a:extLst>
          </p:cNvPr>
          <p:cNvSpPr>
            <a:spLocks noChangeShapeType="1"/>
          </p:cNvSpPr>
          <p:nvPr/>
        </p:nvSpPr>
        <p:spPr bwMode="auto">
          <a:xfrm>
            <a:off x="7362269" y="1695459"/>
            <a:ext cx="0" cy="3215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00" name="Line 47">
            <a:extLst>
              <a:ext uri="{FF2B5EF4-FFF2-40B4-BE49-F238E27FC236}">
                <a16:creationId xmlns:a16="http://schemas.microsoft.com/office/drawing/2014/main" id="{DA3C16B0-BE50-3112-1392-155BB0959DC4}"/>
              </a:ext>
            </a:extLst>
          </p:cNvPr>
          <p:cNvSpPr>
            <a:spLocks noChangeShapeType="1"/>
          </p:cNvSpPr>
          <p:nvPr/>
        </p:nvSpPr>
        <p:spPr bwMode="auto">
          <a:xfrm>
            <a:off x="7838736" y="1577325"/>
            <a:ext cx="0" cy="33339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01" name="Line 48">
            <a:extLst>
              <a:ext uri="{FF2B5EF4-FFF2-40B4-BE49-F238E27FC236}">
                <a16:creationId xmlns:a16="http://schemas.microsoft.com/office/drawing/2014/main" id="{29E37487-266E-7030-134A-2A43EFBA1EB2}"/>
              </a:ext>
            </a:extLst>
          </p:cNvPr>
          <p:cNvSpPr>
            <a:spLocks noChangeShapeType="1"/>
          </p:cNvSpPr>
          <p:nvPr/>
        </p:nvSpPr>
        <p:spPr bwMode="auto">
          <a:xfrm>
            <a:off x="8315203" y="1695459"/>
            <a:ext cx="0" cy="3215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02" name="Text Box 51">
            <a:extLst>
              <a:ext uri="{FF2B5EF4-FFF2-40B4-BE49-F238E27FC236}">
                <a16:creationId xmlns:a16="http://schemas.microsoft.com/office/drawing/2014/main" id="{F5C36214-32F3-2AF1-F6D8-2D9A682FB03D}"/>
              </a:ext>
            </a:extLst>
          </p:cNvPr>
          <p:cNvSpPr txBox="1">
            <a:spLocks noChangeArrowheads="1"/>
          </p:cNvSpPr>
          <p:nvPr/>
        </p:nvSpPr>
        <p:spPr bwMode="auto">
          <a:xfrm>
            <a:off x="3315581" y="1976888"/>
            <a:ext cx="355710"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N-1</a:t>
            </a:r>
          </a:p>
        </p:txBody>
      </p:sp>
      <p:sp>
        <p:nvSpPr>
          <p:cNvPr id="46103" name="Text Box 54">
            <a:extLst>
              <a:ext uri="{FF2B5EF4-FFF2-40B4-BE49-F238E27FC236}">
                <a16:creationId xmlns:a16="http://schemas.microsoft.com/office/drawing/2014/main" id="{035D6C76-CF69-CD6E-F544-97BCE612E9E4}"/>
              </a:ext>
            </a:extLst>
          </p:cNvPr>
          <p:cNvSpPr txBox="1">
            <a:spLocks noChangeArrowheads="1"/>
          </p:cNvSpPr>
          <p:nvPr/>
        </p:nvSpPr>
        <p:spPr bwMode="auto">
          <a:xfrm>
            <a:off x="4326268" y="1934349"/>
            <a:ext cx="184731"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46104" name="Text Box 55">
            <a:extLst>
              <a:ext uri="{FF2B5EF4-FFF2-40B4-BE49-F238E27FC236}">
                <a16:creationId xmlns:a16="http://schemas.microsoft.com/office/drawing/2014/main" id="{D71CD850-38EA-54BC-FE05-A9F46C844CA7}"/>
              </a:ext>
            </a:extLst>
          </p:cNvPr>
          <p:cNvSpPr txBox="1">
            <a:spLocks noChangeArrowheads="1"/>
          </p:cNvSpPr>
          <p:nvPr/>
        </p:nvSpPr>
        <p:spPr bwMode="auto">
          <a:xfrm>
            <a:off x="3655540" y="1988165"/>
            <a:ext cx="359647"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a:t>
            </a:r>
          </a:p>
        </p:txBody>
      </p:sp>
      <p:sp>
        <p:nvSpPr>
          <p:cNvPr id="46105" name="Text Box 56">
            <a:extLst>
              <a:ext uri="{FF2B5EF4-FFF2-40B4-BE49-F238E27FC236}">
                <a16:creationId xmlns:a16="http://schemas.microsoft.com/office/drawing/2014/main" id="{421F4CAE-EC61-A18F-93B1-8A708203CD21}"/>
              </a:ext>
            </a:extLst>
          </p:cNvPr>
          <p:cNvSpPr txBox="1">
            <a:spLocks noChangeArrowheads="1"/>
          </p:cNvSpPr>
          <p:nvPr/>
        </p:nvSpPr>
        <p:spPr bwMode="auto">
          <a:xfrm>
            <a:off x="4117569" y="1993415"/>
            <a:ext cx="237577"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a:t>
            </a:r>
          </a:p>
        </p:txBody>
      </p:sp>
      <p:sp>
        <p:nvSpPr>
          <p:cNvPr id="46106" name="Text Box 57">
            <a:extLst>
              <a:ext uri="{FF2B5EF4-FFF2-40B4-BE49-F238E27FC236}">
                <a16:creationId xmlns:a16="http://schemas.microsoft.com/office/drawing/2014/main" id="{1654B4E5-7A41-7E54-FD37-B3C6071A861F}"/>
              </a:ext>
            </a:extLst>
          </p:cNvPr>
          <p:cNvSpPr txBox="1">
            <a:spLocks noChangeArrowheads="1"/>
          </p:cNvSpPr>
          <p:nvPr/>
        </p:nvSpPr>
        <p:spPr bwMode="auto">
          <a:xfrm>
            <a:off x="4504779" y="1993415"/>
            <a:ext cx="357022" cy="32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N+1</a:t>
            </a:r>
          </a:p>
        </p:txBody>
      </p:sp>
      <p:sp>
        <p:nvSpPr>
          <p:cNvPr id="46107" name="Text Box 58">
            <a:extLst>
              <a:ext uri="{FF2B5EF4-FFF2-40B4-BE49-F238E27FC236}">
                <a16:creationId xmlns:a16="http://schemas.microsoft.com/office/drawing/2014/main" id="{CB7E2260-5B9A-3A2D-80D2-A40E30046775}"/>
              </a:ext>
            </a:extLst>
          </p:cNvPr>
          <p:cNvSpPr txBox="1">
            <a:spLocks noChangeArrowheads="1"/>
          </p:cNvSpPr>
          <p:nvPr/>
        </p:nvSpPr>
        <p:spPr bwMode="auto">
          <a:xfrm>
            <a:off x="4922180" y="1993415"/>
            <a:ext cx="414776"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N+2</a:t>
            </a:r>
          </a:p>
        </p:txBody>
      </p:sp>
      <p:sp>
        <p:nvSpPr>
          <p:cNvPr id="46108" name="Text Box 63">
            <a:extLst>
              <a:ext uri="{FF2B5EF4-FFF2-40B4-BE49-F238E27FC236}">
                <a16:creationId xmlns:a16="http://schemas.microsoft.com/office/drawing/2014/main" id="{01A47C27-C3E1-F677-A438-6117A261C7C8}"/>
              </a:ext>
            </a:extLst>
          </p:cNvPr>
          <p:cNvSpPr txBox="1">
            <a:spLocks noChangeArrowheads="1"/>
          </p:cNvSpPr>
          <p:nvPr/>
        </p:nvSpPr>
        <p:spPr bwMode="auto">
          <a:xfrm>
            <a:off x="7183758" y="1993415"/>
            <a:ext cx="414776"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46109" name="Text Box 64">
            <a:extLst>
              <a:ext uri="{FF2B5EF4-FFF2-40B4-BE49-F238E27FC236}">
                <a16:creationId xmlns:a16="http://schemas.microsoft.com/office/drawing/2014/main" id="{9D512EEC-4315-AB0E-68BC-1F56AC8F8A38}"/>
              </a:ext>
            </a:extLst>
          </p:cNvPr>
          <p:cNvSpPr txBox="1">
            <a:spLocks noChangeArrowheads="1"/>
          </p:cNvSpPr>
          <p:nvPr/>
        </p:nvSpPr>
        <p:spPr bwMode="auto">
          <a:xfrm>
            <a:off x="7903052" y="1993415"/>
            <a:ext cx="357022" cy="32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N+1</a:t>
            </a:r>
          </a:p>
        </p:txBody>
      </p:sp>
      <p:sp>
        <p:nvSpPr>
          <p:cNvPr id="46110" name="Text Box 65">
            <a:extLst>
              <a:ext uri="{FF2B5EF4-FFF2-40B4-BE49-F238E27FC236}">
                <a16:creationId xmlns:a16="http://schemas.microsoft.com/office/drawing/2014/main" id="{E58546E2-5735-0B54-5DCA-3394E4B172F5}"/>
              </a:ext>
            </a:extLst>
          </p:cNvPr>
          <p:cNvSpPr txBox="1">
            <a:spLocks noChangeArrowheads="1"/>
          </p:cNvSpPr>
          <p:nvPr/>
        </p:nvSpPr>
        <p:spPr bwMode="auto">
          <a:xfrm>
            <a:off x="6648224" y="1993415"/>
            <a:ext cx="414776" cy="47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N-1</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46111" name="Text Box 66">
            <a:extLst>
              <a:ext uri="{FF2B5EF4-FFF2-40B4-BE49-F238E27FC236}">
                <a16:creationId xmlns:a16="http://schemas.microsoft.com/office/drawing/2014/main" id="{2C69DC80-EE87-5326-706A-BD5277C3175F}"/>
              </a:ext>
            </a:extLst>
          </p:cNvPr>
          <p:cNvSpPr txBox="1">
            <a:spLocks noChangeArrowheads="1"/>
          </p:cNvSpPr>
          <p:nvPr/>
        </p:nvSpPr>
        <p:spPr bwMode="auto">
          <a:xfrm>
            <a:off x="7048561" y="1993415"/>
            <a:ext cx="416089" cy="47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a:t>
            </a: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46112" name="Rectangle 68">
            <a:extLst>
              <a:ext uri="{FF2B5EF4-FFF2-40B4-BE49-F238E27FC236}">
                <a16:creationId xmlns:a16="http://schemas.microsoft.com/office/drawing/2014/main" id="{BE0CF631-24C6-239D-5BF5-F49363FA43C4}"/>
              </a:ext>
            </a:extLst>
          </p:cNvPr>
          <p:cNvSpPr>
            <a:spLocks noChangeArrowheads="1"/>
          </p:cNvSpPr>
          <p:nvPr/>
        </p:nvSpPr>
        <p:spPr bwMode="auto">
          <a:xfrm>
            <a:off x="8374269" y="1993415"/>
            <a:ext cx="362600"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N+1</a:t>
            </a:r>
          </a:p>
        </p:txBody>
      </p:sp>
      <p:sp>
        <p:nvSpPr>
          <p:cNvPr id="46113" name="Text Box 70">
            <a:extLst>
              <a:ext uri="{FF2B5EF4-FFF2-40B4-BE49-F238E27FC236}">
                <a16:creationId xmlns:a16="http://schemas.microsoft.com/office/drawing/2014/main" id="{EB41207A-FAA0-CFDB-A9E6-F5809BAE2B09}"/>
              </a:ext>
            </a:extLst>
          </p:cNvPr>
          <p:cNvSpPr txBox="1">
            <a:spLocks noChangeArrowheads="1"/>
          </p:cNvSpPr>
          <p:nvPr/>
        </p:nvSpPr>
        <p:spPr bwMode="auto">
          <a:xfrm>
            <a:off x="7228387" y="2001291"/>
            <a:ext cx="416088"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46114" name="Rectangle 72">
            <a:extLst>
              <a:ext uri="{FF2B5EF4-FFF2-40B4-BE49-F238E27FC236}">
                <a16:creationId xmlns:a16="http://schemas.microsoft.com/office/drawing/2014/main" id="{F4C18BAE-B9AA-2D72-0A6D-6E48234131EB}"/>
              </a:ext>
            </a:extLst>
          </p:cNvPr>
          <p:cNvSpPr>
            <a:spLocks noChangeArrowheads="1"/>
          </p:cNvSpPr>
          <p:nvPr/>
        </p:nvSpPr>
        <p:spPr bwMode="auto">
          <a:xfrm>
            <a:off x="7481713" y="1985540"/>
            <a:ext cx="253596"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r>
              <a:rPr lang="fr-FR" altLang="fr-FR" sz="744">
                <a:solidFill>
                  <a:prstClr val="black"/>
                </a:solidFill>
                <a:latin typeface="Arial" panose="020B0604020202020204" pitchFamily="34" charset="0"/>
              </a:rPr>
              <a:t>N</a:t>
            </a:r>
          </a:p>
        </p:txBody>
      </p:sp>
      <p:sp>
        <p:nvSpPr>
          <p:cNvPr id="46115" name="Line 73">
            <a:extLst>
              <a:ext uri="{FF2B5EF4-FFF2-40B4-BE49-F238E27FC236}">
                <a16:creationId xmlns:a16="http://schemas.microsoft.com/office/drawing/2014/main" id="{A7BE3859-6B32-BCE5-32B2-A3CD40795996}"/>
              </a:ext>
            </a:extLst>
          </p:cNvPr>
          <p:cNvSpPr>
            <a:spLocks noChangeShapeType="1"/>
          </p:cNvSpPr>
          <p:nvPr/>
        </p:nvSpPr>
        <p:spPr bwMode="auto">
          <a:xfrm>
            <a:off x="1467467" y="4434816"/>
            <a:ext cx="73530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16" name="Line 74">
            <a:extLst>
              <a:ext uri="{FF2B5EF4-FFF2-40B4-BE49-F238E27FC236}">
                <a16:creationId xmlns:a16="http://schemas.microsoft.com/office/drawing/2014/main" id="{986CAE83-DDD9-0256-420D-AC91BCB39472}"/>
              </a:ext>
            </a:extLst>
          </p:cNvPr>
          <p:cNvSpPr>
            <a:spLocks noChangeShapeType="1"/>
          </p:cNvSpPr>
          <p:nvPr/>
        </p:nvSpPr>
        <p:spPr bwMode="auto">
          <a:xfrm>
            <a:off x="1467467" y="4554260"/>
            <a:ext cx="67873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166950" name="Text Box 75">
            <a:extLst>
              <a:ext uri="{FF2B5EF4-FFF2-40B4-BE49-F238E27FC236}">
                <a16:creationId xmlns:a16="http://schemas.microsoft.com/office/drawing/2014/main" id="{25568110-302C-9A56-CF77-94444CA06195}"/>
              </a:ext>
            </a:extLst>
          </p:cNvPr>
          <p:cNvSpPr txBox="1">
            <a:spLocks noChangeArrowheads="1"/>
          </p:cNvSpPr>
          <p:nvPr/>
        </p:nvSpPr>
        <p:spPr bwMode="auto">
          <a:xfrm>
            <a:off x="1550160" y="4197239"/>
            <a:ext cx="1371647" cy="42947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378013">
              <a:spcBef>
                <a:spcPct val="50000"/>
              </a:spcBef>
              <a:buNone/>
              <a:defRPr/>
            </a:pPr>
            <a:r>
              <a:rPr lang="fr-FR" altLang="fr-FR" sz="1323" dirty="0">
                <a:solidFill>
                  <a:prstClr val="black"/>
                </a:solidFill>
              </a:rPr>
              <a:t>                              </a:t>
            </a:r>
            <a:r>
              <a:rPr lang="fr-FR" altLang="fr-FR" sz="868" dirty="0">
                <a:solidFill>
                  <a:prstClr val="black"/>
                </a:solidFill>
              </a:rPr>
              <a:t>Sous-total</a:t>
            </a:r>
          </a:p>
        </p:txBody>
      </p:sp>
      <p:sp>
        <p:nvSpPr>
          <p:cNvPr id="46118" name="Line 76">
            <a:extLst>
              <a:ext uri="{FF2B5EF4-FFF2-40B4-BE49-F238E27FC236}">
                <a16:creationId xmlns:a16="http://schemas.microsoft.com/office/drawing/2014/main" id="{F12C0FB9-083A-A2C6-445C-E6888BED84CF}"/>
              </a:ext>
            </a:extLst>
          </p:cNvPr>
          <p:cNvSpPr>
            <a:spLocks noChangeShapeType="1"/>
          </p:cNvSpPr>
          <p:nvPr/>
        </p:nvSpPr>
        <p:spPr bwMode="auto">
          <a:xfrm>
            <a:off x="3671290" y="1695459"/>
            <a:ext cx="0" cy="3215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19" name="Line 77">
            <a:extLst>
              <a:ext uri="{FF2B5EF4-FFF2-40B4-BE49-F238E27FC236}">
                <a16:creationId xmlns:a16="http://schemas.microsoft.com/office/drawing/2014/main" id="{897CC67D-268F-53C5-4BA6-096B7D6F990F}"/>
              </a:ext>
            </a:extLst>
          </p:cNvPr>
          <p:cNvSpPr>
            <a:spLocks noChangeShapeType="1"/>
          </p:cNvSpPr>
          <p:nvPr/>
        </p:nvSpPr>
        <p:spPr bwMode="auto">
          <a:xfrm flipV="1">
            <a:off x="5336955" y="1457882"/>
            <a:ext cx="0" cy="2375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20" name="Line 78">
            <a:extLst>
              <a:ext uri="{FF2B5EF4-FFF2-40B4-BE49-F238E27FC236}">
                <a16:creationId xmlns:a16="http://schemas.microsoft.com/office/drawing/2014/main" id="{C89AD9E6-BA39-1D0C-E7BE-21F5A824635F}"/>
              </a:ext>
            </a:extLst>
          </p:cNvPr>
          <p:cNvSpPr>
            <a:spLocks noChangeShapeType="1"/>
          </p:cNvSpPr>
          <p:nvPr/>
        </p:nvSpPr>
        <p:spPr bwMode="auto">
          <a:xfrm flipV="1">
            <a:off x="3315580" y="1577327"/>
            <a:ext cx="0" cy="118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21" name="Line 79">
            <a:extLst>
              <a:ext uri="{FF2B5EF4-FFF2-40B4-BE49-F238E27FC236}">
                <a16:creationId xmlns:a16="http://schemas.microsoft.com/office/drawing/2014/main" id="{096756BE-9C19-AEC8-B257-5FD2F92DE49E}"/>
              </a:ext>
            </a:extLst>
          </p:cNvPr>
          <p:cNvSpPr>
            <a:spLocks noChangeShapeType="1"/>
          </p:cNvSpPr>
          <p:nvPr/>
        </p:nvSpPr>
        <p:spPr bwMode="auto">
          <a:xfrm flipV="1">
            <a:off x="4445713" y="1577327"/>
            <a:ext cx="0" cy="118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22" name="Line 81">
            <a:extLst>
              <a:ext uri="{FF2B5EF4-FFF2-40B4-BE49-F238E27FC236}">
                <a16:creationId xmlns:a16="http://schemas.microsoft.com/office/drawing/2014/main" id="{1EF4CDD2-9DCA-1D84-EA23-F9711D5F6517}"/>
              </a:ext>
            </a:extLst>
          </p:cNvPr>
          <p:cNvSpPr>
            <a:spLocks noChangeShapeType="1"/>
          </p:cNvSpPr>
          <p:nvPr/>
        </p:nvSpPr>
        <p:spPr bwMode="auto">
          <a:xfrm>
            <a:off x="5041625" y="4791838"/>
            <a:ext cx="32131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23" name="Line 82">
            <a:extLst>
              <a:ext uri="{FF2B5EF4-FFF2-40B4-BE49-F238E27FC236}">
                <a16:creationId xmlns:a16="http://schemas.microsoft.com/office/drawing/2014/main" id="{F9D95600-5997-BF99-4B27-062524CD07D8}"/>
              </a:ext>
            </a:extLst>
          </p:cNvPr>
          <p:cNvSpPr>
            <a:spLocks noChangeShapeType="1"/>
          </p:cNvSpPr>
          <p:nvPr/>
        </p:nvSpPr>
        <p:spPr bwMode="auto">
          <a:xfrm flipH="1">
            <a:off x="1467466" y="4791838"/>
            <a:ext cx="20843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24" name="Text Box 83">
            <a:extLst>
              <a:ext uri="{FF2B5EF4-FFF2-40B4-BE49-F238E27FC236}">
                <a16:creationId xmlns:a16="http://schemas.microsoft.com/office/drawing/2014/main" id="{2333A0E6-6611-39A6-6B49-3429BD3FBCED}"/>
              </a:ext>
            </a:extLst>
          </p:cNvPr>
          <p:cNvSpPr txBox="1">
            <a:spLocks noChangeArrowheads="1"/>
          </p:cNvSpPr>
          <p:nvPr/>
        </p:nvSpPr>
        <p:spPr bwMode="auto">
          <a:xfrm>
            <a:off x="1496342" y="4571324"/>
            <a:ext cx="2084379" cy="2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Solde (excèdent/opération courantes affecté aux copropriétaires)</a:t>
            </a:r>
          </a:p>
        </p:txBody>
      </p:sp>
      <p:sp>
        <p:nvSpPr>
          <p:cNvPr id="46125" name="Line 84">
            <a:extLst>
              <a:ext uri="{FF2B5EF4-FFF2-40B4-BE49-F238E27FC236}">
                <a16:creationId xmlns:a16="http://schemas.microsoft.com/office/drawing/2014/main" id="{AB670518-B230-AC65-3C8F-0C1DD0EBA3EC}"/>
              </a:ext>
            </a:extLst>
          </p:cNvPr>
          <p:cNvSpPr>
            <a:spLocks noChangeShapeType="1"/>
          </p:cNvSpPr>
          <p:nvPr/>
        </p:nvSpPr>
        <p:spPr bwMode="auto">
          <a:xfrm>
            <a:off x="1467467" y="4911282"/>
            <a:ext cx="67873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26" name="Line 85">
            <a:extLst>
              <a:ext uri="{FF2B5EF4-FFF2-40B4-BE49-F238E27FC236}">
                <a16:creationId xmlns:a16="http://schemas.microsoft.com/office/drawing/2014/main" id="{E8B440E7-30F6-9CA0-F811-BEA963588815}"/>
              </a:ext>
            </a:extLst>
          </p:cNvPr>
          <p:cNvSpPr>
            <a:spLocks noChangeShapeType="1"/>
          </p:cNvSpPr>
          <p:nvPr/>
        </p:nvSpPr>
        <p:spPr bwMode="auto">
          <a:xfrm>
            <a:off x="3551846" y="4791838"/>
            <a:ext cx="154622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27" name="Rectangle 88">
            <a:extLst>
              <a:ext uri="{FF2B5EF4-FFF2-40B4-BE49-F238E27FC236}">
                <a16:creationId xmlns:a16="http://schemas.microsoft.com/office/drawing/2014/main" id="{C412C8A8-157E-BB57-0504-BD16BA0A43B9}"/>
              </a:ext>
            </a:extLst>
          </p:cNvPr>
          <p:cNvSpPr>
            <a:spLocks noChangeArrowheads="1"/>
          </p:cNvSpPr>
          <p:nvPr/>
        </p:nvSpPr>
        <p:spPr bwMode="auto">
          <a:xfrm>
            <a:off x="5277890" y="4554261"/>
            <a:ext cx="1400524" cy="24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Solde (excèdent /opération courantes  affecté aux copropriétaires)</a:t>
            </a:r>
          </a:p>
        </p:txBody>
      </p:sp>
      <p:sp>
        <p:nvSpPr>
          <p:cNvPr id="46128" name="Text Box 90">
            <a:extLst>
              <a:ext uri="{FF2B5EF4-FFF2-40B4-BE49-F238E27FC236}">
                <a16:creationId xmlns:a16="http://schemas.microsoft.com/office/drawing/2014/main" id="{1C02C31B-D3C5-D75C-30B4-682A8ECE0F90}"/>
              </a:ext>
            </a:extLst>
          </p:cNvPr>
          <p:cNvSpPr txBox="1">
            <a:spLocks noChangeArrowheads="1"/>
          </p:cNvSpPr>
          <p:nvPr/>
        </p:nvSpPr>
        <p:spPr bwMode="auto">
          <a:xfrm>
            <a:off x="1437277" y="4902095"/>
            <a:ext cx="3274890" cy="18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CHARGES POUR TRAVAUX ET AUTRES OPÉRATIONS EXEPTIONNELLES</a:t>
            </a:r>
          </a:p>
        </p:txBody>
      </p:sp>
      <p:sp>
        <p:nvSpPr>
          <p:cNvPr id="46129" name="Rectangle 91">
            <a:extLst>
              <a:ext uri="{FF2B5EF4-FFF2-40B4-BE49-F238E27FC236}">
                <a16:creationId xmlns:a16="http://schemas.microsoft.com/office/drawing/2014/main" id="{BD2A0715-8245-562A-AE8E-FFFC7DFB3380}"/>
              </a:ext>
            </a:extLst>
          </p:cNvPr>
          <p:cNvSpPr>
            <a:spLocks noChangeArrowheads="1"/>
          </p:cNvSpPr>
          <p:nvPr/>
        </p:nvSpPr>
        <p:spPr bwMode="auto">
          <a:xfrm>
            <a:off x="1467465" y="5030728"/>
            <a:ext cx="2978248" cy="12495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46130" name="Line 92">
            <a:extLst>
              <a:ext uri="{FF2B5EF4-FFF2-40B4-BE49-F238E27FC236}">
                <a16:creationId xmlns:a16="http://schemas.microsoft.com/office/drawing/2014/main" id="{0BEDFEB0-20E2-956B-3990-422088A12CA2}"/>
              </a:ext>
            </a:extLst>
          </p:cNvPr>
          <p:cNvSpPr>
            <a:spLocks noChangeShapeType="1"/>
          </p:cNvSpPr>
          <p:nvPr/>
        </p:nvSpPr>
        <p:spPr bwMode="auto">
          <a:xfrm>
            <a:off x="3315580" y="5030729"/>
            <a:ext cx="0" cy="1488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31" name="Line 93">
            <a:extLst>
              <a:ext uri="{FF2B5EF4-FFF2-40B4-BE49-F238E27FC236}">
                <a16:creationId xmlns:a16="http://schemas.microsoft.com/office/drawing/2014/main" id="{1DC7288F-9EC2-0B53-500F-3E977DDDE38A}"/>
              </a:ext>
            </a:extLst>
          </p:cNvPr>
          <p:cNvSpPr>
            <a:spLocks noChangeShapeType="1"/>
          </p:cNvSpPr>
          <p:nvPr/>
        </p:nvSpPr>
        <p:spPr bwMode="auto">
          <a:xfrm>
            <a:off x="3671290" y="5030729"/>
            <a:ext cx="0" cy="1488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32" name="Line 94">
            <a:extLst>
              <a:ext uri="{FF2B5EF4-FFF2-40B4-BE49-F238E27FC236}">
                <a16:creationId xmlns:a16="http://schemas.microsoft.com/office/drawing/2014/main" id="{F1E03B79-A834-4998-FA06-135F09CA0C05}"/>
              </a:ext>
            </a:extLst>
          </p:cNvPr>
          <p:cNvSpPr>
            <a:spLocks noChangeShapeType="1"/>
          </p:cNvSpPr>
          <p:nvPr/>
        </p:nvSpPr>
        <p:spPr bwMode="auto">
          <a:xfrm>
            <a:off x="4028312" y="5030729"/>
            <a:ext cx="0" cy="1488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33" name="Text Box 95">
            <a:extLst>
              <a:ext uri="{FF2B5EF4-FFF2-40B4-BE49-F238E27FC236}">
                <a16:creationId xmlns:a16="http://schemas.microsoft.com/office/drawing/2014/main" id="{D98F602F-52F2-A838-E5C4-9BD697338BED}"/>
              </a:ext>
            </a:extLst>
          </p:cNvPr>
          <p:cNvSpPr txBox="1">
            <a:spLocks noChangeArrowheads="1"/>
          </p:cNvSpPr>
          <p:nvPr/>
        </p:nvSpPr>
        <p:spPr bwMode="auto">
          <a:xfrm>
            <a:off x="1437277" y="5020228"/>
            <a:ext cx="2084379" cy="116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661 Remboursement d’annuités d’empreint</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671à 673 Travaux</a:t>
            </a:r>
          </a:p>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677 Pertes sur créances irrécouvrables </a:t>
            </a:r>
          </a:p>
          <a:p>
            <a:pPr defTabSz="378013" fontAlgn="base">
              <a:lnSpc>
                <a:spcPct val="100000"/>
              </a:lnSpc>
              <a:spcBef>
                <a:spcPct val="50000"/>
              </a:spcBef>
              <a:spcAft>
                <a:spcPct val="0"/>
              </a:spcAft>
              <a:buNone/>
            </a:pPr>
            <a:endParaRPr lang="fr-FR" altLang="fr-FR" sz="744">
              <a:solidFill>
                <a:prstClr val="black"/>
              </a:solidFill>
              <a:latin typeface="Arial" panose="020B0604020202020204" pitchFamily="34" charset="0"/>
            </a:endParaRPr>
          </a:p>
          <a:p>
            <a:pPr defTabSz="378013" fontAlgn="base">
              <a:lnSpc>
                <a:spcPct val="100000"/>
              </a:lnSpc>
              <a:spcBef>
                <a:spcPct val="50000"/>
              </a:spcBef>
              <a:spcAft>
                <a:spcPct val="0"/>
              </a:spcAft>
              <a:buNone/>
            </a:pPr>
            <a:endParaRPr lang="fr-FR" altLang="fr-FR" sz="744">
              <a:solidFill>
                <a:prstClr val="black"/>
              </a:solidFill>
              <a:latin typeface="Arial" panose="020B0604020202020204" pitchFamily="34" charset="0"/>
            </a:endParaRPr>
          </a:p>
          <a:p>
            <a:pPr defTabSz="378013" fontAlgn="base">
              <a:lnSpc>
                <a:spcPct val="100000"/>
              </a:lnSpc>
              <a:spcBef>
                <a:spcPct val="50000"/>
              </a:spcBef>
              <a:spcAft>
                <a:spcPct val="0"/>
              </a:spcAft>
              <a:buNone/>
            </a:pPr>
            <a:endParaRPr lang="fr-FR" altLang="fr-FR" sz="1158">
              <a:solidFill>
                <a:prstClr val="black"/>
              </a:solidFill>
              <a:latin typeface="Arial" panose="020B0604020202020204" pitchFamily="34" charset="0"/>
            </a:endParaRPr>
          </a:p>
        </p:txBody>
      </p:sp>
      <p:sp>
        <p:nvSpPr>
          <p:cNvPr id="46134" name="Rectangle 96">
            <a:extLst>
              <a:ext uri="{FF2B5EF4-FFF2-40B4-BE49-F238E27FC236}">
                <a16:creationId xmlns:a16="http://schemas.microsoft.com/office/drawing/2014/main" id="{3463D5A1-E2DA-AE80-7FFB-CA4DDB44562A}"/>
              </a:ext>
            </a:extLst>
          </p:cNvPr>
          <p:cNvSpPr>
            <a:spLocks noChangeArrowheads="1"/>
          </p:cNvSpPr>
          <p:nvPr/>
        </p:nvSpPr>
        <p:spPr bwMode="auto">
          <a:xfrm>
            <a:off x="5041625" y="5030729"/>
            <a:ext cx="2797111" cy="14884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endParaRPr lang="fr-FR" altLang="fr-FR" sz="1158">
              <a:solidFill>
                <a:prstClr val="black"/>
              </a:solidFill>
              <a:latin typeface="Arial" panose="020B0604020202020204" pitchFamily="34" charset="0"/>
            </a:endParaRPr>
          </a:p>
        </p:txBody>
      </p:sp>
      <p:sp>
        <p:nvSpPr>
          <p:cNvPr id="46135" name="Text Box 98">
            <a:extLst>
              <a:ext uri="{FF2B5EF4-FFF2-40B4-BE49-F238E27FC236}">
                <a16:creationId xmlns:a16="http://schemas.microsoft.com/office/drawing/2014/main" id="{4D03D81B-1C6F-A9A5-E806-CB13DF91BB85}"/>
              </a:ext>
            </a:extLst>
          </p:cNvPr>
          <p:cNvSpPr txBox="1">
            <a:spLocks noChangeArrowheads="1"/>
          </p:cNvSpPr>
          <p:nvPr/>
        </p:nvSpPr>
        <p:spPr bwMode="auto">
          <a:xfrm>
            <a:off x="5098067" y="4898156"/>
            <a:ext cx="3038626" cy="18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579">
                <a:solidFill>
                  <a:prstClr val="black"/>
                </a:solidFill>
                <a:latin typeface="Arial" panose="020B0604020202020204" pitchFamily="34" charset="0"/>
              </a:rPr>
              <a:t>POUR TRAVAUX ET AUTRES OPÉRATIONS EXCEPTIONNELLES</a:t>
            </a:r>
          </a:p>
        </p:txBody>
      </p:sp>
      <p:sp>
        <p:nvSpPr>
          <p:cNvPr id="46136" name="Text Box 99">
            <a:extLst>
              <a:ext uri="{FF2B5EF4-FFF2-40B4-BE49-F238E27FC236}">
                <a16:creationId xmlns:a16="http://schemas.microsoft.com/office/drawing/2014/main" id="{DA49F5BC-C390-2990-2614-0FC1FE1D2678}"/>
              </a:ext>
            </a:extLst>
          </p:cNvPr>
          <p:cNvSpPr txBox="1">
            <a:spLocks noChangeArrowheads="1"/>
          </p:cNvSpPr>
          <p:nvPr/>
        </p:nvSpPr>
        <p:spPr bwMode="auto">
          <a:xfrm>
            <a:off x="5041625" y="5030728"/>
            <a:ext cx="1785111" cy="13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702 Provision pour travaux</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703 Avances versées par les copropriétaires </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704 Remboursement d’annuités d’emprunts </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Autres produits </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711 Subventions sur travaux </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712 Emprunt à utiliser sur travaux</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713 Indemnités d’assurances</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714 Produits divers</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716 Produits financiers</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718 Produits exceptionnels</a:t>
            </a:r>
          </a:p>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78 Reprise de dépréciation sur créances douteuses</a:t>
            </a:r>
          </a:p>
        </p:txBody>
      </p:sp>
      <p:sp>
        <p:nvSpPr>
          <p:cNvPr id="46137" name="Text Box 100">
            <a:extLst>
              <a:ext uri="{FF2B5EF4-FFF2-40B4-BE49-F238E27FC236}">
                <a16:creationId xmlns:a16="http://schemas.microsoft.com/office/drawing/2014/main" id="{2E022959-6101-E869-3978-F37E61033634}"/>
              </a:ext>
            </a:extLst>
          </p:cNvPr>
          <p:cNvSpPr txBox="1">
            <a:spLocks noChangeArrowheads="1"/>
          </p:cNvSpPr>
          <p:nvPr/>
        </p:nvSpPr>
        <p:spPr bwMode="auto">
          <a:xfrm>
            <a:off x="7956869" y="1100859"/>
            <a:ext cx="863679"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1158">
                <a:solidFill>
                  <a:prstClr val="black"/>
                </a:solidFill>
                <a:latin typeface="Arial" panose="020B0604020202020204" pitchFamily="34" charset="0"/>
              </a:rPr>
              <a:t>   </a:t>
            </a:r>
            <a:r>
              <a:rPr lang="fr-FR" altLang="fr-FR" sz="992">
                <a:solidFill>
                  <a:prstClr val="black"/>
                </a:solidFill>
                <a:latin typeface="Arial" panose="020B0604020202020204" pitchFamily="34" charset="0"/>
              </a:rPr>
              <a:t>Annexe 2</a:t>
            </a:r>
          </a:p>
        </p:txBody>
      </p:sp>
      <p:sp>
        <p:nvSpPr>
          <p:cNvPr id="46138" name="Line 101">
            <a:extLst>
              <a:ext uri="{FF2B5EF4-FFF2-40B4-BE49-F238E27FC236}">
                <a16:creationId xmlns:a16="http://schemas.microsoft.com/office/drawing/2014/main" id="{194E8994-27D9-3E69-AD55-BBC270CE7A6C}"/>
              </a:ext>
            </a:extLst>
          </p:cNvPr>
          <p:cNvSpPr>
            <a:spLocks noChangeShapeType="1"/>
          </p:cNvSpPr>
          <p:nvPr/>
        </p:nvSpPr>
        <p:spPr bwMode="auto">
          <a:xfrm>
            <a:off x="5041625" y="6280305"/>
            <a:ext cx="27971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39" name="Line 102">
            <a:extLst>
              <a:ext uri="{FF2B5EF4-FFF2-40B4-BE49-F238E27FC236}">
                <a16:creationId xmlns:a16="http://schemas.microsoft.com/office/drawing/2014/main" id="{FDAB77A0-9E8E-B301-4DF0-82374E78BE0D}"/>
              </a:ext>
            </a:extLst>
          </p:cNvPr>
          <p:cNvSpPr>
            <a:spLocks noChangeShapeType="1"/>
          </p:cNvSpPr>
          <p:nvPr/>
        </p:nvSpPr>
        <p:spPr bwMode="auto">
          <a:xfrm>
            <a:off x="6587846" y="5030729"/>
            <a:ext cx="0" cy="1488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40" name="Line 103">
            <a:extLst>
              <a:ext uri="{FF2B5EF4-FFF2-40B4-BE49-F238E27FC236}">
                <a16:creationId xmlns:a16="http://schemas.microsoft.com/office/drawing/2014/main" id="{065031F8-06F1-AC53-E0CF-5745729ECF41}"/>
              </a:ext>
            </a:extLst>
          </p:cNvPr>
          <p:cNvSpPr>
            <a:spLocks noChangeShapeType="1"/>
          </p:cNvSpPr>
          <p:nvPr/>
        </p:nvSpPr>
        <p:spPr bwMode="auto">
          <a:xfrm>
            <a:off x="7003934" y="5030729"/>
            <a:ext cx="0" cy="1488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41" name="Line 104">
            <a:extLst>
              <a:ext uri="{FF2B5EF4-FFF2-40B4-BE49-F238E27FC236}">
                <a16:creationId xmlns:a16="http://schemas.microsoft.com/office/drawing/2014/main" id="{B8D2BC13-D8BD-56B6-17DA-A0960319DBFE}"/>
              </a:ext>
            </a:extLst>
          </p:cNvPr>
          <p:cNvSpPr>
            <a:spLocks noChangeShapeType="1"/>
          </p:cNvSpPr>
          <p:nvPr/>
        </p:nvSpPr>
        <p:spPr bwMode="auto">
          <a:xfrm>
            <a:off x="7362269" y="5030729"/>
            <a:ext cx="0" cy="1488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42" name="Line 106">
            <a:extLst>
              <a:ext uri="{FF2B5EF4-FFF2-40B4-BE49-F238E27FC236}">
                <a16:creationId xmlns:a16="http://schemas.microsoft.com/office/drawing/2014/main" id="{E8F47975-B101-C75C-5486-F6EF995EE638}"/>
              </a:ext>
            </a:extLst>
          </p:cNvPr>
          <p:cNvSpPr>
            <a:spLocks noChangeShapeType="1"/>
          </p:cNvSpPr>
          <p:nvPr/>
        </p:nvSpPr>
        <p:spPr bwMode="auto">
          <a:xfrm>
            <a:off x="5041625" y="6399749"/>
            <a:ext cx="27971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43" name="Text Box 107">
            <a:extLst>
              <a:ext uri="{FF2B5EF4-FFF2-40B4-BE49-F238E27FC236}">
                <a16:creationId xmlns:a16="http://schemas.microsoft.com/office/drawing/2014/main" id="{DDD6591D-06F9-51BF-6BDE-EA79F7188E82}"/>
              </a:ext>
            </a:extLst>
          </p:cNvPr>
          <p:cNvSpPr txBox="1">
            <a:spLocks noChangeArrowheads="1"/>
          </p:cNvSpPr>
          <p:nvPr/>
        </p:nvSpPr>
        <p:spPr bwMode="auto">
          <a:xfrm>
            <a:off x="5276577" y="6264555"/>
            <a:ext cx="1371648"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Solde (insuffisance)</a:t>
            </a:r>
          </a:p>
        </p:txBody>
      </p:sp>
      <p:sp>
        <p:nvSpPr>
          <p:cNvPr id="46144" name="Text Box 109">
            <a:extLst>
              <a:ext uri="{FF2B5EF4-FFF2-40B4-BE49-F238E27FC236}">
                <a16:creationId xmlns:a16="http://schemas.microsoft.com/office/drawing/2014/main" id="{5C444105-5142-EE23-B38F-994B1C745A8A}"/>
              </a:ext>
            </a:extLst>
          </p:cNvPr>
          <p:cNvSpPr txBox="1">
            <a:spLocks noChangeArrowheads="1"/>
          </p:cNvSpPr>
          <p:nvPr/>
        </p:nvSpPr>
        <p:spPr bwMode="auto">
          <a:xfrm>
            <a:off x="6052314" y="6386624"/>
            <a:ext cx="595912"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Total II</a:t>
            </a:r>
          </a:p>
        </p:txBody>
      </p:sp>
      <p:sp>
        <p:nvSpPr>
          <p:cNvPr id="46145" name="Line 111">
            <a:extLst>
              <a:ext uri="{FF2B5EF4-FFF2-40B4-BE49-F238E27FC236}">
                <a16:creationId xmlns:a16="http://schemas.microsoft.com/office/drawing/2014/main" id="{2AD3C1CC-2EA5-C8AD-1EF0-4EFE87176545}"/>
              </a:ext>
            </a:extLst>
          </p:cNvPr>
          <p:cNvSpPr>
            <a:spLocks noChangeShapeType="1"/>
          </p:cNvSpPr>
          <p:nvPr/>
        </p:nvSpPr>
        <p:spPr bwMode="auto">
          <a:xfrm>
            <a:off x="1467465" y="6399749"/>
            <a:ext cx="2978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46" name="Line 114">
            <a:extLst>
              <a:ext uri="{FF2B5EF4-FFF2-40B4-BE49-F238E27FC236}">
                <a16:creationId xmlns:a16="http://schemas.microsoft.com/office/drawing/2014/main" id="{E4444385-22B1-F5BB-B181-FE64EB8B4BA3}"/>
              </a:ext>
            </a:extLst>
          </p:cNvPr>
          <p:cNvSpPr>
            <a:spLocks noChangeShapeType="1"/>
          </p:cNvSpPr>
          <p:nvPr/>
        </p:nvSpPr>
        <p:spPr bwMode="auto">
          <a:xfrm>
            <a:off x="1467465" y="6519195"/>
            <a:ext cx="2978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47" name="Line 115">
            <a:extLst>
              <a:ext uri="{FF2B5EF4-FFF2-40B4-BE49-F238E27FC236}">
                <a16:creationId xmlns:a16="http://schemas.microsoft.com/office/drawing/2014/main" id="{BF1FDC11-7372-2922-2C36-39CD3C3F1E78}"/>
              </a:ext>
            </a:extLst>
          </p:cNvPr>
          <p:cNvSpPr>
            <a:spLocks noChangeShapeType="1"/>
          </p:cNvSpPr>
          <p:nvPr/>
        </p:nvSpPr>
        <p:spPr bwMode="auto">
          <a:xfrm>
            <a:off x="4445713" y="6280306"/>
            <a:ext cx="0" cy="2388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78013" eaLnBrk="0" fontAlgn="base" hangingPunct="0">
              <a:spcBef>
                <a:spcPct val="0"/>
              </a:spcBef>
              <a:spcAft>
                <a:spcPct val="0"/>
              </a:spcAft>
            </a:pPr>
            <a:endParaRPr lang="fr-FR" sz="1488">
              <a:solidFill>
                <a:prstClr val="black"/>
              </a:solidFill>
              <a:latin typeface="Calibri" panose="020F0502020204030204" pitchFamily="34" charset="0"/>
            </a:endParaRPr>
          </a:p>
        </p:txBody>
      </p:sp>
      <p:sp>
        <p:nvSpPr>
          <p:cNvPr id="46148" name="Text Box 116">
            <a:extLst>
              <a:ext uri="{FF2B5EF4-FFF2-40B4-BE49-F238E27FC236}">
                <a16:creationId xmlns:a16="http://schemas.microsoft.com/office/drawing/2014/main" id="{3F33479F-FC70-A27D-4E3C-42EE2FF7D5DE}"/>
              </a:ext>
            </a:extLst>
          </p:cNvPr>
          <p:cNvSpPr txBox="1">
            <a:spLocks noChangeArrowheads="1"/>
          </p:cNvSpPr>
          <p:nvPr/>
        </p:nvSpPr>
        <p:spPr bwMode="auto">
          <a:xfrm>
            <a:off x="1791675" y="6260616"/>
            <a:ext cx="1250890"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Solde (excédent)</a:t>
            </a:r>
          </a:p>
        </p:txBody>
      </p:sp>
      <p:sp>
        <p:nvSpPr>
          <p:cNvPr id="46149" name="Text Box 117">
            <a:extLst>
              <a:ext uri="{FF2B5EF4-FFF2-40B4-BE49-F238E27FC236}">
                <a16:creationId xmlns:a16="http://schemas.microsoft.com/office/drawing/2014/main" id="{ACE62A7C-4067-774F-523A-89A670F72246}"/>
              </a:ext>
            </a:extLst>
          </p:cNvPr>
          <p:cNvSpPr txBox="1">
            <a:spLocks noChangeArrowheads="1"/>
          </p:cNvSpPr>
          <p:nvPr/>
        </p:nvSpPr>
        <p:spPr bwMode="auto">
          <a:xfrm>
            <a:off x="2598911" y="6386624"/>
            <a:ext cx="893868"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Total II</a:t>
            </a:r>
          </a:p>
        </p:txBody>
      </p:sp>
      <p:sp>
        <p:nvSpPr>
          <p:cNvPr id="46150" name="Text Box 118">
            <a:extLst>
              <a:ext uri="{FF2B5EF4-FFF2-40B4-BE49-F238E27FC236}">
                <a16:creationId xmlns:a16="http://schemas.microsoft.com/office/drawing/2014/main" id="{6DD29C21-DDE1-00EF-EE0E-D5011E73B1AC}"/>
              </a:ext>
            </a:extLst>
          </p:cNvPr>
          <p:cNvSpPr txBox="1">
            <a:spLocks noChangeArrowheads="1"/>
          </p:cNvSpPr>
          <p:nvPr/>
        </p:nvSpPr>
        <p:spPr bwMode="auto">
          <a:xfrm>
            <a:off x="5665101" y="4381000"/>
            <a:ext cx="1071066"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909">
                <a:solidFill>
                  <a:prstClr val="black"/>
                </a:solidFill>
                <a:latin typeface="Arial" panose="020B0604020202020204" pitchFamily="34" charset="0"/>
              </a:rPr>
              <a:t>Sous-total</a:t>
            </a:r>
          </a:p>
        </p:txBody>
      </p:sp>
      <p:sp>
        <p:nvSpPr>
          <p:cNvPr id="46161" name="Text Box 130">
            <a:extLst>
              <a:ext uri="{FF2B5EF4-FFF2-40B4-BE49-F238E27FC236}">
                <a16:creationId xmlns:a16="http://schemas.microsoft.com/office/drawing/2014/main" id="{29A79B99-0026-3143-57EC-992CD345B5F6}"/>
              </a:ext>
            </a:extLst>
          </p:cNvPr>
          <p:cNvSpPr txBox="1">
            <a:spLocks noChangeArrowheads="1"/>
          </p:cNvSpPr>
          <p:nvPr/>
        </p:nvSpPr>
        <p:spPr bwMode="auto">
          <a:xfrm>
            <a:off x="3253889" y="1695458"/>
            <a:ext cx="476467"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Exercice précédent approuvé</a:t>
            </a:r>
          </a:p>
        </p:txBody>
      </p:sp>
      <p:sp>
        <p:nvSpPr>
          <p:cNvPr id="46162" name="Text Box 131">
            <a:extLst>
              <a:ext uri="{FF2B5EF4-FFF2-40B4-BE49-F238E27FC236}">
                <a16:creationId xmlns:a16="http://schemas.microsoft.com/office/drawing/2014/main" id="{0E39E8CE-1CE1-2ED3-5912-456811649F4A}"/>
              </a:ext>
            </a:extLst>
          </p:cNvPr>
          <p:cNvSpPr txBox="1">
            <a:spLocks noChangeArrowheads="1"/>
          </p:cNvSpPr>
          <p:nvPr/>
        </p:nvSpPr>
        <p:spPr bwMode="auto">
          <a:xfrm>
            <a:off x="3618787" y="1660019"/>
            <a:ext cx="47646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Exercice clos budget vote</a:t>
            </a:r>
          </a:p>
        </p:txBody>
      </p:sp>
      <p:sp>
        <p:nvSpPr>
          <p:cNvPr id="46163" name="Text Box 132">
            <a:extLst>
              <a:ext uri="{FF2B5EF4-FFF2-40B4-BE49-F238E27FC236}">
                <a16:creationId xmlns:a16="http://schemas.microsoft.com/office/drawing/2014/main" id="{0E6D2BEA-C3F5-CA35-4C50-52BF4F4B4953}"/>
              </a:ext>
            </a:extLst>
          </p:cNvPr>
          <p:cNvSpPr txBox="1">
            <a:spLocks noChangeArrowheads="1"/>
          </p:cNvSpPr>
          <p:nvPr/>
        </p:nvSpPr>
        <p:spPr bwMode="auto">
          <a:xfrm>
            <a:off x="3969247" y="1724335"/>
            <a:ext cx="653666"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Exercice clos réalisé à approuver</a:t>
            </a:r>
          </a:p>
        </p:txBody>
      </p:sp>
      <p:sp>
        <p:nvSpPr>
          <p:cNvPr id="46164" name="Text Box 133">
            <a:extLst>
              <a:ext uri="{FF2B5EF4-FFF2-40B4-BE49-F238E27FC236}">
                <a16:creationId xmlns:a16="http://schemas.microsoft.com/office/drawing/2014/main" id="{48D775D8-9D0F-CEE9-CEDE-4B29EBDB02EA}"/>
              </a:ext>
            </a:extLst>
          </p:cNvPr>
          <p:cNvSpPr txBox="1">
            <a:spLocks noChangeArrowheads="1"/>
          </p:cNvSpPr>
          <p:nvPr/>
        </p:nvSpPr>
        <p:spPr bwMode="auto">
          <a:xfrm>
            <a:off x="3315580" y="1577325"/>
            <a:ext cx="1130133" cy="16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Pour approbation des comptes</a:t>
            </a:r>
          </a:p>
        </p:txBody>
      </p:sp>
      <p:sp>
        <p:nvSpPr>
          <p:cNvPr id="46165" name="Text Box 134">
            <a:extLst>
              <a:ext uri="{FF2B5EF4-FFF2-40B4-BE49-F238E27FC236}">
                <a16:creationId xmlns:a16="http://schemas.microsoft.com/office/drawing/2014/main" id="{5B25CD92-212D-7743-E158-809D390AA268}"/>
              </a:ext>
            </a:extLst>
          </p:cNvPr>
          <p:cNvSpPr txBox="1">
            <a:spLocks noChangeArrowheads="1"/>
          </p:cNvSpPr>
          <p:nvPr/>
        </p:nvSpPr>
        <p:spPr bwMode="auto">
          <a:xfrm>
            <a:off x="4393211" y="1702022"/>
            <a:ext cx="715356"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Budget  prévisionnel en cours voté</a:t>
            </a:r>
          </a:p>
        </p:txBody>
      </p:sp>
      <p:sp>
        <p:nvSpPr>
          <p:cNvPr id="46166" name="Text Box 135">
            <a:extLst>
              <a:ext uri="{FF2B5EF4-FFF2-40B4-BE49-F238E27FC236}">
                <a16:creationId xmlns:a16="http://schemas.microsoft.com/office/drawing/2014/main" id="{3FDE0847-A9EC-4884-61C2-F54AFD66B6D8}"/>
              </a:ext>
            </a:extLst>
          </p:cNvPr>
          <p:cNvSpPr txBox="1">
            <a:spLocks noChangeArrowheads="1"/>
          </p:cNvSpPr>
          <p:nvPr/>
        </p:nvSpPr>
        <p:spPr bwMode="auto">
          <a:xfrm>
            <a:off x="4861802" y="1695458"/>
            <a:ext cx="534221"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Budget prévisionnel à voter</a:t>
            </a:r>
          </a:p>
        </p:txBody>
      </p:sp>
      <p:sp>
        <p:nvSpPr>
          <p:cNvPr id="46167" name="Text Box 137">
            <a:extLst>
              <a:ext uri="{FF2B5EF4-FFF2-40B4-BE49-F238E27FC236}">
                <a16:creationId xmlns:a16="http://schemas.microsoft.com/office/drawing/2014/main" id="{39D2ABE3-B0BE-128A-9269-292B6AB68436}"/>
              </a:ext>
            </a:extLst>
          </p:cNvPr>
          <p:cNvSpPr txBox="1">
            <a:spLocks noChangeArrowheads="1"/>
          </p:cNvSpPr>
          <p:nvPr/>
        </p:nvSpPr>
        <p:spPr bwMode="auto">
          <a:xfrm>
            <a:off x="6587847" y="1695458"/>
            <a:ext cx="475154"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Exercice précédent approuvé</a:t>
            </a:r>
          </a:p>
        </p:txBody>
      </p:sp>
      <p:sp>
        <p:nvSpPr>
          <p:cNvPr id="46168" name="Text Box 138">
            <a:extLst>
              <a:ext uri="{FF2B5EF4-FFF2-40B4-BE49-F238E27FC236}">
                <a16:creationId xmlns:a16="http://schemas.microsoft.com/office/drawing/2014/main" id="{C17EFA59-C1E7-B42E-0580-604CF5625579}"/>
              </a:ext>
            </a:extLst>
          </p:cNvPr>
          <p:cNvSpPr txBox="1">
            <a:spLocks noChangeArrowheads="1"/>
          </p:cNvSpPr>
          <p:nvPr/>
        </p:nvSpPr>
        <p:spPr bwMode="auto">
          <a:xfrm>
            <a:off x="6946182" y="1673145"/>
            <a:ext cx="476467" cy="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Exercice clos budget vote</a:t>
            </a:r>
          </a:p>
          <a:p>
            <a:pPr defTabSz="378013" fontAlgn="base">
              <a:lnSpc>
                <a:spcPct val="100000"/>
              </a:lnSpc>
              <a:spcBef>
                <a:spcPct val="50000"/>
              </a:spcBef>
              <a:spcAft>
                <a:spcPct val="0"/>
              </a:spcAft>
              <a:buNone/>
            </a:pPr>
            <a:endParaRPr lang="fr-FR" altLang="fr-FR" sz="496">
              <a:solidFill>
                <a:prstClr val="black"/>
              </a:solidFill>
              <a:latin typeface="Arial" panose="020B0604020202020204" pitchFamily="34" charset="0"/>
            </a:endParaRPr>
          </a:p>
        </p:txBody>
      </p:sp>
      <p:sp>
        <p:nvSpPr>
          <p:cNvPr id="46169" name="Rectangle 141">
            <a:extLst>
              <a:ext uri="{FF2B5EF4-FFF2-40B4-BE49-F238E27FC236}">
                <a16:creationId xmlns:a16="http://schemas.microsoft.com/office/drawing/2014/main" id="{FA9FF4C4-CFDA-0F4E-3747-491B419D5C71}"/>
              </a:ext>
            </a:extLst>
          </p:cNvPr>
          <p:cNvSpPr>
            <a:spLocks noChangeArrowheads="1"/>
          </p:cNvSpPr>
          <p:nvPr/>
        </p:nvSpPr>
        <p:spPr bwMode="auto">
          <a:xfrm>
            <a:off x="7779671" y="1695458"/>
            <a:ext cx="594599"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r>
              <a:rPr lang="fr-FR" altLang="fr-FR" sz="496">
                <a:solidFill>
                  <a:prstClr val="black"/>
                </a:solidFill>
                <a:latin typeface="Arial" panose="020B0604020202020204" pitchFamily="34" charset="0"/>
              </a:rPr>
              <a:t>Budget  prévisionnel en cour s voté</a:t>
            </a:r>
          </a:p>
        </p:txBody>
      </p:sp>
      <p:sp>
        <p:nvSpPr>
          <p:cNvPr id="46170" name="Text Box 144">
            <a:extLst>
              <a:ext uri="{FF2B5EF4-FFF2-40B4-BE49-F238E27FC236}">
                <a16:creationId xmlns:a16="http://schemas.microsoft.com/office/drawing/2014/main" id="{FBD3832B-ABF7-7EDA-F200-8504AA70990B}"/>
              </a:ext>
            </a:extLst>
          </p:cNvPr>
          <p:cNvSpPr txBox="1">
            <a:spLocks noChangeArrowheads="1"/>
          </p:cNvSpPr>
          <p:nvPr/>
        </p:nvSpPr>
        <p:spPr bwMode="auto">
          <a:xfrm>
            <a:off x="8315204" y="1695458"/>
            <a:ext cx="505343"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Budget prévisionnel à voter</a:t>
            </a:r>
          </a:p>
        </p:txBody>
      </p:sp>
      <p:sp>
        <p:nvSpPr>
          <p:cNvPr id="46171" name="Text Box 146">
            <a:extLst>
              <a:ext uri="{FF2B5EF4-FFF2-40B4-BE49-F238E27FC236}">
                <a16:creationId xmlns:a16="http://schemas.microsoft.com/office/drawing/2014/main" id="{B5282367-1EA2-C39F-F973-10D92D27D428}"/>
              </a:ext>
            </a:extLst>
          </p:cNvPr>
          <p:cNvSpPr txBox="1">
            <a:spLocks noChangeArrowheads="1"/>
          </p:cNvSpPr>
          <p:nvPr/>
        </p:nvSpPr>
        <p:spPr bwMode="auto">
          <a:xfrm>
            <a:off x="7301890" y="1695458"/>
            <a:ext cx="597224"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Exercice clos réalisé à approuver</a:t>
            </a:r>
          </a:p>
        </p:txBody>
      </p:sp>
      <p:sp>
        <p:nvSpPr>
          <p:cNvPr id="46172" name="Text Box 147">
            <a:extLst>
              <a:ext uri="{FF2B5EF4-FFF2-40B4-BE49-F238E27FC236}">
                <a16:creationId xmlns:a16="http://schemas.microsoft.com/office/drawing/2014/main" id="{B27D3E38-8EC9-EF77-E778-FDB5D06199EA}"/>
              </a:ext>
            </a:extLst>
          </p:cNvPr>
          <p:cNvSpPr txBox="1">
            <a:spLocks noChangeArrowheads="1"/>
          </p:cNvSpPr>
          <p:nvPr/>
        </p:nvSpPr>
        <p:spPr bwMode="auto">
          <a:xfrm>
            <a:off x="4326269" y="1577325"/>
            <a:ext cx="1131445" cy="16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 Le vote du budget prévisionnel</a:t>
            </a:r>
          </a:p>
        </p:txBody>
      </p:sp>
      <p:sp>
        <p:nvSpPr>
          <p:cNvPr id="46173" name="Text Box 148">
            <a:extLst>
              <a:ext uri="{FF2B5EF4-FFF2-40B4-BE49-F238E27FC236}">
                <a16:creationId xmlns:a16="http://schemas.microsoft.com/office/drawing/2014/main" id="{92910995-F967-7334-F29C-B344B79B692A}"/>
              </a:ext>
            </a:extLst>
          </p:cNvPr>
          <p:cNvSpPr txBox="1">
            <a:spLocks noChangeArrowheads="1"/>
          </p:cNvSpPr>
          <p:nvPr/>
        </p:nvSpPr>
        <p:spPr bwMode="auto">
          <a:xfrm>
            <a:off x="6648225" y="1577327"/>
            <a:ext cx="1190511" cy="28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496">
                <a:solidFill>
                  <a:prstClr val="black"/>
                </a:solidFill>
                <a:latin typeface="Arial" panose="020B0604020202020204" pitchFamily="34" charset="0"/>
              </a:rPr>
              <a:t>Pour approbation des comptes</a:t>
            </a:r>
          </a:p>
          <a:p>
            <a:pPr defTabSz="378013" fontAlgn="base">
              <a:lnSpc>
                <a:spcPct val="100000"/>
              </a:lnSpc>
              <a:spcBef>
                <a:spcPct val="50000"/>
              </a:spcBef>
              <a:spcAft>
                <a:spcPct val="0"/>
              </a:spcAft>
              <a:buNone/>
            </a:pPr>
            <a:endParaRPr lang="fr-FR" altLang="fr-FR" sz="496">
              <a:solidFill>
                <a:prstClr val="black"/>
              </a:solidFill>
              <a:latin typeface="Arial" panose="020B0604020202020204" pitchFamily="34" charset="0"/>
            </a:endParaRPr>
          </a:p>
        </p:txBody>
      </p:sp>
      <p:sp>
        <p:nvSpPr>
          <p:cNvPr id="46174" name="Rectangle 150">
            <a:extLst>
              <a:ext uri="{FF2B5EF4-FFF2-40B4-BE49-F238E27FC236}">
                <a16:creationId xmlns:a16="http://schemas.microsoft.com/office/drawing/2014/main" id="{D5B1B74E-0566-3BE3-44B5-6F125B159858}"/>
              </a:ext>
            </a:extLst>
          </p:cNvPr>
          <p:cNvSpPr>
            <a:spLocks noChangeArrowheads="1"/>
          </p:cNvSpPr>
          <p:nvPr/>
        </p:nvSpPr>
        <p:spPr bwMode="auto">
          <a:xfrm>
            <a:off x="7804608" y="1577325"/>
            <a:ext cx="1050288" cy="16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0"/>
              </a:spcBef>
              <a:spcAft>
                <a:spcPct val="0"/>
              </a:spcAft>
              <a:buNone/>
            </a:pPr>
            <a:r>
              <a:rPr lang="fr-FR" altLang="fr-FR" sz="496">
                <a:solidFill>
                  <a:prstClr val="black"/>
                </a:solidFill>
                <a:latin typeface="Arial" panose="020B0604020202020204" pitchFamily="34" charset="0"/>
              </a:rPr>
              <a:t>Le vote du budget prévisionnel</a:t>
            </a:r>
          </a:p>
        </p:txBody>
      </p:sp>
      <p:sp>
        <p:nvSpPr>
          <p:cNvPr id="46175" name="Text Box 151">
            <a:extLst>
              <a:ext uri="{FF2B5EF4-FFF2-40B4-BE49-F238E27FC236}">
                <a16:creationId xmlns:a16="http://schemas.microsoft.com/office/drawing/2014/main" id="{09A07F04-A24B-E713-CAA1-AD09BB989A5F}"/>
              </a:ext>
            </a:extLst>
          </p:cNvPr>
          <p:cNvSpPr txBox="1">
            <a:spLocks noChangeArrowheads="1"/>
          </p:cNvSpPr>
          <p:nvPr/>
        </p:nvSpPr>
        <p:spPr bwMode="auto">
          <a:xfrm>
            <a:off x="1468780" y="1100860"/>
            <a:ext cx="1607912"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78013" fontAlgn="base">
              <a:lnSpc>
                <a:spcPct val="100000"/>
              </a:lnSpc>
              <a:spcBef>
                <a:spcPct val="50000"/>
              </a:spcBef>
              <a:spcAft>
                <a:spcPct val="0"/>
              </a:spcAft>
              <a:buNone/>
            </a:pPr>
            <a:r>
              <a:rPr lang="fr-FR" altLang="fr-FR" sz="744">
                <a:solidFill>
                  <a:prstClr val="black"/>
                </a:solidFill>
                <a:latin typeface="Arial" panose="020B0604020202020204" pitchFamily="34" charset="0"/>
              </a:rPr>
              <a:t>Syndicat des</a:t>
            </a:r>
            <a:r>
              <a:rPr lang="fr-FR" altLang="fr-FR" sz="1158">
                <a:solidFill>
                  <a:prstClr val="black"/>
                </a:solidFill>
                <a:latin typeface="Arial" panose="020B0604020202020204" pitchFamily="34" charset="0"/>
              </a:rPr>
              <a:t> </a:t>
            </a:r>
            <a:r>
              <a:rPr lang="fr-FR" altLang="fr-FR" sz="744">
                <a:solidFill>
                  <a:prstClr val="black"/>
                </a:solidFill>
                <a:latin typeface="Arial" panose="020B0604020202020204" pitchFamily="34" charset="0"/>
              </a:rPr>
              <a:t>copropriétaires:</a:t>
            </a:r>
          </a:p>
        </p:txBody>
      </p:sp>
      <p:sp>
        <p:nvSpPr>
          <p:cNvPr id="2" name="Espace réservé du contenu 1">
            <a:extLst>
              <a:ext uri="{FF2B5EF4-FFF2-40B4-BE49-F238E27FC236}">
                <a16:creationId xmlns:a16="http://schemas.microsoft.com/office/drawing/2014/main" id="{2C9A37E2-8CF4-9FCC-2433-7E36EA29C03B}"/>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La lecture de l’annexe 2</a:t>
            </a:r>
          </a:p>
        </p:txBody>
      </p:sp>
      <p:pic>
        <p:nvPicPr>
          <p:cNvPr id="3" name="Image 2">
            <a:extLst>
              <a:ext uri="{FF2B5EF4-FFF2-40B4-BE49-F238E27FC236}">
                <a16:creationId xmlns:a16="http://schemas.microsoft.com/office/drawing/2014/main" id="{C9619207-F380-A7FD-1543-2F6DC8C34E9F}"/>
              </a:ext>
            </a:extLst>
          </p:cNvPr>
          <p:cNvPicPr>
            <a:picLocks noChangeAspect="1"/>
          </p:cNvPicPr>
          <p:nvPr/>
        </p:nvPicPr>
        <p:blipFill>
          <a:blip r:embed="rId2"/>
          <a:stretch>
            <a:fillRect/>
          </a:stretch>
        </p:blipFill>
        <p:spPr>
          <a:xfrm>
            <a:off x="0" y="-8189"/>
            <a:ext cx="639132" cy="382757"/>
          </a:xfrm>
          <a:prstGeom prst="rect">
            <a:avLst/>
          </a:prstGeom>
        </p:spPr>
      </p:pic>
    </p:spTree>
    <p:extLst>
      <p:ext uri="{BB962C8B-B14F-4D97-AF65-F5344CB8AC3E}">
        <p14:creationId xmlns:p14="http://schemas.microsoft.com/office/powerpoint/2010/main" val="233743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455" y="903971"/>
            <a:ext cx="7560469" cy="575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a:off x="4557656" y="4640032"/>
            <a:ext cx="43022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contenu 1">
            <a:extLst>
              <a:ext uri="{FF2B5EF4-FFF2-40B4-BE49-F238E27FC236}">
                <a16:creationId xmlns:a16="http://schemas.microsoft.com/office/drawing/2014/main" id="{C21C777D-1823-4A94-0582-B236B1B8AE37}"/>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La lecture de l’annexe 3</a:t>
            </a:r>
          </a:p>
        </p:txBody>
      </p:sp>
      <p:pic>
        <p:nvPicPr>
          <p:cNvPr id="4" name="Image 3">
            <a:extLst>
              <a:ext uri="{FF2B5EF4-FFF2-40B4-BE49-F238E27FC236}">
                <a16:creationId xmlns:a16="http://schemas.microsoft.com/office/drawing/2014/main" id="{5307C9A7-33F9-267F-6A57-FA29A57ACA26}"/>
              </a:ext>
            </a:extLst>
          </p:cNvPr>
          <p:cNvPicPr>
            <a:picLocks noChangeAspect="1"/>
          </p:cNvPicPr>
          <p:nvPr/>
        </p:nvPicPr>
        <p:blipFill>
          <a:blip r:embed="rId3"/>
          <a:stretch>
            <a:fillRect/>
          </a:stretch>
        </p:blipFill>
        <p:spPr>
          <a:xfrm>
            <a:off x="0" y="-8189"/>
            <a:ext cx="639132" cy="382757"/>
          </a:xfrm>
          <a:prstGeom prst="rect">
            <a:avLst/>
          </a:prstGeom>
        </p:spPr>
      </p:pic>
    </p:spTree>
    <p:extLst>
      <p:ext uri="{BB962C8B-B14F-4D97-AF65-F5344CB8AC3E}">
        <p14:creationId xmlns:p14="http://schemas.microsoft.com/office/powerpoint/2010/main" val="155760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89" y="944662"/>
            <a:ext cx="7560470" cy="557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contenu 1">
            <a:extLst>
              <a:ext uri="{FF2B5EF4-FFF2-40B4-BE49-F238E27FC236}">
                <a16:creationId xmlns:a16="http://schemas.microsoft.com/office/drawing/2014/main" id="{D4D66E6D-8143-6533-677C-F5D6D9A17924}"/>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La lecture de l’annexe 4</a:t>
            </a:r>
          </a:p>
        </p:txBody>
      </p:sp>
      <p:pic>
        <p:nvPicPr>
          <p:cNvPr id="3" name="Image 2">
            <a:extLst>
              <a:ext uri="{FF2B5EF4-FFF2-40B4-BE49-F238E27FC236}">
                <a16:creationId xmlns:a16="http://schemas.microsoft.com/office/drawing/2014/main" id="{89139271-5609-9DC4-88D1-BA7AEF45F499}"/>
              </a:ext>
            </a:extLst>
          </p:cNvPr>
          <p:cNvPicPr>
            <a:picLocks noChangeAspect="1"/>
          </p:cNvPicPr>
          <p:nvPr/>
        </p:nvPicPr>
        <p:blipFill>
          <a:blip r:embed="rId3"/>
          <a:stretch>
            <a:fillRect/>
          </a:stretch>
        </p:blipFill>
        <p:spPr>
          <a:xfrm>
            <a:off x="0" y="-8189"/>
            <a:ext cx="639132" cy="382757"/>
          </a:xfrm>
          <a:prstGeom prst="rect">
            <a:avLst/>
          </a:prstGeom>
        </p:spPr>
      </p:pic>
    </p:spTree>
    <p:extLst>
      <p:ext uri="{BB962C8B-B14F-4D97-AF65-F5344CB8AC3E}">
        <p14:creationId xmlns:p14="http://schemas.microsoft.com/office/powerpoint/2010/main" val="145883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ChangeArrowheads="1"/>
          </p:cNvSpPr>
          <p:nvPr/>
        </p:nvSpPr>
        <p:spPr bwMode="auto">
          <a:xfrm>
            <a:off x="1266332" y="3557108"/>
            <a:ext cx="8226917" cy="3884396"/>
          </a:xfrm>
          <a:prstGeom prst="rect">
            <a:avLst/>
          </a:prstGeom>
          <a:noFill/>
          <a:ln w="9525">
            <a:noFill/>
            <a:miter lim="800000"/>
            <a:headEnd/>
            <a:tailEnd/>
          </a:ln>
        </p:spPr>
        <p:txBody>
          <a:bodyPr/>
          <a:lstStyle/>
          <a:p>
            <a:pPr marL="614216" lvl="1" indent="-236237" algn="just" defTabSz="755532">
              <a:spcBef>
                <a:spcPct val="20000"/>
              </a:spcBef>
              <a:buClr>
                <a:schemeClr val="accent1">
                  <a:lumMod val="50000"/>
                </a:schemeClr>
              </a:buClr>
              <a:buFont typeface="Wingdings" panose="05000000000000000000" pitchFamily="2" charset="2"/>
              <a:buChar char="Ø"/>
              <a:defRPr/>
            </a:pPr>
            <a:r>
              <a:rPr lang="fr-FR" b="1" dirty="0">
                <a:ea typeface="Calibri" panose="020F0502020204030204" pitchFamily="34" charset="0"/>
                <a:cs typeface="Arial" panose="020B0604020202020204" pitchFamily="34" charset="0"/>
              </a:rPr>
              <a:t> </a:t>
            </a:r>
            <a:r>
              <a:rPr lang="fr-FR" sz="2400" dirty="0">
                <a:ea typeface="Batang" panose="02030600000101010101" pitchFamily="18" charset="-127"/>
                <a:cs typeface="Arial" panose="020B0604020202020204" pitchFamily="34" charset="0"/>
              </a:rPr>
              <a:t>Un contrat type qui s’adresse </a:t>
            </a:r>
            <a:r>
              <a:rPr lang="fr-FR" sz="2400" b="1" dirty="0">
                <a:ea typeface="Batang" panose="02030600000101010101" pitchFamily="18" charset="-127"/>
                <a:cs typeface="Arial" panose="020B0604020202020204" pitchFamily="34" charset="0"/>
              </a:rPr>
              <a:t>aussi aux syndics non professionnels</a:t>
            </a:r>
            <a:r>
              <a:rPr lang="fr-FR" sz="2400" dirty="0">
                <a:ea typeface="Batang" panose="02030600000101010101" pitchFamily="18" charset="-127"/>
                <a:cs typeface="Arial" panose="020B0604020202020204" pitchFamily="34" charset="0"/>
              </a:rPr>
              <a:t>.</a:t>
            </a:r>
          </a:p>
          <a:p>
            <a:pPr marL="614216" lvl="1" indent="-236237" algn="just" defTabSz="755532">
              <a:spcBef>
                <a:spcPct val="20000"/>
              </a:spcBef>
              <a:buClr>
                <a:schemeClr val="accent1">
                  <a:lumMod val="50000"/>
                </a:schemeClr>
              </a:buClr>
              <a:buFont typeface="Wingdings" panose="05000000000000000000" pitchFamily="2" charset="2"/>
              <a:buChar char="Ø"/>
              <a:defRPr/>
            </a:pPr>
            <a:r>
              <a:rPr lang="fr-FR" sz="2400" b="1" dirty="0">
                <a:ea typeface="Batang" panose="02030600000101010101" pitchFamily="18" charset="-127"/>
                <a:cs typeface="Arial" panose="020B0604020202020204" pitchFamily="34" charset="0"/>
              </a:rPr>
              <a:t> Un contrat type </a:t>
            </a:r>
            <a:r>
              <a:rPr lang="fr-FR" sz="2400" dirty="0">
                <a:ea typeface="Batang" panose="02030600000101010101" pitchFamily="18" charset="-127"/>
                <a:cs typeface="Arial" panose="020B0604020202020204" pitchFamily="34" charset="0"/>
              </a:rPr>
              <a:t> pour assurer toutes les tâches de </a:t>
            </a:r>
            <a:r>
              <a:rPr lang="fr-FR" sz="2400" b="1" dirty="0">
                <a:ea typeface="Batang" panose="02030600000101010101" pitchFamily="18" charset="-127"/>
                <a:cs typeface="Arial" panose="020B0604020202020204" pitchFamily="34" charset="0"/>
              </a:rPr>
              <a:t>gestion courante répétitives</a:t>
            </a:r>
            <a:r>
              <a:rPr lang="fr-FR" sz="2400" dirty="0">
                <a:ea typeface="Batang" panose="02030600000101010101" pitchFamily="18" charset="-127"/>
                <a:cs typeface="Arial" panose="020B0604020202020204" pitchFamily="34" charset="0"/>
              </a:rPr>
              <a:t> et les </a:t>
            </a:r>
            <a:r>
              <a:rPr lang="fr-FR" sz="2400" b="1" dirty="0">
                <a:ea typeface="Batang" panose="02030600000101010101" pitchFamily="18" charset="-127"/>
                <a:cs typeface="Arial" panose="020B0604020202020204" pitchFamily="34" charset="0"/>
              </a:rPr>
              <a:t>tâches prévisibles</a:t>
            </a:r>
            <a:r>
              <a:rPr lang="fr-FR" sz="2400" dirty="0">
                <a:ea typeface="Batang" panose="02030600000101010101" pitchFamily="18" charset="-127"/>
                <a:cs typeface="Arial" panose="020B0604020202020204" pitchFamily="34" charset="0"/>
              </a:rPr>
              <a:t> de gestion courante.</a:t>
            </a:r>
          </a:p>
          <a:p>
            <a:pPr marL="614216" lvl="1" indent="-236237" algn="just" defTabSz="755532">
              <a:spcBef>
                <a:spcPct val="20000"/>
              </a:spcBef>
              <a:buClr>
                <a:schemeClr val="accent1">
                  <a:lumMod val="50000"/>
                </a:schemeClr>
              </a:buClr>
              <a:buFont typeface="Wingdings" panose="05000000000000000000" pitchFamily="2" charset="2"/>
              <a:buChar char="Ø"/>
              <a:defRPr/>
            </a:pPr>
            <a:r>
              <a:rPr lang="fr-FR" sz="2400" b="1" dirty="0">
                <a:ea typeface="Batang" panose="02030600000101010101" pitchFamily="18" charset="-127"/>
                <a:cs typeface="Arial" panose="020B0604020202020204" pitchFamily="34" charset="0"/>
              </a:rPr>
              <a:t> </a:t>
            </a:r>
            <a:r>
              <a:rPr lang="fr-FR" sz="2400" dirty="0">
                <a:ea typeface="Batang" panose="02030600000101010101" pitchFamily="18" charset="-127"/>
                <a:cs typeface="Arial" panose="020B0604020202020204" pitchFamily="34" charset="0"/>
              </a:rPr>
              <a:t>Ce contrat type de syndic doit être </a:t>
            </a:r>
            <a:r>
              <a:rPr lang="fr-FR" sz="2400" b="1" dirty="0">
                <a:ea typeface="Batang" panose="02030600000101010101" pitchFamily="18" charset="-127"/>
                <a:cs typeface="Arial" panose="020B0604020202020204" pitchFamily="34" charset="0"/>
              </a:rPr>
              <a:t>conforme aux prescriptions du décret du 26 mars 2015 en tout point </a:t>
            </a:r>
            <a:r>
              <a:rPr lang="fr-FR" sz="2400" dirty="0">
                <a:ea typeface="Batang" panose="02030600000101010101" pitchFamily="18" charset="-127"/>
                <a:cs typeface="Arial" panose="020B0604020202020204" pitchFamily="34" charset="0"/>
              </a:rPr>
              <a:t>(forme et contenu).</a:t>
            </a:r>
            <a:endParaRPr lang="fr-FR" sz="2400" b="1" dirty="0"/>
          </a:p>
        </p:txBody>
      </p:sp>
      <p:sp>
        <p:nvSpPr>
          <p:cNvPr id="8" name="Rectangle 8"/>
          <p:cNvSpPr>
            <a:spLocks noChangeArrowheads="1"/>
          </p:cNvSpPr>
          <p:nvPr/>
        </p:nvSpPr>
        <p:spPr bwMode="auto">
          <a:xfrm>
            <a:off x="5821922" y="5623065"/>
            <a:ext cx="2992371" cy="484292"/>
          </a:xfrm>
          <a:prstGeom prst="rect">
            <a:avLst/>
          </a:prstGeom>
          <a:noFill/>
          <a:ln w="9525">
            <a:noFill/>
            <a:miter lim="800000"/>
            <a:headEnd/>
            <a:tailEnd/>
          </a:ln>
        </p:spPr>
        <p:txBody>
          <a:bodyPr/>
          <a:lstStyle/>
          <a:p>
            <a:pPr lvl="1" defTabSz="755532">
              <a:spcBef>
                <a:spcPct val="20000"/>
              </a:spcBef>
              <a:buClr>
                <a:schemeClr val="accent1">
                  <a:lumMod val="50000"/>
                </a:schemeClr>
              </a:buClr>
              <a:defRPr/>
            </a:pPr>
            <a:endParaRPr lang="fr-FR" sz="1046" dirty="0"/>
          </a:p>
        </p:txBody>
      </p:sp>
      <p:pic>
        <p:nvPicPr>
          <p:cNvPr id="7" name="Picture 2" descr="C:\Users\e.baron.ARC1\AppData\Local\Microsoft\Windows\Temporary Internet Files\Content.IE5\BGOECZOR\MC900411320[1].wmf"/>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442866" y="3964678"/>
            <a:ext cx="971850" cy="716225"/>
          </a:xfrm>
          <a:prstGeom prst="rect">
            <a:avLst/>
          </a:prstGeom>
          <a:noFill/>
        </p:spPr>
      </p:pic>
      <p:sp>
        <p:nvSpPr>
          <p:cNvPr id="4" name="ZoneTexte 3">
            <a:extLst>
              <a:ext uri="{FF2B5EF4-FFF2-40B4-BE49-F238E27FC236}">
                <a16:creationId xmlns:a16="http://schemas.microsoft.com/office/drawing/2014/main" id="{C90A337A-FB11-1BB1-E68E-00AC3CEDD3D2}"/>
              </a:ext>
            </a:extLst>
          </p:cNvPr>
          <p:cNvSpPr txBox="1"/>
          <p:nvPr/>
        </p:nvSpPr>
        <p:spPr>
          <a:xfrm>
            <a:off x="928791" y="306367"/>
            <a:ext cx="8458791" cy="519694"/>
          </a:xfrm>
          <a:prstGeom prst="rect">
            <a:avLst/>
          </a:prstGeom>
          <a:noFill/>
        </p:spPr>
        <p:txBody>
          <a:bodyPr wrap="square">
            <a:spAutoFit/>
          </a:bodyPr>
          <a:lstStyle/>
          <a:p>
            <a:pPr algn="ctr">
              <a:lnSpc>
                <a:spcPct val="90000"/>
              </a:lnSpc>
              <a:spcBef>
                <a:spcPts val="465"/>
              </a:spcBef>
              <a:defRPr sz="1800" b="0" i="0" u="none" strike="noStrike" kern="0" cap="none" spc="0" baseline="0">
                <a:solidFill>
                  <a:srgbClr val="000000"/>
                </a:solidFill>
                <a:uFillTx/>
              </a:defRPr>
            </a:pPr>
            <a:endParaRPr lang="fr-FR" sz="3086" b="1" kern="0" dirty="0"/>
          </a:p>
        </p:txBody>
      </p:sp>
      <p:sp>
        <p:nvSpPr>
          <p:cNvPr id="2" name="Espace réservé du contenu 1">
            <a:extLst>
              <a:ext uri="{FF2B5EF4-FFF2-40B4-BE49-F238E27FC236}">
                <a16:creationId xmlns:a16="http://schemas.microsoft.com/office/drawing/2014/main" id="{FE7CDFDD-85EC-8392-9228-8C20B3676C2A}"/>
              </a:ext>
            </a:extLst>
          </p:cNvPr>
          <p:cNvSpPr txBox="1"/>
          <p:nvPr/>
        </p:nvSpPr>
        <p:spPr>
          <a:xfrm>
            <a:off x="529" y="-16543"/>
            <a:ext cx="10079567" cy="389650"/>
          </a:xfrm>
          <a:prstGeom prst="rect">
            <a:avLst/>
          </a:prstGeom>
          <a:solidFill>
            <a:srgbClr val="31849B"/>
          </a:solidFill>
          <a:ln>
            <a:noFill/>
          </a:ln>
        </p:spPr>
        <p:txBody>
          <a:bodyPr vert="horz" wrap="square" lIns="56698" tIns="28349" rIns="56698" bIns="28349"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400" b="1" kern="0" dirty="0">
                <a:solidFill>
                  <a:schemeClr val="bg1"/>
                </a:solidFill>
                <a:latin typeface="Century Gothic" panose="020B0502020202020204" pitchFamily="34" charset="0"/>
              </a:rPr>
              <a:t>Exemple de document à joindre : Le contrat de syndic</a:t>
            </a:r>
            <a:endParaRPr lang="fr-FR" sz="4000" b="1" kern="0" dirty="0">
              <a:solidFill>
                <a:schemeClr val="bg1"/>
              </a:solidFill>
            </a:endParaRPr>
          </a:p>
        </p:txBody>
      </p:sp>
      <p:sp>
        <p:nvSpPr>
          <p:cNvPr id="3" name="ZoneTexte 2">
            <a:extLst>
              <a:ext uri="{FF2B5EF4-FFF2-40B4-BE49-F238E27FC236}">
                <a16:creationId xmlns:a16="http://schemas.microsoft.com/office/drawing/2014/main" id="{E95E651A-3D57-3592-329C-27E0E91B2758}"/>
              </a:ext>
            </a:extLst>
          </p:cNvPr>
          <p:cNvSpPr txBox="1"/>
          <p:nvPr/>
        </p:nvSpPr>
        <p:spPr>
          <a:xfrm>
            <a:off x="587374" y="879452"/>
            <a:ext cx="8905875" cy="2677656"/>
          </a:xfrm>
          <a:prstGeom prst="rect">
            <a:avLst/>
          </a:prstGeom>
          <a:noFill/>
        </p:spPr>
        <p:txBody>
          <a:bodyPr wrap="square" rtlCol="0">
            <a:spAutoFit/>
          </a:bodyPr>
          <a:lstStyle/>
          <a:p>
            <a:r>
              <a:rPr lang="fr-FR" sz="2400" dirty="0">
                <a:ea typeface="Batang" panose="02030600000101010101" pitchFamily="18" charset="-127"/>
                <a:cs typeface="Arial" panose="020B0604020202020204" pitchFamily="34" charset="0"/>
              </a:rPr>
              <a:t>Si l’AG est amenée à se prononcer sur l’élection du syndic, le contrat des syndics présentés doivent être annexés à la convocation. </a:t>
            </a:r>
          </a:p>
          <a:p>
            <a:endParaRPr lang="fr-FR" sz="2400" dirty="0">
              <a:ea typeface="Batang" panose="02030600000101010101" pitchFamily="18" charset="-127"/>
              <a:cs typeface="Arial" panose="020B0604020202020204" pitchFamily="34" charset="0"/>
            </a:endParaRPr>
          </a:p>
          <a:p>
            <a:r>
              <a:rPr lang="fr-FR" sz="2400" dirty="0">
                <a:ea typeface="Batang" panose="02030600000101010101" pitchFamily="18" charset="-127"/>
                <a:cs typeface="Arial" panose="020B0604020202020204" pitchFamily="34" charset="0"/>
              </a:rPr>
              <a:t>Le contrat de syndic doit suivre un model légal : le contrat type. </a:t>
            </a:r>
          </a:p>
          <a:p>
            <a:endParaRPr lang="fr-FR" sz="2400" dirty="0">
              <a:ea typeface="Batang" panose="02030600000101010101" pitchFamily="18" charset="-127"/>
              <a:cs typeface="Arial" panose="020B0604020202020204" pitchFamily="34" charset="0"/>
            </a:endParaRPr>
          </a:p>
          <a:p>
            <a:r>
              <a:rPr lang="fr-FR" sz="2400" dirty="0">
                <a:ea typeface="Batang" panose="02030600000101010101" pitchFamily="18" charset="-127"/>
                <a:cs typeface="Arial" panose="020B0604020202020204" pitchFamily="34" charset="0"/>
              </a:rPr>
              <a:t>Issu du décret du 26 mars 2015, il est applicable depuis le 2 juillet 2020</a:t>
            </a:r>
          </a:p>
        </p:txBody>
      </p:sp>
      <p:pic>
        <p:nvPicPr>
          <p:cNvPr id="6" name="Image 5">
            <a:extLst>
              <a:ext uri="{FF2B5EF4-FFF2-40B4-BE49-F238E27FC236}">
                <a16:creationId xmlns:a16="http://schemas.microsoft.com/office/drawing/2014/main" id="{78B05093-FA29-8ED3-F951-D109F5028F30}"/>
              </a:ext>
            </a:extLst>
          </p:cNvPr>
          <p:cNvPicPr>
            <a:picLocks noChangeAspect="1"/>
          </p:cNvPicPr>
          <p:nvPr/>
        </p:nvPicPr>
        <p:blipFill>
          <a:blip r:embed="rId4"/>
          <a:stretch>
            <a:fillRect/>
          </a:stretch>
        </p:blipFill>
        <p:spPr>
          <a:xfrm>
            <a:off x="0" y="-8189"/>
            <a:ext cx="639132" cy="382757"/>
          </a:xfrm>
          <a:prstGeom prst="rect">
            <a:avLst/>
          </a:prstGeom>
        </p:spPr>
      </p:pic>
    </p:spTree>
    <p:extLst>
      <p:ext uri="{BB962C8B-B14F-4D97-AF65-F5344CB8AC3E}">
        <p14:creationId xmlns:p14="http://schemas.microsoft.com/office/powerpoint/2010/main" val="96856373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614271" indent="-236258">
              <a:defRPr>
                <a:solidFill>
                  <a:schemeClr val="tx1"/>
                </a:solidFill>
                <a:latin typeface="Arial" panose="020B0604020202020204" pitchFamily="34" charset="0"/>
                <a:ea typeface="ヒラギノ角ゴ Pro W3" pitchFamily="-95" charset="-128"/>
              </a:defRPr>
            </a:lvl2pPr>
            <a:lvl3pPr marL="945032" indent="-189006">
              <a:defRPr>
                <a:solidFill>
                  <a:schemeClr val="tx1"/>
                </a:solidFill>
                <a:latin typeface="Arial" panose="020B0604020202020204" pitchFamily="34" charset="0"/>
                <a:ea typeface="ヒラギノ角ゴ Pro W3" pitchFamily="-95" charset="-128"/>
              </a:defRPr>
            </a:lvl3pPr>
            <a:lvl4pPr marL="1323045" indent="-189006">
              <a:defRPr>
                <a:solidFill>
                  <a:schemeClr val="tx1"/>
                </a:solidFill>
                <a:latin typeface="Arial" panose="020B0604020202020204" pitchFamily="34" charset="0"/>
                <a:ea typeface="ヒラギノ角ゴ Pro W3" pitchFamily="-95" charset="-128"/>
              </a:defRPr>
            </a:lvl4pPr>
            <a:lvl5pPr marL="1701058" indent="-189006">
              <a:defRPr>
                <a:solidFill>
                  <a:schemeClr val="tx1"/>
                </a:solidFill>
                <a:latin typeface="Arial" panose="020B0604020202020204" pitchFamily="34" charset="0"/>
                <a:ea typeface="ヒラギノ角ゴ Pro W3" pitchFamily="-95" charset="-128"/>
              </a:defRPr>
            </a:lvl5pPr>
            <a:lvl6pPr marL="2079071"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457084"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835097"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213110" indent="-18900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8BF8A816-1419-41BA-9ED4-C33624B48950}" type="slidenum">
              <a:rPr lang="fr-FR" altLang="fr-FR" smtClean="0">
                <a:solidFill>
                  <a:srgbClr val="FEFFFF"/>
                </a:solidFill>
              </a:rPr>
              <a:pPr/>
              <a:t>29</a:t>
            </a:fld>
            <a:endParaRPr lang="fr-FR" altLang="fr-FR">
              <a:solidFill>
                <a:srgbClr val="FEFFFF"/>
              </a:solidFill>
            </a:endParaRPr>
          </a:p>
        </p:txBody>
      </p:sp>
      <p:sp>
        <p:nvSpPr>
          <p:cNvPr id="2" name="Espace réservé du contenu 1">
            <a:extLst>
              <a:ext uri="{FF2B5EF4-FFF2-40B4-BE49-F238E27FC236}">
                <a16:creationId xmlns:a16="http://schemas.microsoft.com/office/drawing/2014/main" id="{48239E05-724A-D169-35DB-F9E4BA4A986C}"/>
              </a:ext>
            </a:extLst>
          </p:cNvPr>
          <p:cNvSpPr txBox="1"/>
          <p:nvPr/>
        </p:nvSpPr>
        <p:spPr>
          <a:xfrm>
            <a:off x="-1" y="-4028"/>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Exemple de document à joindre : les devis</a:t>
            </a:r>
          </a:p>
        </p:txBody>
      </p:sp>
      <p:pic>
        <p:nvPicPr>
          <p:cNvPr id="7" name="Image 6">
            <a:extLst>
              <a:ext uri="{FF2B5EF4-FFF2-40B4-BE49-F238E27FC236}">
                <a16:creationId xmlns:a16="http://schemas.microsoft.com/office/drawing/2014/main" id="{F6300125-A5EF-DB03-9265-C848DCC7575F}"/>
              </a:ext>
            </a:extLst>
          </p:cNvPr>
          <p:cNvPicPr>
            <a:picLocks noChangeAspect="1"/>
          </p:cNvPicPr>
          <p:nvPr/>
        </p:nvPicPr>
        <p:blipFill>
          <a:blip r:embed="rId2"/>
          <a:stretch>
            <a:fillRect/>
          </a:stretch>
        </p:blipFill>
        <p:spPr>
          <a:xfrm>
            <a:off x="0" y="-8189"/>
            <a:ext cx="639132" cy="382757"/>
          </a:xfrm>
          <a:prstGeom prst="rect">
            <a:avLst/>
          </a:prstGeom>
        </p:spPr>
      </p:pic>
      <p:pic>
        <p:nvPicPr>
          <p:cNvPr id="5" name="Image 4">
            <a:extLst>
              <a:ext uri="{FF2B5EF4-FFF2-40B4-BE49-F238E27FC236}">
                <a16:creationId xmlns:a16="http://schemas.microsoft.com/office/drawing/2014/main" id="{376C78C0-A773-48C8-D393-282FC18F25FD}"/>
              </a:ext>
            </a:extLst>
          </p:cNvPr>
          <p:cNvPicPr>
            <a:picLocks noChangeAspect="1"/>
          </p:cNvPicPr>
          <p:nvPr/>
        </p:nvPicPr>
        <p:blipFill>
          <a:blip r:embed="rId3"/>
          <a:stretch>
            <a:fillRect/>
          </a:stretch>
        </p:blipFill>
        <p:spPr>
          <a:xfrm>
            <a:off x="229947" y="1995032"/>
            <a:ext cx="9334980" cy="882286"/>
          </a:xfrm>
          <a:prstGeom prst="rect">
            <a:avLst/>
          </a:prstGeom>
        </p:spPr>
      </p:pic>
      <p:sp>
        <p:nvSpPr>
          <p:cNvPr id="6" name="ZoneTexte 5">
            <a:extLst>
              <a:ext uri="{FF2B5EF4-FFF2-40B4-BE49-F238E27FC236}">
                <a16:creationId xmlns:a16="http://schemas.microsoft.com/office/drawing/2014/main" id="{C13CC75C-1D9C-3F94-931A-0D715437985B}"/>
              </a:ext>
            </a:extLst>
          </p:cNvPr>
          <p:cNvSpPr txBox="1"/>
          <p:nvPr/>
        </p:nvSpPr>
        <p:spPr>
          <a:xfrm>
            <a:off x="319565" y="1291492"/>
            <a:ext cx="4904028" cy="707886"/>
          </a:xfrm>
          <a:prstGeom prst="rect">
            <a:avLst/>
          </a:prstGeom>
          <a:noFill/>
        </p:spPr>
        <p:txBody>
          <a:bodyPr wrap="square" rtlCol="0">
            <a:spAutoFit/>
          </a:bodyPr>
          <a:lstStyle/>
          <a:p>
            <a:r>
              <a:rPr lang="fr-FR" sz="1300" dirty="0"/>
              <a:t>L’article 11 de la loi du 17 mars 1967 dispose que :</a:t>
            </a:r>
          </a:p>
          <a:p>
            <a:r>
              <a:rPr lang="fr-FR" sz="1300" i="1" dirty="0"/>
              <a:t>« Sont notifiés au plus tard en même temps que l’ordre du jour:</a:t>
            </a:r>
          </a:p>
          <a:p>
            <a:r>
              <a:rPr lang="fr-FR" sz="1300" i="1" dirty="0"/>
              <a:t>I. Pour la validité de la décision :</a:t>
            </a:r>
          </a:p>
        </p:txBody>
      </p:sp>
      <p:sp>
        <p:nvSpPr>
          <p:cNvPr id="8" name="ZoneTexte 7">
            <a:extLst>
              <a:ext uri="{FF2B5EF4-FFF2-40B4-BE49-F238E27FC236}">
                <a16:creationId xmlns:a16="http://schemas.microsoft.com/office/drawing/2014/main" id="{913A0FE9-7023-201B-7ED3-093965BAA6F4}"/>
              </a:ext>
            </a:extLst>
          </p:cNvPr>
          <p:cNvSpPr txBox="1"/>
          <p:nvPr/>
        </p:nvSpPr>
        <p:spPr>
          <a:xfrm>
            <a:off x="2623268" y="372281"/>
            <a:ext cx="5200650" cy="646331"/>
          </a:xfrm>
          <a:prstGeom prst="rect">
            <a:avLst/>
          </a:prstGeom>
          <a:noFill/>
        </p:spPr>
        <p:txBody>
          <a:bodyPr wrap="square" rtlCol="0">
            <a:spAutoFit/>
          </a:bodyPr>
          <a:lstStyle/>
          <a:p>
            <a:r>
              <a:rPr lang="fr-FR" dirty="0">
                <a:solidFill>
                  <a:srgbClr val="FF0000"/>
                </a:solidFill>
              </a:rPr>
              <a:t>LE SYNDIC A OUBLIE DE JOINDRE LES DEVIS A LA CONVOCATION : QUELLE CONSEQUENCE SUR L’AG ? </a:t>
            </a:r>
          </a:p>
        </p:txBody>
      </p:sp>
      <p:sp>
        <p:nvSpPr>
          <p:cNvPr id="9" name="ZoneTexte 8">
            <a:extLst>
              <a:ext uri="{FF2B5EF4-FFF2-40B4-BE49-F238E27FC236}">
                <a16:creationId xmlns:a16="http://schemas.microsoft.com/office/drawing/2014/main" id="{C214BD66-4AF7-30BA-9CC3-1A826ECF8D69}"/>
              </a:ext>
            </a:extLst>
          </p:cNvPr>
          <p:cNvSpPr txBox="1"/>
          <p:nvPr/>
        </p:nvSpPr>
        <p:spPr>
          <a:xfrm>
            <a:off x="319565" y="2838888"/>
            <a:ext cx="6243159" cy="307777"/>
          </a:xfrm>
          <a:prstGeom prst="rect">
            <a:avLst/>
          </a:prstGeom>
          <a:noFill/>
        </p:spPr>
        <p:txBody>
          <a:bodyPr wrap="square" rtlCol="0">
            <a:spAutoFit/>
          </a:bodyPr>
          <a:lstStyle/>
          <a:p>
            <a:r>
              <a:rPr lang="fr-FR" sz="1400" b="1" dirty="0"/>
              <a:t>=&gt; ANCUN documents cités ne peut être envoyé APRES l’envoi de la convocation</a:t>
            </a:r>
          </a:p>
        </p:txBody>
      </p:sp>
      <p:sp>
        <p:nvSpPr>
          <p:cNvPr id="10" name="ZoneTexte 9">
            <a:extLst>
              <a:ext uri="{FF2B5EF4-FFF2-40B4-BE49-F238E27FC236}">
                <a16:creationId xmlns:a16="http://schemas.microsoft.com/office/drawing/2014/main" id="{9366A7EC-BEB7-2F0F-337B-4C692D4BE263}"/>
              </a:ext>
            </a:extLst>
          </p:cNvPr>
          <p:cNvSpPr txBox="1"/>
          <p:nvPr/>
        </p:nvSpPr>
        <p:spPr>
          <a:xfrm>
            <a:off x="319565" y="3606701"/>
            <a:ext cx="8929210" cy="1015663"/>
          </a:xfrm>
          <a:prstGeom prst="rect">
            <a:avLst/>
          </a:prstGeom>
          <a:noFill/>
        </p:spPr>
        <p:txBody>
          <a:bodyPr wrap="square" rtlCol="0">
            <a:spAutoFit/>
          </a:bodyPr>
          <a:lstStyle/>
          <a:p>
            <a:r>
              <a:rPr lang="fr-FR" sz="1200" dirty="0"/>
              <a:t>La notification par voie électronique impose plusieurs conditions :</a:t>
            </a:r>
          </a:p>
          <a:p>
            <a:r>
              <a:rPr lang="fr-FR" sz="1200" dirty="0"/>
              <a:t>-avoir obtenu, préalablement à tout envoi, l’accord exprès (c’est-à-dire écrit et sans ambigüité) de chaque copropriétaire sur sollicitation individuelle du syndic ou lors de la tenue d’une assemblée générale</a:t>
            </a:r>
          </a:p>
          <a:p>
            <a:r>
              <a:rPr lang="fr-FR" sz="1200" dirty="0"/>
              <a:t>-passer par un opérateur postal numérique, seul professionnels qui utilise un procédé garantissant l’intégrité du document notifié par voie électronique, la bonne remise du courriel, mais également la préservation des identités de l’expéditeur et du destinataire</a:t>
            </a:r>
          </a:p>
        </p:txBody>
      </p:sp>
      <p:sp>
        <p:nvSpPr>
          <p:cNvPr id="11" name="ZoneTexte 10">
            <a:extLst>
              <a:ext uri="{FF2B5EF4-FFF2-40B4-BE49-F238E27FC236}">
                <a16:creationId xmlns:a16="http://schemas.microsoft.com/office/drawing/2014/main" id="{7740F22E-1758-1683-F2B7-8BEDA4E4D9F9}"/>
              </a:ext>
            </a:extLst>
          </p:cNvPr>
          <p:cNvSpPr txBox="1"/>
          <p:nvPr/>
        </p:nvSpPr>
        <p:spPr>
          <a:xfrm>
            <a:off x="319565" y="957872"/>
            <a:ext cx="1716087" cy="307777"/>
          </a:xfrm>
          <a:prstGeom prst="rect">
            <a:avLst/>
          </a:prstGeom>
          <a:noFill/>
        </p:spPr>
        <p:txBody>
          <a:bodyPr wrap="square" rtlCol="0">
            <a:spAutoFit/>
          </a:bodyPr>
          <a:lstStyle/>
          <a:p>
            <a:r>
              <a:rPr lang="fr-FR" sz="1400" b="1" u="sng" dirty="0"/>
              <a:t>Sur le contenu :</a:t>
            </a:r>
          </a:p>
        </p:txBody>
      </p:sp>
      <p:sp>
        <p:nvSpPr>
          <p:cNvPr id="12" name="ZoneTexte 11">
            <a:extLst>
              <a:ext uri="{FF2B5EF4-FFF2-40B4-BE49-F238E27FC236}">
                <a16:creationId xmlns:a16="http://schemas.microsoft.com/office/drawing/2014/main" id="{61B789C8-B48C-B0C6-DA04-C9920DD3ABCD}"/>
              </a:ext>
            </a:extLst>
          </p:cNvPr>
          <p:cNvSpPr txBox="1"/>
          <p:nvPr/>
        </p:nvSpPr>
        <p:spPr>
          <a:xfrm>
            <a:off x="319565" y="3212386"/>
            <a:ext cx="1716087" cy="307777"/>
          </a:xfrm>
          <a:prstGeom prst="rect">
            <a:avLst/>
          </a:prstGeom>
          <a:noFill/>
        </p:spPr>
        <p:txBody>
          <a:bodyPr wrap="square" rtlCol="0">
            <a:spAutoFit/>
          </a:bodyPr>
          <a:lstStyle/>
          <a:p>
            <a:r>
              <a:rPr lang="fr-FR" sz="1400" b="1" u="sng" dirty="0"/>
              <a:t>Sur la forme :</a:t>
            </a:r>
          </a:p>
        </p:txBody>
      </p:sp>
      <p:sp>
        <p:nvSpPr>
          <p:cNvPr id="15" name="ZoneTexte 14">
            <a:extLst>
              <a:ext uri="{FF2B5EF4-FFF2-40B4-BE49-F238E27FC236}">
                <a16:creationId xmlns:a16="http://schemas.microsoft.com/office/drawing/2014/main" id="{39049B80-3D2A-200D-098C-4BCD7B3BABEC}"/>
              </a:ext>
            </a:extLst>
          </p:cNvPr>
          <p:cNvSpPr txBox="1"/>
          <p:nvPr/>
        </p:nvSpPr>
        <p:spPr>
          <a:xfrm>
            <a:off x="574598" y="4659946"/>
            <a:ext cx="8419143" cy="2616101"/>
          </a:xfrm>
          <a:prstGeom prst="rect">
            <a:avLst/>
          </a:prstGeom>
          <a:noFill/>
        </p:spPr>
        <p:txBody>
          <a:bodyPr wrap="square" rtlCol="0">
            <a:spAutoFit/>
          </a:bodyPr>
          <a:lstStyle/>
          <a:p>
            <a:r>
              <a:rPr lang="fr-FR" sz="1400" b="1" u="sng" dirty="0"/>
              <a:t>Conséquences :</a:t>
            </a:r>
          </a:p>
          <a:p>
            <a:endParaRPr lang="fr-FR" sz="1200" dirty="0"/>
          </a:p>
          <a:p>
            <a:pPr algn="l"/>
            <a:r>
              <a:rPr lang="fr-FR" sz="1200" i="0" dirty="0">
                <a:effectLst/>
              </a:rPr>
              <a:t>En premier lieu, il faut demander au Président de séance qu’il fasse inscrire dans le procès verbal d’assemblée générale, sous la/les questions concernées, la mention suivante : « </a:t>
            </a:r>
            <a:r>
              <a:rPr lang="fr-FR" sz="1200" i="1" dirty="0">
                <a:effectLst/>
              </a:rPr>
              <a:t>les devis permettant de statuer régulièrement sur les questions et projets de résolutions portés à l'ordre du jour n’ont pas été notifiés avec la convocation et la transmission de ces documents par voie de courriel simple n’a aucune valeur. Il ressort que l’assemblée générale ne doit pas statuer sur ces questions</a:t>
            </a:r>
            <a:r>
              <a:rPr lang="fr-FR" sz="1200" i="0" dirty="0">
                <a:effectLst/>
              </a:rPr>
              <a:t> ».</a:t>
            </a:r>
          </a:p>
          <a:p>
            <a:pPr algn="l"/>
            <a:r>
              <a:rPr lang="fr-FR" sz="1200" i="0" dirty="0">
                <a:effectLst/>
              </a:rPr>
              <a:t> </a:t>
            </a:r>
          </a:p>
          <a:p>
            <a:pPr algn="l"/>
            <a:r>
              <a:rPr lang="fr-FR" sz="1200" i="0" dirty="0">
                <a:effectLst/>
              </a:rPr>
              <a:t>En second lieu, si ce qui précède n’est pas mis en œuvre, tout copropriétaire peut en faire état au cours de l’assemblée générale et faire inscrire ses remarques au procès-verbal d’assemblée générale en tant que « </a:t>
            </a:r>
            <a:r>
              <a:rPr lang="fr-FR" sz="1200" i="1" dirty="0">
                <a:effectLst/>
              </a:rPr>
              <a:t>réserve sur cette illégalité</a:t>
            </a:r>
            <a:r>
              <a:rPr lang="fr-FR" sz="1200" i="0" dirty="0">
                <a:effectLst/>
              </a:rPr>
              <a:t> ». Il devra bien sûr voter « </a:t>
            </a:r>
            <a:r>
              <a:rPr lang="fr-FR" sz="1200" i="1" dirty="0">
                <a:effectLst/>
              </a:rPr>
              <a:t>contre</a:t>
            </a:r>
            <a:r>
              <a:rPr lang="fr-FR" sz="1200" i="0" dirty="0">
                <a:effectLst/>
              </a:rPr>
              <a:t> » si l’assemblée décidait de voter, en majorité, favorablement sur les questions mises en cause. Il pourra ensuite, à réception du procès-verbal d’assemblée générale, mettre en œuvre ses droits de contestation (judiciaire) tels que prévus par l’article 42 de la loi du 10 juillet 1965.</a:t>
            </a:r>
          </a:p>
          <a:p>
            <a:endParaRPr lang="fr-FR" sz="1600" dirty="0"/>
          </a:p>
        </p:txBody>
      </p:sp>
    </p:spTree>
    <p:extLst>
      <p:ext uri="{BB962C8B-B14F-4D97-AF65-F5344CB8AC3E}">
        <p14:creationId xmlns:p14="http://schemas.microsoft.com/office/powerpoint/2010/main" val="95559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1258550" y="912846"/>
            <a:ext cx="7670003" cy="448584"/>
          </a:xfrm>
          <a:prstGeom prst="rect">
            <a:avLst/>
          </a:prstGeom>
          <a:noFill/>
        </p:spPr>
        <p:txBody>
          <a:bodyPr wrap="square" rtlCol="0">
            <a:spAutoFit/>
          </a:bodyPr>
          <a:lstStyle/>
          <a:p>
            <a:pPr algn="ctr"/>
            <a:r>
              <a:rPr lang="fr-CA" sz="2315" b="1" kern="0" dirty="0">
                <a:solidFill>
                  <a:schemeClr val="bg1"/>
                </a:solidFill>
                <a:latin typeface="Century Gothic" panose="020B0502020202020204" pitchFamily="34" charset="0"/>
              </a:rPr>
              <a:t>Formation à destination des copropriétaires </a:t>
            </a:r>
          </a:p>
        </p:txBody>
      </p:sp>
      <p:sp>
        <p:nvSpPr>
          <p:cNvPr id="9" name="Rectangle 8"/>
          <p:cNvSpPr/>
          <p:nvPr/>
        </p:nvSpPr>
        <p:spPr>
          <a:xfrm>
            <a:off x="1648017" y="6284880"/>
            <a:ext cx="6784589" cy="1039387"/>
          </a:xfrm>
          <a:prstGeom prst="rect">
            <a:avLst/>
          </a:prstGeom>
        </p:spPr>
        <p:txBody>
          <a:bodyPr wrap="square">
            <a:spAutoFit/>
          </a:bodyPr>
          <a:lstStyle/>
          <a:p>
            <a:pPr algn="ctr"/>
            <a:endParaRPr lang="fr-CA" sz="1654" b="1" kern="0" dirty="0">
              <a:solidFill>
                <a:srgbClr val="31849B"/>
              </a:solidFill>
              <a:latin typeface="Century Gothic" panose="020B0502020202020204" pitchFamily="34" charset="0"/>
            </a:endParaRPr>
          </a:p>
          <a:p>
            <a:pPr algn="ctr"/>
            <a:r>
              <a:rPr lang="fr-FR" sz="1500" dirty="0">
                <a:solidFill>
                  <a:schemeClr val="accent1"/>
                </a:solidFill>
                <a:latin typeface="Century Gothic" panose="020B0502020202020204" pitchFamily="34" charset="0"/>
              </a:rPr>
              <a:t>2</a:t>
            </a:r>
            <a:r>
              <a:rPr lang="fr-FR" sz="1500" baseline="30000" dirty="0">
                <a:solidFill>
                  <a:schemeClr val="accent1"/>
                </a:solidFill>
                <a:latin typeface="Century Gothic" panose="020B0502020202020204" pitchFamily="34" charset="0"/>
              </a:rPr>
              <a:t>ème</a:t>
            </a:r>
            <a:r>
              <a:rPr lang="fr-FR" sz="1500" dirty="0">
                <a:solidFill>
                  <a:schemeClr val="accent1"/>
                </a:solidFill>
                <a:latin typeface="Century Gothic" panose="020B0502020202020204" pitchFamily="34" charset="0"/>
              </a:rPr>
              <a:t> formation</a:t>
            </a:r>
          </a:p>
          <a:p>
            <a:pPr algn="ctr"/>
            <a:r>
              <a:rPr lang="fr-FR" sz="1500" dirty="0">
                <a:solidFill>
                  <a:schemeClr val="accent1"/>
                </a:solidFill>
                <a:latin typeface="Century Gothic" panose="020B0502020202020204" pitchFamily="34" charset="0"/>
              </a:rPr>
              <a:t>Animation le 26 mars 2024</a:t>
            </a:r>
          </a:p>
          <a:p>
            <a:pPr algn="ctr"/>
            <a:r>
              <a:rPr lang="fr-FR" sz="1500" dirty="0">
                <a:solidFill>
                  <a:schemeClr val="accent1"/>
                </a:solidFill>
                <a:latin typeface="Century Gothic" panose="020B0502020202020204" pitchFamily="34" charset="0"/>
              </a:rPr>
              <a:t>assurée par Monsieur Ryan THIBAULT</a:t>
            </a:r>
          </a:p>
        </p:txBody>
      </p:sp>
      <p:sp>
        <p:nvSpPr>
          <p:cNvPr id="7" name="Rectangle 6"/>
          <p:cNvSpPr/>
          <p:nvPr/>
        </p:nvSpPr>
        <p:spPr>
          <a:xfrm>
            <a:off x="840249" y="977778"/>
            <a:ext cx="8506603" cy="954107"/>
          </a:xfrm>
          <a:prstGeom prst="rect">
            <a:avLst/>
          </a:prstGeom>
          <a:solidFill>
            <a:schemeClr val="bg1"/>
          </a:solidFill>
        </p:spPr>
        <p:txBody>
          <a:bodyPr wrap="square">
            <a:spAutoFit/>
          </a:bodyPr>
          <a:lstStyle/>
          <a:p>
            <a:pPr algn="ctr"/>
            <a:r>
              <a:rPr lang="fr-FR" sz="2800" b="1" dirty="0">
                <a:solidFill>
                  <a:srgbClr val="E36C0A"/>
                </a:solidFill>
                <a:latin typeface="Century Gothic" panose="020B0502020202020204" pitchFamily="34" charset="0"/>
              </a:rPr>
              <a:t>LIRE ET COMPRENDRE MA CONVOCATION ET LES ANNEXES</a:t>
            </a:r>
            <a:endParaRPr lang="fr-FR" sz="3600" b="1" dirty="0">
              <a:solidFill>
                <a:srgbClr val="FFC000"/>
              </a:solidFill>
              <a:latin typeface="Century Gothic" panose="020B0502020202020204" pitchFamily="34" charset="0"/>
            </a:endParaRPr>
          </a:p>
        </p:txBody>
      </p:sp>
      <p:pic>
        <p:nvPicPr>
          <p:cNvPr id="2" name="Image 1">
            <a:extLst>
              <a:ext uri="{FF2B5EF4-FFF2-40B4-BE49-F238E27FC236}">
                <a16:creationId xmlns:a16="http://schemas.microsoft.com/office/drawing/2014/main" id="{83D98B7A-ED65-F691-6164-AE86ACC24506}"/>
              </a:ext>
            </a:extLst>
          </p:cNvPr>
          <p:cNvPicPr>
            <a:picLocks noChangeAspect="1"/>
          </p:cNvPicPr>
          <p:nvPr/>
        </p:nvPicPr>
        <p:blipFill>
          <a:blip r:embed="rId3"/>
          <a:stretch>
            <a:fillRect/>
          </a:stretch>
        </p:blipFill>
        <p:spPr>
          <a:xfrm>
            <a:off x="2299694" y="2054110"/>
            <a:ext cx="5481235" cy="3704909"/>
          </a:xfrm>
          <a:prstGeom prst="rect">
            <a:avLst/>
          </a:prstGeom>
        </p:spPr>
      </p:pic>
      <p:sp>
        <p:nvSpPr>
          <p:cNvPr id="3" name="ZoneTexte 2">
            <a:extLst>
              <a:ext uri="{FF2B5EF4-FFF2-40B4-BE49-F238E27FC236}">
                <a16:creationId xmlns:a16="http://schemas.microsoft.com/office/drawing/2014/main" id="{3D8CAB26-6EC8-6634-9D52-9C33D8D5426D}"/>
              </a:ext>
            </a:extLst>
          </p:cNvPr>
          <p:cNvSpPr txBox="1"/>
          <p:nvPr/>
        </p:nvSpPr>
        <p:spPr>
          <a:xfrm>
            <a:off x="-421605" y="5954020"/>
            <a:ext cx="11030310" cy="661720"/>
          </a:xfrm>
          <a:prstGeom prst="rect">
            <a:avLst/>
          </a:prstGeom>
          <a:noFill/>
        </p:spPr>
        <p:txBody>
          <a:bodyPr wrap="square" rtlCol="0">
            <a:spAutoFit/>
          </a:bodyPr>
          <a:lstStyle/>
          <a:p>
            <a:pPr algn="ctr"/>
            <a:r>
              <a:rPr lang="fr-CA" sz="1900" b="1" kern="0" dirty="0">
                <a:solidFill>
                  <a:srgbClr val="31849B"/>
                </a:solidFill>
                <a:latin typeface="Century Gothic" panose="020B0502020202020204" pitchFamily="34" charset="0"/>
              </a:rPr>
              <a:t>Cette formation est mise en place par la ville de Sarcelles en partenariat avec l’ARC</a:t>
            </a:r>
          </a:p>
          <a:p>
            <a:pPr algn="ctr"/>
            <a:endParaRPr lang="fr-FR" dirty="0"/>
          </a:p>
        </p:txBody>
      </p:sp>
      <p:sp>
        <p:nvSpPr>
          <p:cNvPr id="4" name="Espace réservé du contenu 1">
            <a:extLst>
              <a:ext uri="{FF2B5EF4-FFF2-40B4-BE49-F238E27FC236}">
                <a16:creationId xmlns:a16="http://schemas.microsoft.com/office/drawing/2014/main" id="{DABFFABC-B6D6-5067-4D29-90156F876A4C}"/>
              </a:ext>
            </a:extLst>
          </p:cNvPr>
          <p:cNvSpPr txBox="1"/>
          <p:nvPr/>
        </p:nvSpPr>
        <p:spPr>
          <a:xfrm>
            <a:off x="0" y="-1565"/>
            <a:ext cx="10080625" cy="457048"/>
          </a:xfrm>
          <a:prstGeom prst="rect">
            <a:avLst/>
          </a:prstGeom>
          <a:solidFill>
            <a:srgbClr val="31849B"/>
          </a:solidFill>
          <a:ln>
            <a:noFill/>
          </a:ln>
        </p:spPr>
        <p:txBody>
          <a:bodyPr vert="horz" wrap="square" lIns="68580" tIns="34290" rIns="68580" bIns="34290" anchor="t" anchorCtr="1" compatLnSpc="1">
            <a:spAutoFit/>
          </a:bodyPr>
          <a:lstStyle>
            <a:defPPr>
              <a:defRPr lang="fr-FR"/>
            </a:defPPr>
            <a:lvl1pPr algn="ctr">
              <a:lnSpc>
                <a:spcPct val="90000"/>
              </a:lnSpc>
              <a:spcBef>
                <a:spcPts val="563"/>
              </a:spcBef>
              <a:defRPr sz="2800" b="1" i="0" u="none" strike="noStrike" kern="0" cap="none" spc="0" baseline="0">
                <a:solidFill>
                  <a:schemeClr val="bg1"/>
                </a:solidFill>
                <a:uFillTx/>
                <a:latin typeface="Century Gothic" panose="020B0502020202020204" pitchFamily="34" charset="0"/>
              </a:defRPr>
            </a:lvl1pPr>
          </a:lstStyle>
          <a:p>
            <a:r>
              <a:rPr lang="fr-FR" dirty="0"/>
              <a:t>Bienvenue aux mardis de la copropriété</a:t>
            </a:r>
          </a:p>
        </p:txBody>
      </p:sp>
      <p:pic>
        <p:nvPicPr>
          <p:cNvPr id="6" name="Image 5">
            <a:extLst>
              <a:ext uri="{FF2B5EF4-FFF2-40B4-BE49-F238E27FC236}">
                <a16:creationId xmlns:a16="http://schemas.microsoft.com/office/drawing/2014/main" id="{0D435478-D380-5AEC-F2A6-72DE0C9AE29C}"/>
              </a:ext>
            </a:extLst>
          </p:cNvPr>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361900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1" y="0"/>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232" b="1" kern="0" dirty="0">
                <a:solidFill>
                  <a:prstClr val="white"/>
                </a:solidFill>
                <a:latin typeface="Century Gothic" panose="020B0502020202020204" pitchFamily="34" charset="0"/>
              </a:rPr>
              <a:t>CONCLUSION </a:t>
            </a:r>
          </a:p>
        </p:txBody>
      </p:sp>
      <p:pic>
        <p:nvPicPr>
          <p:cNvPr id="8" name="Image 7"/>
          <p:cNvPicPr>
            <a:picLocks noChangeAspect="1"/>
          </p:cNvPicPr>
          <p:nvPr/>
        </p:nvPicPr>
        <p:blipFill>
          <a:blip r:embed="rId3"/>
          <a:stretch>
            <a:fillRect/>
          </a:stretch>
        </p:blipFill>
        <p:spPr>
          <a:xfrm>
            <a:off x="0" y="-8189"/>
            <a:ext cx="639132" cy="382757"/>
          </a:xfrm>
          <a:prstGeom prst="rect">
            <a:avLst/>
          </a:prstGeom>
        </p:spPr>
      </p:pic>
      <p:sp>
        <p:nvSpPr>
          <p:cNvPr id="9" name="Titre 1"/>
          <p:cNvSpPr>
            <a:spLocks noGrp="1"/>
          </p:cNvSpPr>
          <p:nvPr>
            <p:ph type="title"/>
          </p:nvPr>
        </p:nvSpPr>
        <p:spPr>
          <a:xfrm>
            <a:off x="1341790" y="819555"/>
            <a:ext cx="7257164" cy="1007939"/>
          </a:xfrm>
        </p:spPr>
        <p:txBody>
          <a:bodyPr>
            <a:normAutofit/>
          </a:bodyPr>
          <a:lstStyle/>
          <a:p>
            <a:pPr algn="ctr">
              <a:defRPr/>
            </a:pPr>
            <a:r>
              <a:rPr lang="fr-CA" sz="2315" dirty="0">
                <a:latin typeface="Century Gothic" panose="020B0502020202020204" pitchFamily="34" charset="0"/>
              </a:rPr>
              <a:t>Questions des copropriétaires</a:t>
            </a:r>
            <a:endParaRPr lang="fr-FR" sz="2315" dirty="0">
              <a:latin typeface="Century Gothic" panose="020B0502020202020204" pitchFamily="34" charset="0"/>
            </a:endParaRPr>
          </a:p>
        </p:txBody>
      </p:sp>
      <p:pic>
        <p:nvPicPr>
          <p:cNvPr id="1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9290" y="1941834"/>
            <a:ext cx="3942164" cy="272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99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1849B"/>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F4B8577-1FAC-CFDD-E6A4-3913EE774411}"/>
              </a:ext>
            </a:extLst>
          </p:cNvPr>
          <p:cNvSpPr txBox="1"/>
          <p:nvPr/>
        </p:nvSpPr>
        <p:spPr>
          <a:xfrm>
            <a:off x="1367844" y="3040566"/>
            <a:ext cx="7344935" cy="477054"/>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white"/>
                </a:solidFill>
                <a:effectLst/>
                <a:uLnTx/>
                <a:uFillTx/>
                <a:latin typeface="Calibri" panose="020F0502020204030204"/>
                <a:ea typeface="+mn-ea"/>
                <a:cs typeface="+mn-cs"/>
              </a:rPr>
              <a:t>PARTIE III : PARTICIPATION À L’AG</a:t>
            </a:r>
          </a:p>
        </p:txBody>
      </p:sp>
      <p:pic>
        <p:nvPicPr>
          <p:cNvPr id="5" name="Image 4">
            <a:extLst>
              <a:ext uri="{FF2B5EF4-FFF2-40B4-BE49-F238E27FC236}">
                <a16:creationId xmlns:a16="http://schemas.microsoft.com/office/drawing/2014/main" id="{96FB2C53-6F99-8A9A-7059-C272DF7CD974}"/>
              </a:ext>
            </a:extLst>
          </p:cNvPr>
          <p:cNvPicPr>
            <a:picLocks noChangeAspect="1"/>
          </p:cNvPicPr>
          <p:nvPr/>
        </p:nvPicPr>
        <p:blipFill>
          <a:blip r:embed="rId2"/>
          <a:stretch>
            <a:fillRect/>
          </a:stretch>
        </p:blipFill>
        <p:spPr>
          <a:xfrm>
            <a:off x="0" y="0"/>
            <a:ext cx="772998" cy="462925"/>
          </a:xfrm>
          <a:prstGeom prst="rect">
            <a:avLst/>
          </a:prstGeom>
        </p:spPr>
      </p:pic>
    </p:spTree>
    <p:extLst>
      <p:ext uri="{BB962C8B-B14F-4D97-AF65-F5344CB8AC3E}">
        <p14:creationId xmlns:p14="http://schemas.microsoft.com/office/powerpoint/2010/main" val="52581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235993" y="639591"/>
            <a:ext cx="5446087" cy="356267"/>
          </a:xfrm>
          <a:ln>
            <a:noFill/>
            <a:miter lim="800000"/>
            <a:headEnd/>
            <a:tailEnd/>
          </a:ln>
        </p:spPr>
        <p:txBody>
          <a:bodyPr>
            <a:normAutofit/>
          </a:bodyPr>
          <a:lstStyle/>
          <a:p>
            <a:pPr algn="ctr" eaLnBrk="1" hangingPunct="1"/>
            <a:r>
              <a:rPr lang="fr-FR" altLang="fr-FR" sz="1654" b="1" dirty="0">
                <a:solidFill>
                  <a:srgbClr val="31849B"/>
                </a:solidFill>
                <a:latin typeface="Century Gothic" panose="020B0502020202020204" pitchFamily="34" charset="0"/>
                <a:ea typeface="Batang" pitchFamily="18" charset="-127"/>
              </a:rPr>
              <a:t>LES MODES DE PARTICIPATION A L’AG</a:t>
            </a:r>
          </a:p>
        </p:txBody>
      </p:sp>
      <p:sp>
        <p:nvSpPr>
          <p:cNvPr id="16"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spc="-29" dirty="0">
                <a:solidFill>
                  <a:schemeClr val="bg1"/>
                </a:solidFill>
                <a:uFill>
                  <a:solidFill>
                    <a:srgbClr val="1F3863"/>
                  </a:solidFill>
                </a:uFill>
                <a:latin typeface="Century Gothic" panose="020B0502020202020204" pitchFamily="34" charset="0"/>
                <a:ea typeface="+mj-ea"/>
                <a:cs typeface="Calibri"/>
              </a:rPr>
              <a:t>PARTICIPATION A L’AG</a:t>
            </a:r>
          </a:p>
        </p:txBody>
      </p:sp>
      <p:pic>
        <p:nvPicPr>
          <p:cNvPr id="15" name="Image 14"/>
          <p:cNvPicPr>
            <a:picLocks noChangeAspect="1"/>
          </p:cNvPicPr>
          <p:nvPr/>
        </p:nvPicPr>
        <p:blipFill>
          <a:blip r:embed="rId3"/>
          <a:stretch>
            <a:fillRect/>
          </a:stretch>
        </p:blipFill>
        <p:spPr>
          <a:xfrm>
            <a:off x="0" y="-4899"/>
            <a:ext cx="639132" cy="382757"/>
          </a:xfrm>
          <a:prstGeom prst="rect">
            <a:avLst/>
          </a:prstGeom>
        </p:spPr>
      </p:pic>
      <p:sp>
        <p:nvSpPr>
          <p:cNvPr id="7" name="ZoneTexte 6"/>
          <p:cNvSpPr txBox="1"/>
          <p:nvPr/>
        </p:nvSpPr>
        <p:spPr>
          <a:xfrm>
            <a:off x="432205" y="1278882"/>
            <a:ext cx="9216211" cy="5878532"/>
          </a:xfrm>
          <a:prstGeom prst="rect">
            <a:avLst/>
          </a:prstGeom>
          <a:noFill/>
        </p:spPr>
        <p:txBody>
          <a:bodyPr wrap="square" rtlCol="0">
            <a:spAutoFit/>
          </a:bodyPr>
          <a:lstStyle/>
          <a:p>
            <a:r>
              <a:rPr lang="fr-CA" sz="2000" b="1" dirty="0">
                <a:latin typeface="Century Gothic" panose="020B0502020202020204" pitchFamily="34" charset="0"/>
              </a:rPr>
              <a:t>Quelles sont les modalités de participation à l’assemblée générale ?</a:t>
            </a:r>
          </a:p>
          <a:p>
            <a:endParaRPr lang="fr-CA" sz="2000" dirty="0">
              <a:latin typeface="Century Gothic" panose="020B0502020202020204" pitchFamily="34" charset="0"/>
            </a:endParaRPr>
          </a:p>
          <a:p>
            <a:r>
              <a:rPr lang="fr-CA" sz="2000" b="1" dirty="0">
                <a:solidFill>
                  <a:srgbClr val="31849B"/>
                </a:solidFill>
                <a:latin typeface="Century Gothic" panose="020B0502020202020204" pitchFamily="34" charset="0"/>
              </a:rPr>
              <a:t>Il existe 4 modalités de participation : </a:t>
            </a:r>
          </a:p>
          <a:p>
            <a:pPr marL="236258" indent="-236258">
              <a:buFont typeface="Arial" panose="020B0604020202020204" pitchFamily="34" charset="0"/>
              <a:buChar char="•"/>
            </a:pPr>
            <a:r>
              <a:rPr lang="fr-CA" sz="2000" dirty="0">
                <a:latin typeface="Century Gothic" panose="020B0502020202020204" pitchFamily="34" charset="0"/>
              </a:rPr>
              <a:t>La présence physique</a:t>
            </a:r>
          </a:p>
          <a:p>
            <a:pPr marL="236258" indent="-236258">
              <a:buFont typeface="Arial" panose="020B0604020202020204" pitchFamily="34" charset="0"/>
              <a:buChar char="•"/>
            </a:pPr>
            <a:r>
              <a:rPr lang="fr-CA" sz="2000" dirty="0">
                <a:latin typeface="Century Gothic" panose="020B0502020202020204" pitchFamily="34" charset="0"/>
              </a:rPr>
              <a:t>La représentation par un mandataire</a:t>
            </a:r>
          </a:p>
          <a:p>
            <a:pPr marL="236258" indent="-236258">
              <a:buFont typeface="Arial" panose="020B0604020202020204" pitchFamily="34" charset="0"/>
              <a:buChar char="•"/>
            </a:pPr>
            <a:r>
              <a:rPr lang="fr-CA" sz="2000" dirty="0">
                <a:latin typeface="Century Gothic" panose="020B0502020202020204" pitchFamily="34" charset="0"/>
              </a:rPr>
              <a:t>La participation par audioconférence, visioconférence ou tout autre moyen électronique </a:t>
            </a:r>
          </a:p>
          <a:p>
            <a:pPr marL="236258" indent="-236258">
              <a:buFont typeface="Arial" panose="020B0604020202020204" pitchFamily="34" charset="0"/>
              <a:buChar char="•"/>
            </a:pPr>
            <a:r>
              <a:rPr lang="fr-CA" sz="2000" dirty="0">
                <a:latin typeface="Century Gothic" panose="020B0502020202020204" pitchFamily="34" charset="0"/>
              </a:rPr>
              <a:t>Le vote par correspondance </a:t>
            </a:r>
            <a:r>
              <a:rPr lang="fr-CA" i="1" dirty="0">
                <a:latin typeface="Century Gothic" panose="020B0502020202020204" pitchFamily="34" charset="0"/>
              </a:rPr>
              <a:t>(article 17-1A de la loi du 10 juillet 1965)</a:t>
            </a:r>
          </a:p>
          <a:p>
            <a:pPr marL="236258" indent="-236258">
              <a:buFont typeface="Arial" panose="020B0604020202020204" pitchFamily="34" charset="0"/>
              <a:buChar char="•"/>
            </a:pPr>
            <a:endParaRPr lang="fr-CA" sz="2000" dirty="0">
              <a:latin typeface="Century Gothic" panose="020B0502020202020204" pitchFamily="34" charset="0"/>
            </a:endParaRPr>
          </a:p>
          <a:p>
            <a:r>
              <a:rPr lang="fr-CA" sz="2000" b="1" dirty="0">
                <a:solidFill>
                  <a:srgbClr val="31849B"/>
                </a:solidFill>
                <a:latin typeface="Century Gothic" panose="020B0502020202020204" pitchFamily="34" charset="0"/>
              </a:rPr>
              <a:t>L’assemblée générale doit toujours être convoquée en présence physique </a:t>
            </a:r>
            <a:r>
              <a:rPr lang="fr-CA" sz="2000" dirty="0">
                <a:latin typeface="Century Gothic" panose="020B0502020202020204" pitchFamily="34" charset="0"/>
              </a:rPr>
              <a:t>même si la loi offre d’autres modalités de participation que les copropriétaires sont libre de choisir sous certaines conditions </a:t>
            </a:r>
            <a:r>
              <a:rPr lang="fr-CA" i="1" dirty="0">
                <a:latin typeface="Century Gothic" panose="020B0502020202020204" pitchFamily="34" charset="0"/>
              </a:rPr>
              <a:t>(audioconférence, visioconférence).</a:t>
            </a:r>
          </a:p>
          <a:p>
            <a:endParaRPr lang="fr-CA" i="1" dirty="0">
              <a:latin typeface="Century Gothic" panose="020B0502020202020204" pitchFamily="34" charset="0"/>
            </a:endParaRPr>
          </a:p>
          <a:p>
            <a:pPr marL="236258" indent="-236258">
              <a:buFont typeface="Wingdings" panose="05000000000000000000" pitchFamily="2" charset="2"/>
              <a:buChar char="F"/>
            </a:pPr>
            <a:r>
              <a:rPr lang="fr-CA" sz="2000" dirty="0">
                <a:latin typeface="Century Gothic" panose="020B0502020202020204" pitchFamily="34" charset="0"/>
              </a:rPr>
              <a:t>Par ailleurs, il n’existe plus de dérogation permettant au syndic de convoquer une assemblée générale uniquement par correspondance  ou de manière dématérialisé avec vote par correspondance. Ces dérogations légales avaient été adoptées pour lutter contre la transmission du Covid-19.</a:t>
            </a:r>
          </a:p>
        </p:txBody>
      </p:sp>
    </p:spTree>
    <p:extLst>
      <p:ext uri="{BB962C8B-B14F-4D97-AF65-F5344CB8AC3E}">
        <p14:creationId xmlns:p14="http://schemas.microsoft.com/office/powerpoint/2010/main" val="207469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317268" y="656122"/>
            <a:ext cx="5446087" cy="356267"/>
          </a:xfrm>
          <a:ln>
            <a:noFill/>
            <a:miter lim="800000"/>
            <a:headEnd/>
            <a:tailEnd/>
          </a:ln>
        </p:spPr>
        <p:txBody>
          <a:bodyPr>
            <a:normAutofit/>
          </a:bodyPr>
          <a:lstStyle/>
          <a:p>
            <a:pPr algn="ctr" eaLnBrk="1" hangingPunct="1"/>
            <a:r>
              <a:rPr lang="fr-FR" altLang="fr-FR" sz="1654" b="1" dirty="0">
                <a:solidFill>
                  <a:srgbClr val="31849B"/>
                </a:solidFill>
                <a:latin typeface="Century Gothic" panose="020B0502020202020204" pitchFamily="34" charset="0"/>
                <a:ea typeface="Batang" pitchFamily="18" charset="-127"/>
              </a:rPr>
              <a:t>FOCUS SUR LE VOTE PAR CORRESPONDANCE</a:t>
            </a:r>
          </a:p>
        </p:txBody>
      </p:sp>
      <p:sp>
        <p:nvSpPr>
          <p:cNvPr id="16"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spc="-29" dirty="0">
                <a:solidFill>
                  <a:schemeClr val="bg1"/>
                </a:solidFill>
                <a:uFill>
                  <a:solidFill>
                    <a:srgbClr val="1F3863"/>
                  </a:solidFill>
                </a:uFill>
                <a:latin typeface="Century Gothic" panose="020B0502020202020204" pitchFamily="34" charset="0"/>
                <a:ea typeface="+mj-ea"/>
                <a:cs typeface="Calibri"/>
              </a:rPr>
              <a:t>PARTICIPATION A L’AG</a:t>
            </a:r>
          </a:p>
        </p:txBody>
      </p:sp>
      <p:pic>
        <p:nvPicPr>
          <p:cNvPr id="15" name="Image 14"/>
          <p:cNvPicPr>
            <a:picLocks noChangeAspect="1"/>
          </p:cNvPicPr>
          <p:nvPr/>
        </p:nvPicPr>
        <p:blipFill>
          <a:blip r:embed="rId3"/>
          <a:stretch>
            <a:fillRect/>
          </a:stretch>
        </p:blipFill>
        <p:spPr>
          <a:xfrm>
            <a:off x="0" y="0"/>
            <a:ext cx="639132" cy="382757"/>
          </a:xfrm>
          <a:prstGeom prst="rect">
            <a:avLst/>
          </a:prstGeom>
        </p:spPr>
      </p:pic>
      <p:sp>
        <p:nvSpPr>
          <p:cNvPr id="7" name="ZoneTexte 6"/>
          <p:cNvSpPr txBox="1"/>
          <p:nvPr/>
        </p:nvSpPr>
        <p:spPr>
          <a:xfrm>
            <a:off x="432205" y="1290653"/>
            <a:ext cx="9216211" cy="5601533"/>
          </a:xfrm>
          <a:prstGeom prst="rect">
            <a:avLst/>
          </a:prstGeom>
          <a:noFill/>
        </p:spPr>
        <p:txBody>
          <a:bodyPr wrap="square" rtlCol="0">
            <a:spAutoFit/>
          </a:bodyPr>
          <a:lstStyle/>
          <a:p>
            <a:r>
              <a:rPr lang="fr-CA" b="1" dirty="0">
                <a:latin typeface="Century Gothic" panose="020B0502020202020204" pitchFamily="34" charset="0"/>
              </a:rPr>
              <a:t>Quelles sont les modalités de participation à l’assemblée générale ?</a:t>
            </a:r>
          </a:p>
          <a:p>
            <a:r>
              <a:rPr lang="fr-CA" dirty="0">
                <a:latin typeface="Century Gothic" panose="020B0502020202020204" pitchFamily="34" charset="0"/>
              </a:rPr>
              <a:t> </a:t>
            </a:r>
            <a:endParaRPr lang="fr-CA" b="1" dirty="0">
              <a:solidFill>
                <a:srgbClr val="E36C0A"/>
              </a:solidFill>
              <a:latin typeface="Century Gothic" panose="020B0502020202020204" pitchFamily="34" charset="0"/>
            </a:endParaRPr>
          </a:p>
          <a:p>
            <a:pPr marL="236258" indent="-236258">
              <a:buFont typeface="Arial" panose="020B0604020202020204" pitchFamily="34" charset="0"/>
              <a:buChar char="•"/>
            </a:pPr>
            <a:r>
              <a:rPr lang="fr-CA" b="1" dirty="0">
                <a:solidFill>
                  <a:srgbClr val="E36C0A"/>
                </a:solidFill>
                <a:latin typeface="Century Gothic" panose="020B0502020202020204" pitchFamily="34" charset="0"/>
              </a:rPr>
              <a:t>Le vote par correspondance </a:t>
            </a:r>
          </a:p>
          <a:p>
            <a:endParaRPr lang="fr-CA" dirty="0">
              <a:latin typeface="Century Gothic" panose="020B0502020202020204" pitchFamily="34" charset="0"/>
            </a:endParaRPr>
          </a:p>
          <a:p>
            <a:r>
              <a:rPr lang="fr-CA" dirty="0">
                <a:latin typeface="Century Gothic" panose="020B0502020202020204" pitchFamily="34" charset="0"/>
              </a:rPr>
              <a:t>Il a été instauré par l’ordonnance du 30 octobre 2019 entrée en vigueur le 1</a:t>
            </a:r>
            <a:r>
              <a:rPr lang="fr-CA" baseline="30000" dirty="0">
                <a:latin typeface="Century Gothic" panose="020B0502020202020204" pitchFamily="34" charset="0"/>
              </a:rPr>
              <a:t>er</a:t>
            </a:r>
            <a:r>
              <a:rPr lang="fr-CA" dirty="0">
                <a:latin typeface="Century Gothic" panose="020B0502020202020204" pitchFamily="34" charset="0"/>
              </a:rPr>
              <a:t> juin 2020. L’arrêté fixant le formulaire de vote par correspondance a été publié le 2 juillet 2020. Depuis, toutes les convocations envoyées après le 4 juillet 2020 doivent comprendre ce formulaire.</a:t>
            </a:r>
          </a:p>
          <a:p>
            <a:endParaRPr lang="fr-CA" dirty="0">
              <a:latin typeface="Century Gothic" panose="020B0502020202020204" pitchFamily="34" charset="0"/>
            </a:endParaRPr>
          </a:p>
          <a:p>
            <a:r>
              <a:rPr lang="fr-CA" dirty="0">
                <a:latin typeface="Century Gothic" panose="020B0502020202020204" pitchFamily="34" charset="0"/>
              </a:rPr>
              <a:t>Le syndic a l’obligation de joindre un formulaire de vote à la convocation, à défaut, l’assemblée générale encours la nullité. </a:t>
            </a:r>
          </a:p>
          <a:p>
            <a:endParaRPr lang="fr-CA" dirty="0">
              <a:latin typeface="Century Gothic" panose="020B0502020202020204" pitchFamily="34" charset="0"/>
            </a:endParaRPr>
          </a:p>
          <a:p>
            <a:r>
              <a:rPr lang="fr-CA" b="1" dirty="0">
                <a:solidFill>
                  <a:srgbClr val="31849B"/>
                </a:solidFill>
                <a:latin typeface="Century Gothic" panose="020B0502020202020204" pitchFamily="34" charset="0"/>
              </a:rPr>
              <a:t>Ce formulaire permet a un copropriétaire de voter en amont de l’assemblée générale</a:t>
            </a:r>
            <a:r>
              <a:rPr lang="fr-CA" dirty="0">
                <a:latin typeface="Century Gothic" panose="020B0502020202020204" pitchFamily="34" charset="0"/>
              </a:rPr>
              <a:t> et il doit :</a:t>
            </a:r>
          </a:p>
          <a:p>
            <a:endParaRPr lang="fr-CA" dirty="0">
              <a:latin typeface="Century Gothic" panose="020B0502020202020204" pitchFamily="34" charset="0"/>
            </a:endParaRPr>
          </a:p>
          <a:p>
            <a:pPr marL="236258" indent="-236258">
              <a:buFont typeface="Wingdings" panose="05000000000000000000" pitchFamily="2" charset="2"/>
              <a:buChar char="F"/>
            </a:pPr>
            <a:r>
              <a:rPr lang="fr-CA" dirty="0">
                <a:latin typeface="Century Gothic" panose="020B0502020202020204" pitchFamily="34" charset="0"/>
              </a:rPr>
              <a:t>Être signé et chacune des pages doit être paraphée</a:t>
            </a:r>
          </a:p>
          <a:p>
            <a:pPr marL="236258" indent="-236258">
              <a:buFont typeface="Wingdings" panose="05000000000000000000" pitchFamily="2" charset="2"/>
              <a:buChar char="F"/>
            </a:pPr>
            <a:r>
              <a:rPr lang="fr-CA" dirty="0">
                <a:latin typeface="Century Gothic" panose="020B0502020202020204" pitchFamily="34" charset="0"/>
              </a:rPr>
              <a:t>Être retourné au syndic trois jours francs avant la tenue de l’assemblée générale </a:t>
            </a:r>
            <a:r>
              <a:rPr lang="fr-CA" sz="1600" i="1" dirty="0">
                <a:latin typeface="Century Gothic" panose="020B0502020202020204" pitchFamily="34" charset="0"/>
              </a:rPr>
              <a:t>(par mail, courrier simple, boite aux lettres du syndic, courrier recommandé,..) (Article 9 bis du décret du décret du 17 mars 1967).</a:t>
            </a:r>
          </a:p>
          <a:p>
            <a:endParaRPr lang="fr-CA" dirty="0">
              <a:latin typeface="Century Gothic" panose="020B0502020202020204" pitchFamily="34" charset="0"/>
            </a:endParaRPr>
          </a:p>
        </p:txBody>
      </p:sp>
    </p:spTree>
    <p:extLst>
      <p:ext uri="{BB962C8B-B14F-4D97-AF65-F5344CB8AC3E}">
        <p14:creationId xmlns:p14="http://schemas.microsoft.com/office/powerpoint/2010/main" val="105027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317268" y="656122"/>
            <a:ext cx="5446087" cy="356267"/>
          </a:xfrm>
          <a:ln>
            <a:noFill/>
            <a:miter lim="800000"/>
            <a:headEnd/>
            <a:tailEnd/>
          </a:ln>
        </p:spPr>
        <p:txBody>
          <a:bodyPr>
            <a:normAutofit/>
          </a:bodyPr>
          <a:lstStyle/>
          <a:p>
            <a:pPr algn="ctr" eaLnBrk="1" hangingPunct="1"/>
            <a:r>
              <a:rPr lang="fr-FR" altLang="fr-FR" sz="1654" b="1" dirty="0">
                <a:solidFill>
                  <a:srgbClr val="31849B"/>
                </a:solidFill>
                <a:latin typeface="Century Gothic" panose="020B0502020202020204" pitchFamily="34" charset="0"/>
                <a:ea typeface="Batang" pitchFamily="18" charset="-127"/>
              </a:rPr>
              <a:t>COMMENT VOTER EN AG ?</a:t>
            </a:r>
          </a:p>
        </p:txBody>
      </p:sp>
      <p:sp>
        <p:nvSpPr>
          <p:cNvPr id="16"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spc="-29" dirty="0">
                <a:solidFill>
                  <a:schemeClr val="bg1"/>
                </a:solidFill>
                <a:uFill>
                  <a:solidFill>
                    <a:srgbClr val="1F3863"/>
                  </a:solidFill>
                </a:uFill>
                <a:latin typeface="Century Gothic" panose="020B0502020202020204" pitchFamily="34" charset="0"/>
                <a:ea typeface="+mj-ea"/>
                <a:cs typeface="Calibri"/>
              </a:rPr>
              <a:t>PARTICIPATION A L’AG</a:t>
            </a:r>
          </a:p>
        </p:txBody>
      </p:sp>
      <p:pic>
        <p:nvPicPr>
          <p:cNvPr id="15" name="Image 14"/>
          <p:cNvPicPr>
            <a:picLocks noChangeAspect="1"/>
          </p:cNvPicPr>
          <p:nvPr/>
        </p:nvPicPr>
        <p:blipFill>
          <a:blip r:embed="rId3"/>
          <a:stretch>
            <a:fillRect/>
          </a:stretch>
        </p:blipFill>
        <p:spPr>
          <a:xfrm>
            <a:off x="0" y="0"/>
            <a:ext cx="639132" cy="382757"/>
          </a:xfrm>
          <a:prstGeom prst="rect">
            <a:avLst/>
          </a:prstGeom>
        </p:spPr>
      </p:pic>
      <p:sp>
        <p:nvSpPr>
          <p:cNvPr id="7" name="ZoneTexte 6"/>
          <p:cNvSpPr txBox="1"/>
          <p:nvPr/>
        </p:nvSpPr>
        <p:spPr>
          <a:xfrm>
            <a:off x="432205" y="1223378"/>
            <a:ext cx="9216211" cy="4387483"/>
          </a:xfrm>
          <a:prstGeom prst="rect">
            <a:avLst/>
          </a:prstGeom>
          <a:noFill/>
        </p:spPr>
        <p:txBody>
          <a:bodyPr wrap="square" rtlCol="0">
            <a:spAutoFit/>
          </a:bodyPr>
          <a:lstStyle/>
          <a:p>
            <a:pPr marL="9975">
              <a:lnSpc>
                <a:spcPts val="1980"/>
              </a:lnSpc>
              <a:tabLst>
                <a:tab pos="153305" algn="l"/>
                <a:tab pos="1337221" algn="l"/>
                <a:tab pos="1769311" algn="l"/>
                <a:tab pos="2296429" algn="l"/>
                <a:tab pos="3242511" algn="l"/>
                <a:tab pos="3747053" algn="l"/>
                <a:tab pos="4274697" algn="l"/>
                <a:tab pos="5196103" algn="l"/>
                <a:tab pos="5766798" algn="l"/>
              </a:tabLst>
            </a:pPr>
            <a:r>
              <a:rPr lang="fr-CA" sz="1488" b="1" dirty="0">
                <a:solidFill>
                  <a:srgbClr val="E36C0A"/>
                </a:solidFill>
                <a:latin typeface="Century Gothic" panose="020B0502020202020204" pitchFamily="34" charset="0"/>
              </a:rPr>
              <a:t>L’assemblée générale n’a de raison d’être que pour voter les résolutions inscrites à l’ordre du jour de la convocation.</a:t>
            </a:r>
            <a:r>
              <a:rPr lang="fr-FR" sz="1488" dirty="0">
                <a:solidFill>
                  <a:prstClr val="black"/>
                </a:solidFill>
                <a:latin typeface="Century Gothic" panose="020B0502020202020204" pitchFamily="34" charset="0"/>
                <a:cs typeface="Calibri"/>
              </a:rPr>
              <a:t> </a:t>
            </a:r>
          </a:p>
          <a:p>
            <a:pPr marL="246233" indent="-236258">
              <a:lnSpc>
                <a:spcPts val="1980"/>
              </a:lnSpc>
              <a:buFont typeface="Wingdings" panose="05000000000000000000" pitchFamily="2" charset="2"/>
              <a:buChar char="F"/>
              <a:tabLst>
                <a:tab pos="153305" algn="l"/>
                <a:tab pos="1337221" algn="l"/>
                <a:tab pos="1769311" algn="l"/>
                <a:tab pos="2296429" algn="l"/>
                <a:tab pos="3242511" algn="l"/>
                <a:tab pos="3747053" algn="l"/>
                <a:tab pos="4274697" algn="l"/>
                <a:tab pos="5196103" algn="l"/>
                <a:tab pos="5766798" algn="l"/>
              </a:tabLst>
            </a:pPr>
            <a:r>
              <a:rPr lang="fr-FR" sz="1323" dirty="0">
                <a:solidFill>
                  <a:prstClr val="black"/>
                </a:solidFill>
                <a:latin typeface="Century Gothic" panose="020B0502020202020204" pitchFamily="34" charset="0"/>
                <a:cs typeface="Calibri"/>
              </a:rPr>
              <a:t>Néanm</a:t>
            </a:r>
            <a:r>
              <a:rPr lang="fr-FR" sz="1323" spc="-8" dirty="0">
                <a:solidFill>
                  <a:prstClr val="black"/>
                </a:solidFill>
                <a:latin typeface="Century Gothic" panose="020B0502020202020204" pitchFamily="34" charset="0"/>
                <a:cs typeface="Calibri"/>
              </a:rPr>
              <a:t>o</a:t>
            </a:r>
            <a:r>
              <a:rPr lang="fr-FR" sz="1323" dirty="0">
                <a:solidFill>
                  <a:prstClr val="black"/>
                </a:solidFill>
                <a:latin typeface="Century Gothic" panose="020B0502020202020204" pitchFamily="34" charset="0"/>
                <a:cs typeface="Calibri"/>
              </a:rPr>
              <a:t>in</a:t>
            </a:r>
            <a:r>
              <a:rPr lang="fr-FR" sz="1323" spc="-8" dirty="0">
                <a:solidFill>
                  <a:prstClr val="black"/>
                </a:solidFill>
                <a:latin typeface="Century Gothic" panose="020B0502020202020204" pitchFamily="34" charset="0"/>
                <a:cs typeface="Calibri"/>
              </a:rPr>
              <a:t>s</a:t>
            </a:r>
            <a:r>
              <a:rPr lang="fr-FR" sz="1323" dirty="0">
                <a:solidFill>
                  <a:prstClr val="black"/>
                </a:solidFill>
                <a:latin typeface="Century Gothic" panose="020B0502020202020204" pitchFamily="34" charset="0"/>
                <a:cs typeface="Calibri"/>
              </a:rPr>
              <a:t>, elle </a:t>
            </a:r>
            <a:r>
              <a:rPr lang="fr-FR" sz="1323" spc="-4" dirty="0">
                <a:solidFill>
                  <a:prstClr val="black"/>
                </a:solidFill>
                <a:latin typeface="Century Gothic" panose="020B0502020202020204" pitchFamily="34" charset="0"/>
                <a:cs typeface="Calibri"/>
              </a:rPr>
              <a:t>peu</a:t>
            </a:r>
            <a:r>
              <a:rPr lang="fr-FR" sz="1323" dirty="0">
                <a:solidFill>
                  <a:prstClr val="black"/>
                </a:solidFill>
                <a:latin typeface="Century Gothic" panose="020B0502020202020204" pitchFamily="34" charset="0"/>
                <a:cs typeface="Calibri"/>
              </a:rPr>
              <a:t>t </a:t>
            </a:r>
            <a:r>
              <a:rPr lang="fr-FR" sz="1323" spc="-33" dirty="0">
                <a:solidFill>
                  <a:prstClr val="black"/>
                </a:solidFill>
                <a:latin typeface="Century Gothic" panose="020B0502020202020204" pitchFamily="34" charset="0"/>
                <a:cs typeface="Calibri"/>
              </a:rPr>
              <a:t>e</a:t>
            </a:r>
            <a:r>
              <a:rPr lang="fr-FR" sz="1323" spc="-29" dirty="0">
                <a:solidFill>
                  <a:prstClr val="black"/>
                </a:solidFill>
                <a:latin typeface="Century Gothic" panose="020B0502020202020204" pitchFamily="34" charset="0"/>
                <a:cs typeface="Calibri"/>
              </a:rPr>
              <a:t>x</a:t>
            </a:r>
            <a:r>
              <a:rPr lang="fr-FR" sz="1323" spc="8" dirty="0">
                <a:solidFill>
                  <a:prstClr val="black"/>
                </a:solidFill>
                <a:latin typeface="Century Gothic" panose="020B0502020202020204" pitchFamily="34" charset="0"/>
                <a:cs typeface="Calibri"/>
              </a:rPr>
              <a:t>a</a:t>
            </a:r>
            <a:r>
              <a:rPr lang="fr-FR" sz="1323" dirty="0">
                <a:solidFill>
                  <a:prstClr val="black"/>
                </a:solidFill>
                <a:latin typeface="Century Gothic" panose="020B0502020202020204" pitchFamily="34" charset="0"/>
                <a:cs typeface="Calibri"/>
              </a:rPr>
              <a:t>miner </a:t>
            </a:r>
            <a:r>
              <a:rPr lang="fr-FR" sz="1323" spc="-4" dirty="0">
                <a:solidFill>
                  <a:prstClr val="black"/>
                </a:solidFill>
                <a:latin typeface="Century Gothic" panose="020B0502020202020204" pitchFamily="34" charset="0"/>
                <a:cs typeface="Calibri"/>
              </a:rPr>
              <a:t>san</a:t>
            </a:r>
            <a:r>
              <a:rPr lang="fr-FR" sz="1323" dirty="0">
                <a:solidFill>
                  <a:prstClr val="black"/>
                </a:solidFill>
                <a:latin typeface="Century Gothic" panose="020B0502020202020204" pitchFamily="34" charset="0"/>
                <a:cs typeface="Calibri"/>
              </a:rPr>
              <a:t>s </a:t>
            </a:r>
            <a:r>
              <a:rPr lang="fr-FR" sz="1323" spc="-12" dirty="0">
                <a:solidFill>
                  <a:prstClr val="black"/>
                </a:solidFill>
                <a:latin typeface="Century Gothic" panose="020B0502020202020204" pitchFamily="34" charset="0"/>
                <a:cs typeface="Calibri"/>
              </a:rPr>
              <a:t>e</a:t>
            </a:r>
            <a:r>
              <a:rPr lang="fr-FR" sz="1323" spc="-25" dirty="0">
                <a:solidFill>
                  <a:prstClr val="black"/>
                </a:solidFill>
                <a:latin typeface="Century Gothic" panose="020B0502020202020204" pitchFamily="34" charset="0"/>
                <a:cs typeface="Calibri"/>
              </a:rPr>
              <a:t>f</a:t>
            </a:r>
            <a:r>
              <a:rPr lang="fr-FR" sz="1323" spc="-45" dirty="0">
                <a:solidFill>
                  <a:prstClr val="black"/>
                </a:solidFill>
                <a:latin typeface="Century Gothic" panose="020B0502020202020204" pitchFamily="34" charset="0"/>
                <a:cs typeface="Calibri"/>
              </a:rPr>
              <a:t>f</a:t>
            </a:r>
            <a:r>
              <a:rPr lang="fr-FR" sz="1323" spc="-12" dirty="0">
                <a:solidFill>
                  <a:prstClr val="black"/>
                </a:solidFill>
                <a:latin typeface="Century Gothic" panose="020B0502020202020204" pitchFamily="34" charset="0"/>
                <a:cs typeface="Calibri"/>
              </a:rPr>
              <a:t>e</a:t>
            </a:r>
            <a:r>
              <a:rPr lang="fr-FR" sz="1323" dirty="0">
                <a:solidFill>
                  <a:prstClr val="black"/>
                </a:solidFill>
                <a:latin typeface="Century Gothic" panose="020B0502020202020204" pitchFamily="34" charset="0"/>
                <a:cs typeface="Calibri"/>
              </a:rPr>
              <a:t>t </a:t>
            </a:r>
            <a:r>
              <a:rPr lang="fr-FR" sz="1323" spc="-4" dirty="0">
                <a:solidFill>
                  <a:prstClr val="black"/>
                </a:solidFill>
                <a:latin typeface="Century Gothic" panose="020B0502020202020204" pitchFamily="34" charset="0"/>
                <a:cs typeface="Calibri"/>
              </a:rPr>
              <a:t>décis</a:t>
            </a:r>
            <a:r>
              <a:rPr lang="fr-FR" sz="1323" dirty="0">
                <a:solidFill>
                  <a:prstClr val="black"/>
                </a:solidFill>
                <a:latin typeface="Century Gothic" panose="020B0502020202020204" pitchFamily="34" charset="0"/>
                <a:cs typeface="Calibri"/>
              </a:rPr>
              <a:t>oi</a:t>
            </a:r>
            <a:r>
              <a:rPr lang="fr-FR" sz="1323" spc="-17" dirty="0">
                <a:solidFill>
                  <a:prstClr val="black"/>
                </a:solidFill>
                <a:latin typeface="Century Gothic" panose="020B0502020202020204" pitchFamily="34" charset="0"/>
                <a:cs typeface="Calibri"/>
              </a:rPr>
              <a:t>r</a:t>
            </a:r>
            <a:r>
              <a:rPr lang="fr-FR" sz="1323" dirty="0">
                <a:solidFill>
                  <a:prstClr val="black"/>
                </a:solidFill>
                <a:latin typeface="Century Gothic" panose="020B0502020202020204" pitchFamily="34" charset="0"/>
                <a:cs typeface="Calibri"/>
              </a:rPr>
              <a:t>e </a:t>
            </a:r>
            <a:r>
              <a:rPr lang="fr-FR" sz="1323" spc="-4" dirty="0">
                <a:solidFill>
                  <a:prstClr val="black"/>
                </a:solidFill>
                <a:latin typeface="Century Gothic" panose="020B0502020202020204" pitchFamily="34" charset="0"/>
                <a:cs typeface="Calibri"/>
              </a:rPr>
              <a:t>(san</a:t>
            </a:r>
            <a:r>
              <a:rPr lang="fr-FR" sz="1323" dirty="0">
                <a:solidFill>
                  <a:prstClr val="black"/>
                </a:solidFill>
                <a:latin typeface="Century Gothic" panose="020B0502020202020204" pitchFamily="34" charset="0"/>
                <a:cs typeface="Calibri"/>
              </a:rPr>
              <a:t>s </a:t>
            </a:r>
            <a:r>
              <a:rPr lang="fr-FR" sz="1323" spc="-12" dirty="0">
                <a:solidFill>
                  <a:prstClr val="black"/>
                </a:solidFill>
                <a:latin typeface="Century Gothic" panose="020B0502020202020204" pitchFamily="34" charset="0"/>
                <a:cs typeface="Calibri"/>
              </a:rPr>
              <a:t>v</a:t>
            </a:r>
            <a:r>
              <a:rPr lang="fr-FR" sz="1323" spc="-4" dirty="0">
                <a:solidFill>
                  <a:prstClr val="black"/>
                </a:solidFill>
                <a:latin typeface="Century Gothic" panose="020B0502020202020204" pitchFamily="34" charset="0"/>
                <a:cs typeface="Calibri"/>
              </a:rPr>
              <a:t>o</a:t>
            </a:r>
            <a:r>
              <a:rPr lang="fr-FR" sz="1323" spc="-25" dirty="0">
                <a:solidFill>
                  <a:prstClr val="black"/>
                </a:solidFill>
                <a:latin typeface="Century Gothic" panose="020B0502020202020204" pitchFamily="34" charset="0"/>
                <a:cs typeface="Calibri"/>
              </a:rPr>
              <a:t>t</a:t>
            </a:r>
            <a:r>
              <a:rPr lang="fr-FR" sz="1323" dirty="0">
                <a:solidFill>
                  <a:prstClr val="black"/>
                </a:solidFill>
                <a:latin typeface="Century Gothic" panose="020B0502020202020204" pitchFamily="34" charset="0"/>
                <a:cs typeface="Calibri"/>
              </a:rPr>
              <a:t>e) </a:t>
            </a:r>
            <a:r>
              <a:rPr lang="fr-FR" sz="1323" spc="-12" dirty="0">
                <a:solidFill>
                  <a:prstClr val="black"/>
                </a:solidFill>
                <a:latin typeface="Century Gothic" panose="020B0502020202020204" pitchFamily="34" charset="0"/>
                <a:cs typeface="Calibri"/>
              </a:rPr>
              <a:t>toutes</a:t>
            </a:r>
            <a:r>
              <a:rPr lang="fr-FR" sz="1323" spc="4" dirty="0">
                <a:solidFill>
                  <a:prstClr val="black"/>
                </a:solidFill>
                <a:latin typeface="Century Gothic" panose="020B0502020202020204" pitchFamily="34" charset="0"/>
                <a:cs typeface="Calibri"/>
              </a:rPr>
              <a:t> </a:t>
            </a:r>
            <a:r>
              <a:rPr lang="fr-FR" sz="1323" spc="-8" dirty="0">
                <a:solidFill>
                  <a:prstClr val="black"/>
                </a:solidFill>
                <a:latin typeface="Century Gothic" panose="020B0502020202020204" pitchFamily="34" charset="0"/>
                <a:cs typeface="Calibri"/>
              </a:rPr>
              <a:t>questions</a:t>
            </a:r>
            <a:r>
              <a:rPr lang="fr-FR" sz="1323" spc="4" dirty="0">
                <a:solidFill>
                  <a:prstClr val="black"/>
                </a:solidFill>
                <a:latin typeface="Century Gothic" panose="020B0502020202020204" pitchFamily="34" charset="0"/>
                <a:cs typeface="Calibri"/>
              </a:rPr>
              <a:t> </a:t>
            </a:r>
            <a:r>
              <a:rPr lang="fr-FR" sz="1323" spc="-4" dirty="0">
                <a:solidFill>
                  <a:prstClr val="black"/>
                </a:solidFill>
                <a:latin typeface="Century Gothic" panose="020B0502020202020204" pitchFamily="34" charset="0"/>
                <a:cs typeface="Calibri"/>
              </a:rPr>
              <a:t>non</a:t>
            </a:r>
            <a:r>
              <a:rPr lang="fr-FR" sz="1323" dirty="0">
                <a:solidFill>
                  <a:prstClr val="black"/>
                </a:solidFill>
                <a:latin typeface="Century Gothic" panose="020B0502020202020204" pitchFamily="34" charset="0"/>
                <a:cs typeface="Calibri"/>
              </a:rPr>
              <a:t> </a:t>
            </a:r>
            <a:r>
              <a:rPr lang="fr-FR" sz="1323" spc="-4" dirty="0">
                <a:solidFill>
                  <a:prstClr val="black"/>
                </a:solidFill>
                <a:latin typeface="Century Gothic" panose="020B0502020202020204" pitchFamily="34" charset="0"/>
                <a:cs typeface="Calibri"/>
              </a:rPr>
              <a:t>inscrites </a:t>
            </a:r>
            <a:r>
              <a:rPr lang="fr-FR" sz="1323" dirty="0">
                <a:solidFill>
                  <a:prstClr val="black"/>
                </a:solidFill>
                <a:latin typeface="Century Gothic" panose="020B0502020202020204" pitchFamily="34" charset="0"/>
                <a:cs typeface="Calibri"/>
              </a:rPr>
              <a:t>à </a:t>
            </a:r>
            <a:r>
              <a:rPr lang="fr-FR" sz="1323" spc="-8" dirty="0">
                <a:solidFill>
                  <a:prstClr val="black"/>
                </a:solidFill>
                <a:latin typeface="Century Gothic" panose="020B0502020202020204" pitchFamily="34" charset="0"/>
                <a:cs typeface="Calibri"/>
              </a:rPr>
              <a:t>l'ordre</a:t>
            </a:r>
            <a:r>
              <a:rPr lang="fr-FR" sz="1323" spc="12" dirty="0">
                <a:solidFill>
                  <a:prstClr val="black"/>
                </a:solidFill>
                <a:latin typeface="Century Gothic" panose="020B0502020202020204" pitchFamily="34" charset="0"/>
                <a:cs typeface="Calibri"/>
              </a:rPr>
              <a:t> </a:t>
            </a:r>
            <a:r>
              <a:rPr lang="fr-FR" sz="1323" dirty="0">
                <a:solidFill>
                  <a:prstClr val="black"/>
                </a:solidFill>
                <a:latin typeface="Century Gothic" panose="020B0502020202020204" pitchFamily="34" charset="0"/>
                <a:cs typeface="Calibri"/>
              </a:rPr>
              <a:t>du</a:t>
            </a:r>
            <a:r>
              <a:rPr lang="fr-FR" sz="1323" spc="-8" dirty="0">
                <a:solidFill>
                  <a:prstClr val="black"/>
                </a:solidFill>
                <a:latin typeface="Century Gothic" panose="020B0502020202020204" pitchFamily="34" charset="0"/>
                <a:cs typeface="Calibri"/>
              </a:rPr>
              <a:t> </a:t>
            </a:r>
            <a:r>
              <a:rPr lang="fr-FR" sz="1323" spc="-41" dirty="0">
                <a:solidFill>
                  <a:prstClr val="black"/>
                </a:solidFill>
                <a:latin typeface="Century Gothic" panose="020B0502020202020204" pitchFamily="34" charset="0"/>
                <a:cs typeface="Calibri"/>
              </a:rPr>
              <a:t>jour </a:t>
            </a:r>
            <a:r>
              <a:rPr lang="fr-FR" sz="1323" i="1" spc="-41" dirty="0">
                <a:solidFill>
                  <a:prstClr val="black"/>
                </a:solidFill>
                <a:latin typeface="Century Gothic" panose="020B0502020202020204" pitchFamily="34" charset="0"/>
                <a:cs typeface="Calibri"/>
              </a:rPr>
              <a:t>(</a:t>
            </a:r>
            <a:r>
              <a:rPr lang="fr-FR" sz="1323" i="1" spc="-17" dirty="0">
                <a:latin typeface="Century Gothic" panose="020B0502020202020204" pitchFamily="34" charset="0"/>
                <a:cs typeface="Calibri"/>
              </a:rPr>
              <a:t>article</a:t>
            </a:r>
            <a:r>
              <a:rPr lang="fr-FR" sz="1323" i="1" spc="-12" dirty="0">
                <a:latin typeface="Century Gothic" panose="020B0502020202020204" pitchFamily="34" charset="0"/>
                <a:cs typeface="Calibri"/>
              </a:rPr>
              <a:t> </a:t>
            </a:r>
            <a:r>
              <a:rPr lang="fr-FR" sz="1323" i="1" dirty="0">
                <a:latin typeface="Century Gothic" panose="020B0502020202020204" pitchFamily="34" charset="0"/>
                <a:cs typeface="Calibri"/>
              </a:rPr>
              <a:t>13</a:t>
            </a:r>
            <a:r>
              <a:rPr lang="fr-FR" sz="1323" i="1" spc="4" dirty="0">
                <a:latin typeface="Century Gothic" panose="020B0502020202020204" pitchFamily="34" charset="0"/>
                <a:cs typeface="Calibri"/>
              </a:rPr>
              <a:t> </a:t>
            </a:r>
            <a:r>
              <a:rPr lang="fr-FR" sz="1323" i="1" spc="-8" dirty="0">
                <a:latin typeface="Century Gothic" panose="020B0502020202020204" pitchFamily="34" charset="0"/>
                <a:cs typeface="Calibri"/>
              </a:rPr>
              <a:t>du</a:t>
            </a:r>
            <a:r>
              <a:rPr lang="fr-FR" sz="1323" i="1" spc="-4" dirty="0">
                <a:latin typeface="Century Gothic" panose="020B0502020202020204" pitchFamily="34" charset="0"/>
                <a:cs typeface="Calibri"/>
              </a:rPr>
              <a:t> </a:t>
            </a:r>
            <a:r>
              <a:rPr lang="fr-FR" sz="1323" i="1" spc="-8" dirty="0">
                <a:latin typeface="Century Gothic" panose="020B0502020202020204" pitchFamily="34" charset="0"/>
                <a:cs typeface="Calibri"/>
              </a:rPr>
              <a:t>décret</a:t>
            </a:r>
            <a:r>
              <a:rPr lang="fr-FR" sz="1323" i="1" spc="-4" dirty="0">
                <a:latin typeface="Century Gothic" panose="020B0502020202020204" pitchFamily="34" charset="0"/>
                <a:cs typeface="Calibri"/>
              </a:rPr>
              <a:t> </a:t>
            </a:r>
            <a:r>
              <a:rPr lang="fr-FR" sz="1323" i="1" dirty="0">
                <a:latin typeface="Century Gothic" panose="020B0502020202020204" pitchFamily="34" charset="0"/>
                <a:cs typeface="Calibri"/>
              </a:rPr>
              <a:t>du</a:t>
            </a:r>
            <a:r>
              <a:rPr lang="fr-FR" sz="1323" i="1" spc="4" dirty="0">
                <a:latin typeface="Century Gothic" panose="020B0502020202020204" pitchFamily="34" charset="0"/>
                <a:cs typeface="Calibri"/>
              </a:rPr>
              <a:t> </a:t>
            </a:r>
            <a:r>
              <a:rPr lang="fr-FR" sz="1323" i="1" dirty="0">
                <a:latin typeface="Century Gothic" panose="020B0502020202020204" pitchFamily="34" charset="0"/>
                <a:cs typeface="Calibri"/>
              </a:rPr>
              <a:t>17</a:t>
            </a:r>
            <a:r>
              <a:rPr lang="fr-FR" sz="1323" i="1" spc="4" dirty="0">
                <a:latin typeface="Century Gothic" panose="020B0502020202020204" pitchFamily="34" charset="0"/>
                <a:cs typeface="Calibri"/>
              </a:rPr>
              <a:t> </a:t>
            </a:r>
            <a:r>
              <a:rPr lang="fr-FR" sz="1323" i="1" spc="-8" dirty="0">
                <a:latin typeface="Century Gothic" panose="020B0502020202020204" pitchFamily="34" charset="0"/>
                <a:cs typeface="Calibri"/>
              </a:rPr>
              <a:t>mars</a:t>
            </a:r>
            <a:r>
              <a:rPr lang="fr-FR" sz="1323" i="1" spc="-4" dirty="0">
                <a:latin typeface="Century Gothic" panose="020B0502020202020204" pitchFamily="34" charset="0"/>
                <a:cs typeface="Calibri"/>
              </a:rPr>
              <a:t> </a:t>
            </a:r>
            <a:r>
              <a:rPr lang="fr-FR" sz="1323" i="1" dirty="0">
                <a:latin typeface="Century Gothic" panose="020B0502020202020204" pitchFamily="34" charset="0"/>
                <a:cs typeface="Calibri"/>
              </a:rPr>
              <a:t>1967).</a:t>
            </a:r>
            <a:endParaRPr lang="fr-FR" sz="1323" i="1" dirty="0">
              <a:solidFill>
                <a:prstClr val="black"/>
              </a:solidFill>
              <a:latin typeface="Century Gothic" panose="020B0502020202020204" pitchFamily="34" charset="0"/>
              <a:cs typeface="Calibri"/>
            </a:endParaRPr>
          </a:p>
          <a:p>
            <a:endParaRPr lang="fr-CA" sz="1488" b="1" dirty="0">
              <a:solidFill>
                <a:srgbClr val="E36C0A"/>
              </a:solidFill>
              <a:latin typeface="Century Gothic" panose="020B0502020202020204" pitchFamily="34" charset="0"/>
            </a:endParaRPr>
          </a:p>
          <a:p>
            <a:endParaRPr lang="fr-CA" sz="909" b="1" dirty="0">
              <a:latin typeface="Century Gothic" panose="020B0502020202020204" pitchFamily="34" charset="0"/>
            </a:endParaRPr>
          </a:p>
          <a:p>
            <a:r>
              <a:rPr lang="fr-CA" sz="1488" b="1" dirty="0">
                <a:latin typeface="Century Gothic" panose="020B0502020202020204" pitchFamily="34" charset="0"/>
              </a:rPr>
              <a:t>Comment doit on voter ?</a:t>
            </a:r>
          </a:p>
          <a:p>
            <a:endParaRPr lang="fr-CA" sz="992" dirty="0">
              <a:latin typeface="Century Gothic" panose="020B0502020202020204" pitchFamily="34" charset="0"/>
            </a:endParaRPr>
          </a:p>
          <a:p>
            <a:r>
              <a:rPr lang="fr-CA" sz="1488" dirty="0">
                <a:latin typeface="Century Gothic" panose="020B0502020202020204" pitchFamily="34" charset="0"/>
              </a:rPr>
              <a:t>La loi ne précise pas les modalités de vote. Si le règlement de copropriété ne prévoit rien, la règle est le vote à main levée.</a:t>
            </a:r>
          </a:p>
          <a:p>
            <a:endParaRPr lang="fr-CA" sz="1488" b="1" dirty="0">
              <a:solidFill>
                <a:srgbClr val="E36C0A"/>
              </a:solidFill>
              <a:latin typeface="Century Gothic" panose="020B0502020202020204" pitchFamily="34" charset="0"/>
            </a:endParaRPr>
          </a:p>
          <a:p>
            <a:r>
              <a:rPr lang="fr-CA" sz="1488" b="1" dirty="0">
                <a:latin typeface="Century Gothic" panose="020B0502020202020204" pitchFamily="34" charset="0"/>
              </a:rPr>
              <a:t>Un quorum est obligatoire pour procéder au vote ?</a:t>
            </a:r>
          </a:p>
          <a:p>
            <a:endParaRPr lang="fr-CA" sz="1488" b="1" dirty="0">
              <a:solidFill>
                <a:srgbClr val="E36C0A"/>
              </a:solidFill>
              <a:latin typeface="Century Gothic" panose="020B0502020202020204" pitchFamily="34" charset="0"/>
            </a:endParaRPr>
          </a:p>
          <a:p>
            <a:r>
              <a:rPr lang="fr-CA" sz="1488" dirty="0">
                <a:latin typeface="Century Gothic" panose="020B0502020202020204" pitchFamily="34" charset="0"/>
              </a:rPr>
              <a:t>Le quorum est le nombre minimum de personne présente à la réunion. </a:t>
            </a:r>
            <a:r>
              <a:rPr lang="fr-CA" sz="1488" b="1" dirty="0">
                <a:solidFill>
                  <a:srgbClr val="31849B"/>
                </a:solidFill>
                <a:latin typeface="Century Gothic" panose="020B0502020202020204" pitchFamily="34" charset="0"/>
              </a:rPr>
              <a:t>Malgré que cette notion n’existe plus depuis la loi du 10 juillet 1965</a:t>
            </a:r>
            <a:r>
              <a:rPr lang="fr-CA" sz="1488" dirty="0">
                <a:latin typeface="Century Gothic" panose="020B0502020202020204" pitchFamily="34" charset="0"/>
              </a:rPr>
              <a:t>, des syndics refusent de tenir l’assemblée générale en raison de l’absence d’un certains nombres de copropriétaires.</a:t>
            </a:r>
          </a:p>
          <a:p>
            <a:endParaRPr lang="fr-CA" sz="1488" dirty="0">
              <a:latin typeface="Century Gothic" panose="020B0502020202020204" pitchFamily="34" charset="0"/>
            </a:endParaRPr>
          </a:p>
          <a:p>
            <a:r>
              <a:rPr lang="fr-CA" sz="1488" dirty="0">
                <a:latin typeface="Century Gothic" panose="020B0502020202020204" pitchFamily="34" charset="0"/>
              </a:rPr>
              <a:t>En revanche, les résolutions qui se votent à la majorité de l’article 25 et 26 ne pourront être adoptées s’il y a trop peu de copropriétaires qui participent à la réunion.</a:t>
            </a:r>
          </a:p>
        </p:txBody>
      </p:sp>
      <p:sp>
        <p:nvSpPr>
          <p:cNvPr id="18" name="Espace réservé du numéro de diapositive 4"/>
          <p:cNvSpPr txBox="1">
            <a:spLocks/>
          </p:cNvSpPr>
          <p:nvPr/>
        </p:nvSpPr>
        <p:spPr>
          <a:xfrm>
            <a:off x="7913935" y="9546400"/>
            <a:ext cx="2268141" cy="301894"/>
          </a:xfrm>
          <a:prstGeom prst="rect">
            <a:avLst/>
          </a:prstGeom>
        </p:spPr>
        <p:txBody>
          <a:bodyPr vert="horz" lIns="75605" tIns="37802" rIns="75605" bIns="37802"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4F4E30-4F36-4098-97E2-E1F6D838FDE3}" type="slidenum">
              <a:rPr lang="fr-FR" sz="744"/>
              <a:pPr/>
              <a:t>34</a:t>
            </a:fld>
            <a:endParaRPr lang="fr-FR" sz="744"/>
          </a:p>
        </p:txBody>
      </p:sp>
    </p:spTree>
    <p:extLst>
      <p:ext uri="{BB962C8B-B14F-4D97-AF65-F5344CB8AC3E}">
        <p14:creationId xmlns:p14="http://schemas.microsoft.com/office/powerpoint/2010/main" val="65303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317267" y="742748"/>
            <a:ext cx="5446087" cy="356267"/>
          </a:xfrm>
          <a:ln>
            <a:noFill/>
            <a:miter lim="800000"/>
            <a:headEnd/>
            <a:tailEnd/>
          </a:ln>
        </p:spPr>
        <p:txBody>
          <a:bodyPr>
            <a:normAutofit fontScale="90000"/>
          </a:bodyPr>
          <a:lstStyle/>
          <a:p>
            <a:pPr algn="ctr" eaLnBrk="1" hangingPunct="1"/>
            <a:r>
              <a:rPr lang="fr-FR" altLang="fr-FR" sz="2000" b="1" dirty="0">
                <a:solidFill>
                  <a:srgbClr val="31849B"/>
                </a:solidFill>
                <a:latin typeface="Century Gothic" panose="020B0502020202020204" pitchFamily="34" charset="0"/>
                <a:ea typeface="Batang" pitchFamily="18" charset="-127"/>
              </a:rPr>
              <a:t>Modifier une résolution en cours d’AG</a:t>
            </a:r>
          </a:p>
        </p:txBody>
      </p:sp>
      <p:sp>
        <p:nvSpPr>
          <p:cNvPr id="16" name="Espace réservé du contenu 1"/>
          <p:cNvSpPr txBox="1"/>
          <p:nvPr/>
        </p:nvSpPr>
        <p:spPr>
          <a:xfrm>
            <a:off x="-1"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spc="-29" dirty="0">
                <a:solidFill>
                  <a:schemeClr val="bg1"/>
                </a:solidFill>
                <a:uFill>
                  <a:solidFill>
                    <a:srgbClr val="1F3863"/>
                  </a:solidFill>
                </a:uFill>
                <a:latin typeface="Century Gothic" panose="020B0502020202020204" pitchFamily="34" charset="0"/>
                <a:ea typeface="+mj-ea"/>
                <a:cs typeface="Calibri"/>
              </a:rPr>
              <a:t>PARTICIPATION A L’AG</a:t>
            </a:r>
          </a:p>
        </p:txBody>
      </p:sp>
      <p:pic>
        <p:nvPicPr>
          <p:cNvPr id="15" name="Image 14"/>
          <p:cNvPicPr>
            <a:picLocks noChangeAspect="1"/>
          </p:cNvPicPr>
          <p:nvPr/>
        </p:nvPicPr>
        <p:blipFill>
          <a:blip r:embed="rId3"/>
          <a:stretch>
            <a:fillRect/>
          </a:stretch>
        </p:blipFill>
        <p:spPr>
          <a:xfrm>
            <a:off x="0" y="0"/>
            <a:ext cx="639132" cy="382757"/>
          </a:xfrm>
          <a:prstGeom prst="rect">
            <a:avLst/>
          </a:prstGeom>
        </p:spPr>
      </p:pic>
      <p:sp>
        <p:nvSpPr>
          <p:cNvPr id="7" name="ZoneTexte 6"/>
          <p:cNvSpPr txBox="1"/>
          <p:nvPr/>
        </p:nvSpPr>
        <p:spPr>
          <a:xfrm>
            <a:off x="432204" y="1394525"/>
            <a:ext cx="9216211" cy="4801314"/>
          </a:xfrm>
          <a:prstGeom prst="rect">
            <a:avLst/>
          </a:prstGeom>
          <a:noFill/>
        </p:spPr>
        <p:txBody>
          <a:bodyPr wrap="square" rtlCol="0">
            <a:spAutoFit/>
          </a:bodyPr>
          <a:lstStyle/>
          <a:p>
            <a:r>
              <a:rPr lang="fr-CA" b="1" dirty="0">
                <a:latin typeface="Century Gothic" panose="020B0502020202020204" pitchFamily="34" charset="0"/>
              </a:rPr>
              <a:t>Peut-on modifier une résolution en cours d’assemblée générale ?</a:t>
            </a:r>
          </a:p>
          <a:p>
            <a:endParaRPr lang="fr-CA" dirty="0">
              <a:latin typeface="Century Gothic" panose="020B0502020202020204" pitchFamily="34" charset="0"/>
            </a:endParaRPr>
          </a:p>
          <a:p>
            <a:r>
              <a:rPr lang="fr-CA" b="1" dirty="0">
                <a:solidFill>
                  <a:srgbClr val="31849B"/>
                </a:solidFill>
                <a:latin typeface="Century Gothic" panose="020B0502020202020204" pitchFamily="34" charset="0"/>
              </a:rPr>
              <a:t>L’assemblée générale peut amender les résolutions </a:t>
            </a:r>
            <a:r>
              <a:rPr lang="fr-CA" dirty="0">
                <a:latin typeface="Century Gothic" panose="020B0502020202020204" pitchFamily="34" charset="0"/>
              </a:rPr>
              <a:t>car dans la convocation ne sont inscrits que des projets de résolutions mais </a:t>
            </a:r>
            <a:r>
              <a:rPr lang="fr-CA" b="1" dirty="0">
                <a:solidFill>
                  <a:srgbClr val="31849B"/>
                </a:solidFill>
                <a:latin typeface="Century Gothic" panose="020B0502020202020204" pitchFamily="34" charset="0"/>
              </a:rPr>
              <a:t>cette modification ne doit pas changer le sens de la résolution.</a:t>
            </a:r>
          </a:p>
          <a:p>
            <a:endParaRPr lang="fr-CA" dirty="0">
              <a:latin typeface="Century Gothic" panose="020B0502020202020204" pitchFamily="34" charset="0"/>
            </a:endParaRPr>
          </a:p>
          <a:p>
            <a:r>
              <a:rPr lang="fr-CA" b="1" dirty="0">
                <a:latin typeface="Century Gothic" panose="020B0502020202020204" pitchFamily="34" charset="0"/>
              </a:rPr>
              <a:t>Incidence de ces modifications pour les votes par correspondance :</a:t>
            </a:r>
          </a:p>
          <a:p>
            <a:endParaRPr lang="fr-CA" b="1" dirty="0">
              <a:latin typeface="Century Gothic" panose="020B0502020202020204" pitchFamily="34" charset="0"/>
            </a:endParaRPr>
          </a:p>
          <a:p>
            <a:pPr marL="236258" indent="-236258">
              <a:buFont typeface="Wingdings" panose="05000000000000000000" pitchFamily="2" charset="2"/>
              <a:buChar char="F"/>
            </a:pPr>
            <a:r>
              <a:rPr lang="fr-CA" dirty="0">
                <a:latin typeface="Century Gothic" panose="020B0502020202020204" pitchFamily="34" charset="0"/>
              </a:rPr>
              <a:t>Les copropriétaires qui votent « pour » à une résolution qui est amendée en assemblée générale seront considérés comme étant « défaillants » à la résolution.</a:t>
            </a:r>
          </a:p>
          <a:p>
            <a:endParaRPr lang="fr-CA" dirty="0">
              <a:latin typeface="Century Gothic" panose="020B0502020202020204" pitchFamily="34" charset="0"/>
            </a:endParaRPr>
          </a:p>
          <a:p>
            <a:pPr marL="236258" indent="-236258">
              <a:buFont typeface="Wingdings" panose="05000000000000000000" pitchFamily="2" charset="2"/>
              <a:buChar char="F"/>
            </a:pPr>
            <a:r>
              <a:rPr lang="fr-CA" dirty="0">
                <a:latin typeface="Century Gothic" panose="020B0502020202020204" pitchFamily="34" charset="0"/>
              </a:rPr>
              <a:t>Les copropriétaires qui ont voté « contre » ou qui se sont abstenus verront leurs voix toujours prises en compte. </a:t>
            </a:r>
          </a:p>
          <a:p>
            <a:endParaRPr lang="fr-CA" dirty="0">
              <a:latin typeface="Century Gothic" panose="020B0502020202020204" pitchFamily="34" charset="0"/>
            </a:endParaRPr>
          </a:p>
          <a:p>
            <a:r>
              <a:rPr lang="fr-CA" dirty="0">
                <a:latin typeface="Century Gothic" panose="020B0502020202020204" pitchFamily="34" charset="0"/>
              </a:rPr>
              <a:t>Il convient donc d’être vigilant si de nombreux copropriétaires votent par correspondance. </a:t>
            </a:r>
          </a:p>
        </p:txBody>
      </p:sp>
      <p:sp>
        <p:nvSpPr>
          <p:cNvPr id="18" name="Espace réservé du numéro de diapositive 4"/>
          <p:cNvSpPr txBox="1">
            <a:spLocks/>
          </p:cNvSpPr>
          <p:nvPr/>
        </p:nvSpPr>
        <p:spPr>
          <a:xfrm>
            <a:off x="7913935" y="9546400"/>
            <a:ext cx="2268141" cy="301894"/>
          </a:xfrm>
          <a:prstGeom prst="rect">
            <a:avLst/>
          </a:prstGeom>
        </p:spPr>
        <p:txBody>
          <a:bodyPr vert="horz" lIns="75605" tIns="37802" rIns="75605" bIns="37802"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4F4E30-4F36-4098-97E2-E1F6D838FDE3}" type="slidenum">
              <a:rPr lang="fr-FR" sz="744"/>
              <a:pPr/>
              <a:t>35</a:t>
            </a:fld>
            <a:endParaRPr lang="fr-FR" sz="744"/>
          </a:p>
        </p:txBody>
      </p:sp>
    </p:spTree>
    <p:extLst>
      <p:ext uri="{BB962C8B-B14F-4D97-AF65-F5344CB8AC3E}">
        <p14:creationId xmlns:p14="http://schemas.microsoft.com/office/powerpoint/2010/main" val="3273653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1888951" y="662721"/>
            <a:ext cx="6292323" cy="356267"/>
          </a:xfrm>
        </p:spPr>
        <p:txBody>
          <a:bodyPr>
            <a:normAutofit/>
          </a:bodyPr>
          <a:lstStyle/>
          <a:p>
            <a:pPr algn="ctr"/>
            <a:r>
              <a:rPr lang="fr-FR" altLang="fr-FR" sz="1654" b="1" dirty="0">
                <a:solidFill>
                  <a:srgbClr val="31849B"/>
                </a:solidFill>
                <a:latin typeface="Century Gothic" panose="020B0502020202020204" pitchFamily="34" charset="0"/>
                <a:ea typeface="Batang" pitchFamily="18" charset="-127"/>
              </a:rPr>
              <a:t>LES MAJORITES</a:t>
            </a:r>
          </a:p>
        </p:txBody>
      </p:sp>
      <p:sp>
        <p:nvSpPr>
          <p:cNvPr id="4" name="ZoneTexte 3"/>
          <p:cNvSpPr txBox="1"/>
          <p:nvPr/>
        </p:nvSpPr>
        <p:spPr>
          <a:xfrm>
            <a:off x="107999" y="1292994"/>
            <a:ext cx="9629757" cy="4671792"/>
          </a:xfrm>
          <a:prstGeom prst="rect">
            <a:avLst/>
          </a:prstGeom>
          <a:noFill/>
        </p:spPr>
        <p:txBody>
          <a:bodyPr wrap="square" rtlCol="0">
            <a:spAutoFit/>
          </a:bodyPr>
          <a:lstStyle/>
          <a:p>
            <a:pPr algn="just"/>
            <a:r>
              <a:rPr lang="fr-FR" sz="1488" b="1" dirty="0">
                <a:latin typeface="Century Gothic" panose="020B0502020202020204" pitchFamily="34" charset="0"/>
              </a:rPr>
              <a:t>Il existe différentes majorités qui sont adaptées à la résolution à voter : plus la résolution implique un changement ou une décision importante, plus la majorité réclamée sera forte. </a:t>
            </a:r>
          </a:p>
          <a:p>
            <a:pPr algn="just"/>
            <a:endParaRPr lang="fr-FR" sz="1488" dirty="0">
              <a:latin typeface="Century Gothic" panose="020B0502020202020204" pitchFamily="34" charset="0"/>
            </a:endParaRPr>
          </a:p>
          <a:p>
            <a:pPr algn="just"/>
            <a:r>
              <a:rPr lang="fr-FR" sz="1488" b="1" dirty="0">
                <a:solidFill>
                  <a:srgbClr val="FF0000"/>
                </a:solidFill>
                <a:latin typeface="Century Gothic" panose="020B0502020202020204" pitchFamily="34" charset="0"/>
              </a:rPr>
              <a:t>Majorité simple (art 24) </a:t>
            </a:r>
            <a:r>
              <a:rPr lang="fr-FR" sz="1488" dirty="0">
                <a:latin typeface="Century Gothic" panose="020B0502020202020204" pitchFamily="34" charset="0"/>
              </a:rPr>
              <a:t>: la majorité des voix exprimées des copropriétaires présents, représentés ou ayant votés par correspondance</a:t>
            </a:r>
          </a:p>
          <a:p>
            <a:pPr algn="just"/>
            <a:endParaRPr lang="fr-FR" sz="1488" b="1" dirty="0">
              <a:latin typeface="Century Gothic" panose="020B0502020202020204" pitchFamily="34" charset="0"/>
            </a:endParaRPr>
          </a:p>
          <a:p>
            <a:pPr algn="just"/>
            <a:r>
              <a:rPr lang="fr-FR" sz="1488" b="1" dirty="0">
                <a:solidFill>
                  <a:srgbClr val="00B050"/>
                </a:solidFill>
                <a:latin typeface="Century Gothic" panose="020B0502020202020204" pitchFamily="34" charset="0"/>
              </a:rPr>
              <a:t>Majorité absolue (art 25) : </a:t>
            </a:r>
            <a:r>
              <a:rPr lang="fr-FR" sz="1488" dirty="0">
                <a:latin typeface="Century Gothic" panose="020B0502020202020204" pitchFamily="34" charset="0"/>
              </a:rPr>
              <a:t>la majorité des voix du syndicat des copropriétaires </a:t>
            </a:r>
          </a:p>
          <a:p>
            <a:pPr algn="just"/>
            <a:endParaRPr lang="fr-FR" sz="1488" b="1" dirty="0">
              <a:latin typeface="Century Gothic" panose="020B0502020202020204" pitchFamily="34" charset="0"/>
            </a:endParaRPr>
          </a:p>
          <a:p>
            <a:pPr algn="just"/>
            <a:r>
              <a:rPr lang="fr-FR" sz="1488" b="1" dirty="0">
                <a:solidFill>
                  <a:schemeClr val="accent6">
                    <a:lumMod val="75000"/>
                  </a:schemeClr>
                </a:solidFill>
                <a:latin typeface="Century Gothic" panose="020B0502020202020204" pitchFamily="34" charset="0"/>
              </a:rPr>
              <a:t>Majorité  de l’article 25-1 </a:t>
            </a:r>
            <a:r>
              <a:rPr lang="fr-FR" sz="1488" dirty="0">
                <a:latin typeface="Century Gothic" panose="020B0502020202020204" pitchFamily="34" charset="0"/>
              </a:rPr>
              <a:t>: si la majorité de l’article 25 n’est pas atteinte, mais que le vote a recueilli un tiers de voix favorable, alors il est possible de voter immédiatement à la majorité de l’article 24.</a:t>
            </a:r>
            <a:endParaRPr lang="fr-FR" sz="1488" b="1" dirty="0">
              <a:latin typeface="Century Gothic" panose="020B0502020202020204" pitchFamily="34" charset="0"/>
            </a:endParaRPr>
          </a:p>
          <a:p>
            <a:pPr algn="just"/>
            <a:endParaRPr lang="fr-FR" sz="1488" b="1" dirty="0">
              <a:solidFill>
                <a:schemeClr val="bg2">
                  <a:lumMod val="50000"/>
                </a:schemeClr>
              </a:solidFill>
              <a:latin typeface="Century Gothic" panose="020B0502020202020204" pitchFamily="34" charset="0"/>
            </a:endParaRPr>
          </a:p>
          <a:p>
            <a:pPr algn="just"/>
            <a:r>
              <a:rPr lang="fr-FR" sz="1488" b="1" dirty="0">
                <a:solidFill>
                  <a:schemeClr val="bg2">
                    <a:lumMod val="50000"/>
                  </a:schemeClr>
                </a:solidFill>
                <a:latin typeface="Century Gothic" panose="020B0502020202020204" pitchFamily="34" charset="0"/>
              </a:rPr>
              <a:t>Double majorité (art 26) : </a:t>
            </a:r>
            <a:r>
              <a:rPr lang="fr-FR" sz="1488" dirty="0">
                <a:latin typeface="Century Gothic" panose="020B0502020202020204" pitchFamily="34" charset="0"/>
              </a:rPr>
              <a:t>la majorité des membres du syndicat représentant au moins les deux tiers des voix du syndicat des copropriétaires </a:t>
            </a:r>
          </a:p>
          <a:p>
            <a:pPr algn="just"/>
            <a:endParaRPr lang="fr-CA" sz="1488" b="1" dirty="0">
              <a:latin typeface="Century Gothic" panose="020B0502020202020204" pitchFamily="34" charset="0"/>
            </a:endParaRPr>
          </a:p>
          <a:p>
            <a:pPr algn="just"/>
            <a:r>
              <a:rPr lang="fr-CA" sz="1488" b="1" dirty="0">
                <a:solidFill>
                  <a:srgbClr val="00B0F0"/>
                </a:solidFill>
                <a:latin typeface="Century Gothic" panose="020B0502020202020204" pitchFamily="34" charset="0"/>
              </a:rPr>
              <a:t>Majorité de l’article 26-1</a:t>
            </a:r>
            <a:r>
              <a:rPr lang="fr-CA" sz="1488" b="1" dirty="0">
                <a:latin typeface="Century Gothic" panose="020B0502020202020204" pitchFamily="34" charset="0"/>
              </a:rPr>
              <a:t> : </a:t>
            </a:r>
            <a:r>
              <a:rPr lang="fr-FR" sz="1488" dirty="0">
                <a:latin typeface="Century Gothic" panose="020B0502020202020204" pitchFamily="34" charset="0"/>
              </a:rPr>
              <a:t>si la majorité de l’article 26 n’est pas atteinte, mais que la moitié des membres présents, représentés ou ayant voté par correspondance représentant un tiers des voix a voté favorablement alors, il faut voter immédiatement à la majorité de l’article 25.</a:t>
            </a:r>
          </a:p>
          <a:p>
            <a:pPr algn="just"/>
            <a:endParaRPr lang="fr-FR" sz="1488" b="1" dirty="0">
              <a:solidFill>
                <a:srgbClr val="FFC000"/>
              </a:solidFill>
              <a:latin typeface="Century Gothic" panose="020B0502020202020204" pitchFamily="34" charset="0"/>
            </a:endParaRPr>
          </a:p>
          <a:p>
            <a:pPr algn="just"/>
            <a:r>
              <a:rPr lang="fr-FR" sz="1488" b="1" dirty="0">
                <a:solidFill>
                  <a:srgbClr val="FFC000"/>
                </a:solidFill>
                <a:latin typeface="Century Gothic" panose="020B0502020202020204" pitchFamily="34" charset="0"/>
              </a:rPr>
              <a:t>Unanimité : </a:t>
            </a:r>
            <a:r>
              <a:rPr lang="fr-FR" sz="1488" b="1" dirty="0">
                <a:latin typeface="Century Gothic" panose="020B0502020202020204" pitchFamily="34" charset="0"/>
              </a:rPr>
              <a:t> </a:t>
            </a:r>
            <a:r>
              <a:rPr lang="fr-FR" sz="1488" dirty="0">
                <a:latin typeface="Century Gothic" panose="020B0502020202020204" pitchFamily="34" charset="0"/>
              </a:rPr>
              <a:t>elle correspond à un vote unanime de tous les copropriétaires de l’immeuble, qu’ils soient présent, représentés ou absents.</a:t>
            </a:r>
            <a:endParaRPr lang="fr-FR" sz="1488" b="1" dirty="0">
              <a:solidFill>
                <a:srgbClr val="FFC000"/>
              </a:solidFill>
              <a:latin typeface="Century Gothic" panose="020B0502020202020204" pitchFamily="34" charset="0"/>
            </a:endParaRPr>
          </a:p>
        </p:txBody>
      </p:sp>
      <p:sp>
        <p:nvSpPr>
          <p:cNvPr id="10" name="Espace réservé du contenu 1"/>
          <p:cNvSpPr txBox="1"/>
          <p:nvPr/>
        </p:nvSpPr>
        <p:spPr>
          <a:xfrm>
            <a:off x="-5199"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PARTICIPATION A L’AG</a:t>
            </a:r>
          </a:p>
        </p:txBody>
      </p:sp>
      <p:pic>
        <p:nvPicPr>
          <p:cNvPr id="8" name="Image 7"/>
          <p:cNvPicPr>
            <a:picLocks noChangeAspect="1"/>
          </p:cNvPicPr>
          <p:nvPr/>
        </p:nvPicPr>
        <p:blipFill>
          <a:blip r:embed="rId3"/>
          <a:stretch>
            <a:fillRect/>
          </a:stretch>
        </p:blipFill>
        <p:spPr>
          <a:xfrm>
            <a:off x="-5199" y="0"/>
            <a:ext cx="639132" cy="382757"/>
          </a:xfrm>
          <a:prstGeom prst="rect">
            <a:avLst/>
          </a:prstGeom>
        </p:spPr>
      </p:pic>
    </p:spTree>
    <p:extLst>
      <p:ext uri="{BB962C8B-B14F-4D97-AF65-F5344CB8AC3E}">
        <p14:creationId xmlns:p14="http://schemas.microsoft.com/office/powerpoint/2010/main" val="112319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C36327C7-D580-7CD8-D58F-D1CF2DE7DECD}"/>
              </a:ext>
            </a:extLst>
          </p:cNvPr>
          <p:cNvSpPr txBox="1"/>
          <p:nvPr/>
        </p:nvSpPr>
        <p:spPr>
          <a:xfrm>
            <a:off x="-5199"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RESOLUTIONS</a:t>
            </a:r>
          </a:p>
        </p:txBody>
      </p:sp>
      <p:pic>
        <p:nvPicPr>
          <p:cNvPr id="5" name="Image 4">
            <a:extLst>
              <a:ext uri="{FF2B5EF4-FFF2-40B4-BE49-F238E27FC236}">
                <a16:creationId xmlns:a16="http://schemas.microsoft.com/office/drawing/2014/main" id="{DFFF6EDC-107C-D652-E206-557670F9B5A6}"/>
              </a:ext>
            </a:extLst>
          </p:cNvPr>
          <p:cNvPicPr>
            <a:picLocks noChangeAspect="1"/>
          </p:cNvPicPr>
          <p:nvPr/>
        </p:nvPicPr>
        <p:blipFill>
          <a:blip r:embed="rId2"/>
          <a:stretch>
            <a:fillRect/>
          </a:stretch>
        </p:blipFill>
        <p:spPr>
          <a:xfrm>
            <a:off x="-5199" y="0"/>
            <a:ext cx="639132" cy="382757"/>
          </a:xfrm>
          <a:prstGeom prst="rect">
            <a:avLst/>
          </a:prstGeom>
        </p:spPr>
      </p:pic>
      <p:sp>
        <p:nvSpPr>
          <p:cNvPr id="6" name="Titre 1">
            <a:extLst>
              <a:ext uri="{FF2B5EF4-FFF2-40B4-BE49-F238E27FC236}">
                <a16:creationId xmlns:a16="http://schemas.microsoft.com/office/drawing/2014/main" id="{877D748C-4869-617D-CB98-8DAE5F116B57}"/>
              </a:ext>
            </a:extLst>
          </p:cNvPr>
          <p:cNvSpPr>
            <a:spLocks noGrp="1"/>
          </p:cNvSpPr>
          <p:nvPr>
            <p:ph type="title"/>
          </p:nvPr>
        </p:nvSpPr>
        <p:spPr>
          <a:xfrm>
            <a:off x="1888951" y="662721"/>
            <a:ext cx="6292323" cy="356267"/>
          </a:xfrm>
        </p:spPr>
        <p:txBody>
          <a:bodyPr>
            <a:normAutofit/>
          </a:bodyPr>
          <a:lstStyle/>
          <a:p>
            <a:pPr algn="ctr"/>
            <a:r>
              <a:rPr lang="fr-FR" altLang="fr-FR" sz="1654" b="1" dirty="0">
                <a:solidFill>
                  <a:srgbClr val="31849B"/>
                </a:solidFill>
                <a:latin typeface="Century Gothic" panose="020B0502020202020204" pitchFamily="34" charset="0"/>
                <a:ea typeface="Batang" pitchFamily="18" charset="-127"/>
              </a:rPr>
              <a:t>FOCUS SUR LE QUITUS</a:t>
            </a:r>
          </a:p>
        </p:txBody>
      </p:sp>
      <p:sp>
        <p:nvSpPr>
          <p:cNvPr id="8" name="ZoneTexte 7">
            <a:extLst>
              <a:ext uri="{FF2B5EF4-FFF2-40B4-BE49-F238E27FC236}">
                <a16:creationId xmlns:a16="http://schemas.microsoft.com/office/drawing/2014/main" id="{4507892F-02FD-AD4D-6889-3D1BF1A39A9F}"/>
              </a:ext>
            </a:extLst>
          </p:cNvPr>
          <p:cNvSpPr txBox="1"/>
          <p:nvPr/>
        </p:nvSpPr>
        <p:spPr>
          <a:xfrm>
            <a:off x="633933" y="2531327"/>
            <a:ext cx="9054790" cy="3970318"/>
          </a:xfrm>
          <a:prstGeom prst="rect">
            <a:avLst/>
          </a:prstGeom>
          <a:noFill/>
        </p:spPr>
        <p:txBody>
          <a:bodyPr wrap="square">
            <a:spAutoFit/>
          </a:bodyPr>
          <a:lstStyle/>
          <a:p>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Donner le quitus, signifie que vous déchargez le syndic de toute responsabilité concernant d'éventuelles erreurs de gestion.</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Cependant, cette résolution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n'est ni prévue par la loi ni par le décret.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syndic dispose d'une assurance de responsabilité civile professionnelle, qui est obligatoire et couvre toutes les fautes de gestion professionnelles du syndic.</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Accorder le quitus devient inutile car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cela revient à décharger un professionnel d'une responsabilité</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qui est déjà obligatoirement assurée, d'autant plus que le coût de cette assurance est supporté par les copropriétaires à travers les honoraires de gestion.</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juges ont tendance à estimer que</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 une fois le quitus voté, il devient difficile d'engager la responsabilité du syndic</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sauf en cas de dissimulation intentionnelle d'un fait ou de création de dol (préjudice volontaire). Cependant, de nombreuses erreurs ne sont pas intentionnelles, et il est souvent difficile de prouver qu'une dissimulation a eu lieu.</a:t>
            </a:r>
          </a:p>
        </p:txBody>
      </p:sp>
      <p:sp>
        <p:nvSpPr>
          <p:cNvPr id="9" name="ZoneTexte 8">
            <a:extLst>
              <a:ext uri="{FF2B5EF4-FFF2-40B4-BE49-F238E27FC236}">
                <a16:creationId xmlns:a16="http://schemas.microsoft.com/office/drawing/2014/main" id="{83655D9C-6BA9-C59C-C0C8-E231E4962D64}"/>
              </a:ext>
            </a:extLst>
          </p:cNvPr>
          <p:cNvSpPr txBox="1"/>
          <p:nvPr/>
        </p:nvSpPr>
        <p:spPr>
          <a:xfrm>
            <a:off x="1569287" y="1405054"/>
            <a:ext cx="6994850" cy="646331"/>
          </a:xfrm>
          <a:prstGeom prst="rect">
            <a:avLst/>
          </a:prstGeom>
          <a:noFill/>
        </p:spPr>
        <p:txBody>
          <a:bodyPr wrap="square" rtlCol="0">
            <a:spAutoFit/>
          </a:bodyPr>
          <a:lstStyle/>
          <a:p>
            <a:pPr algn="ctr"/>
            <a:r>
              <a:rPr lang="fr-FR" b="1" dirty="0">
                <a:solidFill>
                  <a:srgbClr val="FF0000"/>
                </a:solidFill>
              </a:rPr>
              <a:t>RETIRER LA RESOLUTION SUR LE QUITUS DANS L’ORDRE DU JOUR OU VOTER EN DEFAVEUR DU QUITUS LORS DE L’AG</a:t>
            </a:r>
          </a:p>
        </p:txBody>
      </p:sp>
    </p:spTree>
    <p:extLst>
      <p:ext uri="{BB962C8B-B14F-4D97-AF65-F5344CB8AC3E}">
        <p14:creationId xmlns:p14="http://schemas.microsoft.com/office/powerpoint/2010/main" val="2827269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9796" y="1637706"/>
            <a:ext cx="5101033" cy="508953"/>
          </a:xfrm>
        </p:spPr>
        <p:txBody>
          <a:bodyPr>
            <a:normAutofit fontScale="90000"/>
          </a:bodyPr>
          <a:lstStyle/>
          <a:p>
            <a:pPr algn="ctr">
              <a:defRPr/>
            </a:pPr>
            <a:r>
              <a:rPr lang="fr-CA" sz="3307" b="1" dirty="0">
                <a:latin typeface="+mn-lt"/>
              </a:rPr>
              <a:t>Vos Questions ?</a:t>
            </a:r>
            <a:endParaRPr lang="fr-FR" sz="3307"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785" y="2256170"/>
            <a:ext cx="4378379" cy="303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1">
            <a:extLst>
              <a:ext uri="{FF2B5EF4-FFF2-40B4-BE49-F238E27FC236}">
                <a16:creationId xmlns:a16="http://schemas.microsoft.com/office/drawing/2014/main" id="{F0584590-10A5-911D-D4BE-0C1EF40F2497}"/>
              </a:ext>
            </a:extLst>
          </p:cNvPr>
          <p:cNvSpPr txBox="1"/>
          <p:nvPr/>
        </p:nvSpPr>
        <p:spPr>
          <a:xfrm>
            <a:off x="-1" y="0"/>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endParaRPr lang="fr-FR" sz="2232" b="1" kern="0" dirty="0">
              <a:solidFill>
                <a:prstClr val="white"/>
              </a:solidFill>
              <a:latin typeface="Century Gothic" panose="020B0502020202020204" pitchFamily="34" charset="0"/>
            </a:endParaRPr>
          </a:p>
        </p:txBody>
      </p:sp>
      <p:pic>
        <p:nvPicPr>
          <p:cNvPr id="4" name="Image 3">
            <a:extLst>
              <a:ext uri="{FF2B5EF4-FFF2-40B4-BE49-F238E27FC236}">
                <a16:creationId xmlns:a16="http://schemas.microsoft.com/office/drawing/2014/main" id="{9257DF0E-AACA-70D6-57BF-01EA9FAAC3ED}"/>
              </a:ext>
            </a:extLst>
          </p:cNvPr>
          <p:cNvPicPr>
            <a:picLocks noChangeAspect="1"/>
          </p:cNvPicPr>
          <p:nvPr/>
        </p:nvPicPr>
        <p:blipFill>
          <a:blip r:embed="rId4"/>
          <a:stretch>
            <a:fillRect/>
          </a:stretch>
        </p:blipFill>
        <p:spPr>
          <a:xfrm>
            <a:off x="0" y="-8189"/>
            <a:ext cx="639132" cy="382757"/>
          </a:xfrm>
          <a:prstGeom prst="rect">
            <a:avLst/>
          </a:prstGeom>
        </p:spPr>
      </p:pic>
    </p:spTree>
    <p:extLst>
      <p:ext uri="{BB962C8B-B14F-4D97-AF65-F5344CB8AC3E}">
        <p14:creationId xmlns:p14="http://schemas.microsoft.com/office/powerpoint/2010/main" val="2867314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1" y="0"/>
            <a:ext cx="10080625" cy="366381"/>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endParaRPr lang="fr-FR" sz="2232" b="1" kern="0" dirty="0">
              <a:solidFill>
                <a:prstClr val="white"/>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1" y="0"/>
            <a:ext cx="639132" cy="382757"/>
          </a:xfrm>
          <a:prstGeom prst="rect">
            <a:avLst/>
          </a:prstGeom>
        </p:spPr>
      </p:pic>
      <p:sp>
        <p:nvSpPr>
          <p:cNvPr id="6" name="Espace réservé du contenu 2"/>
          <p:cNvSpPr>
            <a:spLocks noGrp="1"/>
          </p:cNvSpPr>
          <p:nvPr>
            <p:ph idx="1"/>
          </p:nvPr>
        </p:nvSpPr>
        <p:spPr>
          <a:xfrm>
            <a:off x="1218895" y="2184612"/>
            <a:ext cx="7502728" cy="3488310"/>
          </a:xfrm>
        </p:spPr>
        <p:txBody>
          <a:bodyPr>
            <a:normAutofit/>
          </a:bodyPr>
          <a:lstStyle/>
          <a:p>
            <a:pPr algn="ctr">
              <a:buNone/>
            </a:pPr>
            <a:r>
              <a:rPr lang="fr-FR" sz="2000" b="1" dirty="0"/>
              <a:t>Merci pour votre attention !</a:t>
            </a:r>
          </a:p>
          <a:p>
            <a:pPr algn="ctr">
              <a:buNone/>
            </a:pPr>
            <a:endParaRPr lang="fr-CA" sz="1800" b="1" dirty="0">
              <a:solidFill>
                <a:srgbClr val="002060"/>
              </a:solidFill>
            </a:endParaRPr>
          </a:p>
          <a:p>
            <a:pPr marL="0" indent="0" algn="ctr" defTabSz="403151">
              <a:spcBef>
                <a:spcPts val="0"/>
              </a:spcBef>
              <a:buNone/>
            </a:pPr>
            <a:r>
              <a:rPr lang="fr-FR" sz="1800" b="1" dirty="0">
                <a:solidFill>
                  <a:prstClr val="black"/>
                </a:solidFill>
              </a:rPr>
              <a:t>Pour toute question, contactez-nous :</a:t>
            </a:r>
          </a:p>
          <a:p>
            <a:pPr marL="0" indent="0" algn="ctr" defTabSz="403151">
              <a:spcBef>
                <a:spcPts val="0"/>
              </a:spcBef>
              <a:buNone/>
            </a:pPr>
            <a:endParaRPr lang="fr-FR" sz="1800" b="1" dirty="0">
              <a:solidFill>
                <a:prstClr val="black"/>
              </a:solidFill>
            </a:endParaRPr>
          </a:p>
          <a:p>
            <a:pPr marL="0" indent="0" algn="ctr" defTabSz="403151">
              <a:spcBef>
                <a:spcPts val="0"/>
              </a:spcBef>
              <a:buNone/>
            </a:pPr>
            <a:r>
              <a:rPr lang="fr-FR" sz="2400" b="1" dirty="0">
                <a:solidFill>
                  <a:prstClr val="black"/>
                </a:solidFill>
                <a:hlinkClick r:id="rId4"/>
              </a:rPr>
              <a:t>orcod-gestion-locheres@arc-copro.fr</a:t>
            </a:r>
            <a:r>
              <a:rPr lang="fr-FR" sz="2400" b="1" dirty="0">
                <a:solidFill>
                  <a:prstClr val="black"/>
                </a:solidFill>
              </a:rPr>
              <a:t> ou 07 66 87 96 44 </a:t>
            </a:r>
          </a:p>
          <a:p>
            <a:pPr algn="ctr">
              <a:buNone/>
            </a:pPr>
            <a:endParaRPr lang="fr-CA" sz="1800" b="1" dirty="0">
              <a:solidFill>
                <a:srgbClr val="002060"/>
              </a:solidFill>
            </a:endParaRPr>
          </a:p>
          <a:p>
            <a:pPr algn="ctr">
              <a:spcBef>
                <a:spcPct val="0"/>
              </a:spcBef>
              <a:buNone/>
              <a:defRPr/>
            </a:pPr>
            <a:r>
              <a:rPr lang="fr-FR" altLang="fr-FR" sz="1800" b="1" dirty="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800" b="1" dirty="0">
                <a:ea typeface="Batang" panose="02030600000101010101" pitchFamily="18" charset="-127"/>
                <a:cs typeface="Arial" panose="020B0604020202020204" pitchFamily="34" charset="0"/>
              </a:rPr>
              <a:t>Toute reproduction est interdite sans l’accord de l’ARC. </a:t>
            </a:r>
          </a:p>
          <a:p>
            <a:pPr algn="ctr">
              <a:buNone/>
            </a:pPr>
            <a:r>
              <a:rPr lang="fr-CA" sz="1800" dirty="0"/>
              <a:t> </a:t>
            </a:r>
            <a:endParaRPr lang="fr-FR" sz="1800" dirty="0"/>
          </a:p>
        </p:txBody>
      </p:sp>
      <p:sp>
        <p:nvSpPr>
          <p:cNvPr id="9" name="Rectangle 8"/>
          <p:cNvSpPr/>
          <p:nvPr/>
        </p:nvSpPr>
        <p:spPr>
          <a:xfrm>
            <a:off x="2660454" y="1187258"/>
            <a:ext cx="4759714" cy="5770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705"/>
              </a:spcAft>
              <a:defRPr/>
            </a:pPr>
            <a:r>
              <a:rPr lang="fr-CA" sz="3200" b="1" dirty="0">
                <a:latin typeface="Century Gothic" panose="020B0502020202020204" pitchFamily="34" charset="0"/>
                <a:ea typeface="Calibri" panose="020F0502020204030204" pitchFamily="34" charset="0"/>
                <a:cs typeface="Times New Roman" panose="02020603050405020304" pitchFamily="18" charset="0"/>
              </a:rPr>
              <a:t>ARC – Ryan THIBAULT</a:t>
            </a:r>
            <a:endParaRPr lang="fr-FR" sz="3200" b="1"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3" name="Image 12"/>
          <p:cNvPicPr>
            <a:picLocks noChangeAspect="1"/>
          </p:cNvPicPr>
          <p:nvPr/>
        </p:nvPicPr>
        <p:blipFill>
          <a:blip r:embed="rId5"/>
          <a:stretch>
            <a:fillRect/>
          </a:stretch>
        </p:blipFill>
        <p:spPr>
          <a:xfrm>
            <a:off x="920321" y="5232675"/>
            <a:ext cx="1903155" cy="1139742"/>
          </a:xfrm>
          <a:prstGeom prst="rect">
            <a:avLst/>
          </a:prstGeom>
        </p:spPr>
      </p:pic>
      <p:pic>
        <p:nvPicPr>
          <p:cNvPr id="14" name="Image 13"/>
          <p:cNvPicPr>
            <a:picLocks noChangeAspect="1"/>
          </p:cNvPicPr>
          <p:nvPr/>
        </p:nvPicPr>
        <p:blipFill>
          <a:blip r:embed="rId6"/>
          <a:stretch>
            <a:fillRect/>
          </a:stretch>
        </p:blipFill>
        <p:spPr>
          <a:xfrm>
            <a:off x="7350116" y="5069181"/>
            <a:ext cx="1972252" cy="1466730"/>
          </a:xfrm>
          <a:prstGeom prst="rect">
            <a:avLst/>
          </a:prstGeom>
        </p:spPr>
      </p:pic>
      <p:pic>
        <p:nvPicPr>
          <p:cNvPr id="2" name="Picture 2">
            <a:extLst>
              <a:ext uri="{FF2B5EF4-FFF2-40B4-BE49-F238E27FC236}">
                <a16:creationId xmlns:a16="http://schemas.microsoft.com/office/drawing/2014/main" id="{4E99AE00-1ED9-34EE-3656-8EA3B590D0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1405" y="5069181"/>
            <a:ext cx="1557813" cy="15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44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DABFFABC-B6D6-5067-4D29-90156F876A4C}"/>
              </a:ext>
            </a:extLst>
          </p:cNvPr>
          <p:cNvSpPr txBox="1"/>
          <p:nvPr/>
        </p:nvSpPr>
        <p:spPr>
          <a:xfrm>
            <a:off x="0" y="-1565"/>
            <a:ext cx="10080625" cy="457048"/>
          </a:xfrm>
          <a:prstGeom prst="rect">
            <a:avLst/>
          </a:prstGeom>
          <a:solidFill>
            <a:srgbClr val="31849B"/>
          </a:solidFill>
          <a:ln>
            <a:noFill/>
          </a:ln>
        </p:spPr>
        <p:txBody>
          <a:bodyPr vert="horz" wrap="square" lIns="68580" tIns="34290" rIns="68580" bIns="34290" anchor="t" anchorCtr="1" compatLnSpc="1">
            <a:spAutoFit/>
          </a:bodyPr>
          <a:lstStyle>
            <a:defPPr>
              <a:defRPr lang="fr-FR"/>
            </a:defPPr>
            <a:lvl1pPr algn="ctr">
              <a:lnSpc>
                <a:spcPct val="90000"/>
              </a:lnSpc>
              <a:spcBef>
                <a:spcPts val="563"/>
              </a:spcBef>
              <a:defRPr sz="2800" b="1" i="0" u="none" strike="noStrike" kern="0" cap="none" spc="0" baseline="0">
                <a:solidFill>
                  <a:schemeClr val="bg1"/>
                </a:solidFill>
                <a:uFillTx/>
                <a:latin typeface="Century Gothic" panose="020B0502020202020204" pitchFamily="34" charset="0"/>
              </a:defRPr>
            </a:lvl1pPr>
          </a:lstStyle>
          <a:p>
            <a:r>
              <a:rPr lang="fr-FR" dirty="0"/>
              <a:t>Sommaire</a:t>
            </a:r>
          </a:p>
        </p:txBody>
      </p:sp>
      <p:pic>
        <p:nvPicPr>
          <p:cNvPr id="6" name="Image 5">
            <a:extLst>
              <a:ext uri="{FF2B5EF4-FFF2-40B4-BE49-F238E27FC236}">
                <a16:creationId xmlns:a16="http://schemas.microsoft.com/office/drawing/2014/main" id="{0D435478-D380-5AEC-F2A6-72DE0C9AE29C}"/>
              </a:ext>
            </a:extLst>
          </p:cNvPr>
          <p:cNvPicPr>
            <a:picLocks noChangeAspect="1"/>
          </p:cNvPicPr>
          <p:nvPr/>
        </p:nvPicPr>
        <p:blipFill>
          <a:blip r:embed="rId3"/>
          <a:stretch>
            <a:fillRect/>
          </a:stretch>
        </p:blipFill>
        <p:spPr>
          <a:xfrm>
            <a:off x="0" y="0"/>
            <a:ext cx="772998" cy="462925"/>
          </a:xfrm>
          <a:prstGeom prst="rect">
            <a:avLst/>
          </a:prstGeom>
        </p:spPr>
      </p:pic>
      <p:sp>
        <p:nvSpPr>
          <p:cNvPr id="5" name="ZoneTexte 4">
            <a:extLst>
              <a:ext uri="{FF2B5EF4-FFF2-40B4-BE49-F238E27FC236}">
                <a16:creationId xmlns:a16="http://schemas.microsoft.com/office/drawing/2014/main" id="{E61E7C45-791E-3272-3A08-FD17841E179A}"/>
              </a:ext>
            </a:extLst>
          </p:cNvPr>
          <p:cNvSpPr txBox="1"/>
          <p:nvPr/>
        </p:nvSpPr>
        <p:spPr>
          <a:xfrm>
            <a:off x="2761823" y="821270"/>
            <a:ext cx="4556976" cy="4524315"/>
          </a:xfrm>
          <a:prstGeom prst="rect">
            <a:avLst/>
          </a:prstGeom>
          <a:noFill/>
        </p:spPr>
        <p:txBody>
          <a:bodyPr wrap="square" numCol="1" rtlCol="0">
            <a:spAutoFit/>
          </a:bodyPr>
          <a:lstStyle/>
          <a:p>
            <a:pPr marL="400050" indent="-400050">
              <a:buAutoNum type="romanUcPeriod"/>
            </a:pPr>
            <a:endParaRPr lang="fr-FR" dirty="0"/>
          </a:p>
          <a:p>
            <a:pPr marL="400050" indent="-400050">
              <a:buAutoNum type="romanUcPeriod"/>
            </a:pPr>
            <a:r>
              <a:rPr lang="fr-FR" b="1" dirty="0">
                <a:solidFill>
                  <a:srgbClr val="31849B"/>
                </a:solidFill>
              </a:rPr>
              <a:t>Le convocation d’AG</a:t>
            </a:r>
          </a:p>
          <a:p>
            <a:pPr marL="400050" indent="-400050">
              <a:buAutoNum type="romanUcPeriod"/>
            </a:pPr>
            <a:endParaRPr lang="fr-FR" dirty="0"/>
          </a:p>
          <a:p>
            <a:pPr marL="800100" lvl="1" indent="-342900">
              <a:buFont typeface="+mj-lt"/>
              <a:buAutoNum type="alphaUcPeriod"/>
            </a:pPr>
            <a:r>
              <a:rPr lang="fr-FR" dirty="0"/>
              <a:t>La convocation : qu’est-ce que c’est ? </a:t>
            </a:r>
          </a:p>
          <a:p>
            <a:pPr marL="800100" lvl="1" indent="-342900">
              <a:buFont typeface="+mj-lt"/>
              <a:buAutoNum type="alphaUcPeriod"/>
            </a:pPr>
            <a:r>
              <a:rPr lang="fr-FR" dirty="0"/>
              <a:t>Les modalités de convocation</a:t>
            </a:r>
          </a:p>
          <a:p>
            <a:pPr marL="800100" lvl="1" indent="-342900">
              <a:buFont typeface="+mj-lt"/>
              <a:buAutoNum type="alphaUcPeriod"/>
            </a:pPr>
            <a:r>
              <a:rPr lang="fr-FR" dirty="0"/>
              <a:t>L’ordre du jour</a:t>
            </a:r>
          </a:p>
          <a:p>
            <a:pPr marL="800100" lvl="1" indent="-342900">
              <a:buFont typeface="+mj-lt"/>
              <a:buAutoNum type="alphaUcPeriod"/>
            </a:pPr>
            <a:r>
              <a:rPr lang="fr-FR" dirty="0"/>
              <a:t>Le contenu</a:t>
            </a:r>
          </a:p>
          <a:p>
            <a:pPr marL="800100" lvl="1" indent="-342900">
              <a:buFont typeface="+mj-lt"/>
              <a:buAutoNum type="alphaUcPeriod"/>
            </a:pPr>
            <a:r>
              <a:rPr lang="fr-FR" dirty="0"/>
              <a:t>Consultation des pièces</a:t>
            </a:r>
          </a:p>
          <a:p>
            <a:pPr marL="400050" indent="-400050">
              <a:buAutoNum type="romanUcPeriod"/>
            </a:pPr>
            <a:endParaRPr lang="fr-FR" dirty="0"/>
          </a:p>
          <a:p>
            <a:pPr marL="400050" indent="-400050">
              <a:buAutoNum type="romanUcPeriod"/>
            </a:pPr>
            <a:r>
              <a:rPr lang="fr-FR" b="1" dirty="0">
                <a:solidFill>
                  <a:srgbClr val="31849B"/>
                </a:solidFill>
              </a:rPr>
              <a:t>Les annexes à la convocation</a:t>
            </a:r>
          </a:p>
          <a:p>
            <a:pPr marL="400050" indent="-400050">
              <a:buAutoNum type="romanUcPeriod"/>
            </a:pPr>
            <a:endParaRPr lang="fr-FR" dirty="0"/>
          </a:p>
          <a:p>
            <a:pPr marL="857250" lvl="1" indent="-400050">
              <a:buFont typeface="+mj-lt"/>
              <a:buAutoNum type="alphaUcPeriod"/>
            </a:pPr>
            <a:r>
              <a:rPr lang="fr-FR" dirty="0"/>
              <a:t>Pour l’AG, quelles annexes ? </a:t>
            </a:r>
          </a:p>
          <a:p>
            <a:pPr marL="857250" lvl="1" indent="-400050">
              <a:buFont typeface="+mj-lt"/>
              <a:buAutoNum type="alphaUcPeriod"/>
            </a:pPr>
            <a:r>
              <a:rPr lang="fr-FR" dirty="0"/>
              <a:t>Les annexes comptables</a:t>
            </a:r>
          </a:p>
          <a:p>
            <a:pPr marL="857250" lvl="1" indent="-400050">
              <a:buFont typeface="+mj-lt"/>
              <a:buAutoNum type="alphaUcPeriod"/>
            </a:pPr>
            <a:r>
              <a:rPr lang="fr-FR" dirty="0"/>
              <a:t>Le contrat de syndic</a:t>
            </a:r>
          </a:p>
          <a:p>
            <a:pPr marL="857250" lvl="1" indent="-400050">
              <a:buFont typeface="+mj-lt"/>
              <a:buAutoNum type="alphaUcPeriod"/>
            </a:pPr>
            <a:r>
              <a:rPr lang="fr-FR" dirty="0"/>
              <a:t>Les devis</a:t>
            </a:r>
          </a:p>
          <a:p>
            <a:endParaRPr lang="fr-FR" dirty="0"/>
          </a:p>
        </p:txBody>
      </p:sp>
      <p:sp>
        <p:nvSpPr>
          <p:cNvPr id="10" name="ZoneTexte 9">
            <a:extLst>
              <a:ext uri="{FF2B5EF4-FFF2-40B4-BE49-F238E27FC236}">
                <a16:creationId xmlns:a16="http://schemas.microsoft.com/office/drawing/2014/main" id="{2C2CE251-795F-7F85-0F9D-D959F4FCE474}"/>
              </a:ext>
            </a:extLst>
          </p:cNvPr>
          <p:cNvSpPr txBox="1"/>
          <p:nvPr/>
        </p:nvSpPr>
        <p:spPr>
          <a:xfrm>
            <a:off x="2188310" y="636604"/>
            <a:ext cx="5704003" cy="369332"/>
          </a:xfrm>
          <a:prstGeom prst="rect">
            <a:avLst/>
          </a:prstGeom>
          <a:noFill/>
        </p:spPr>
        <p:txBody>
          <a:bodyPr wrap="square">
            <a:spAutoFit/>
          </a:bodyPr>
          <a:lstStyle/>
          <a:p>
            <a:r>
              <a:rPr lang="fr-FR" b="1" dirty="0">
                <a:solidFill>
                  <a:srgbClr val="31849B"/>
                </a:solidFill>
              </a:rPr>
              <a:t>Introduction</a:t>
            </a:r>
            <a:r>
              <a:rPr lang="fr-FR" dirty="0"/>
              <a:t> : l’Assemblée Générale qu’est-ce que c’est ? </a:t>
            </a:r>
          </a:p>
        </p:txBody>
      </p:sp>
      <p:sp>
        <p:nvSpPr>
          <p:cNvPr id="12" name="ZoneTexte 11">
            <a:extLst>
              <a:ext uri="{FF2B5EF4-FFF2-40B4-BE49-F238E27FC236}">
                <a16:creationId xmlns:a16="http://schemas.microsoft.com/office/drawing/2014/main" id="{F2A4ADC3-F3F4-B6D5-B971-BB4EEAAB5508}"/>
              </a:ext>
            </a:extLst>
          </p:cNvPr>
          <p:cNvSpPr txBox="1"/>
          <p:nvPr/>
        </p:nvSpPr>
        <p:spPr>
          <a:xfrm>
            <a:off x="2761823" y="5218450"/>
            <a:ext cx="4206874" cy="2031325"/>
          </a:xfrm>
          <a:prstGeom prst="rect">
            <a:avLst/>
          </a:prstGeom>
          <a:noFill/>
        </p:spPr>
        <p:txBody>
          <a:bodyPr wrap="square">
            <a:spAutoFit/>
          </a:bodyPr>
          <a:lstStyle/>
          <a:p>
            <a:r>
              <a:rPr lang="fr-FR" b="1" dirty="0">
                <a:solidFill>
                  <a:srgbClr val="31849B"/>
                </a:solidFill>
              </a:rPr>
              <a:t>III.    La participation à l’AG </a:t>
            </a:r>
          </a:p>
          <a:p>
            <a:pPr marL="400050" indent="-400050">
              <a:buAutoNum type="romanUcPeriod"/>
            </a:pPr>
            <a:endParaRPr lang="fr-FR" dirty="0"/>
          </a:p>
          <a:p>
            <a:pPr marL="857250" lvl="1" indent="-400050">
              <a:buFont typeface="+mj-lt"/>
              <a:buAutoNum type="alphaUcPeriod"/>
            </a:pPr>
            <a:r>
              <a:rPr lang="fr-FR" dirty="0"/>
              <a:t>Modalités de participation en AG</a:t>
            </a:r>
          </a:p>
          <a:p>
            <a:pPr marL="857250" lvl="1" indent="-400050">
              <a:buFont typeface="+mj-lt"/>
              <a:buAutoNum type="alphaUcPeriod"/>
            </a:pPr>
            <a:r>
              <a:rPr lang="fr-FR" dirty="0"/>
              <a:t>Le déroulé de l’AG </a:t>
            </a:r>
          </a:p>
          <a:p>
            <a:pPr marL="857250" lvl="1" indent="-400050">
              <a:buFont typeface="+mj-lt"/>
              <a:buAutoNum type="alphaUcPeriod"/>
            </a:pPr>
            <a:r>
              <a:rPr lang="fr-FR" dirty="0"/>
              <a:t>Le vote</a:t>
            </a:r>
          </a:p>
          <a:p>
            <a:pPr marL="857250" lvl="1" indent="-400050">
              <a:buFont typeface="+mj-lt"/>
              <a:buAutoNum type="alphaUcPeriod"/>
            </a:pPr>
            <a:r>
              <a:rPr lang="fr-FR" dirty="0"/>
              <a:t>Les majorités de vote</a:t>
            </a:r>
          </a:p>
          <a:p>
            <a:pPr marL="857250" lvl="1" indent="-400050">
              <a:buFont typeface="+mj-lt"/>
              <a:buAutoNum type="alphaUcPeriod"/>
            </a:pPr>
            <a:r>
              <a:rPr lang="fr-FR" dirty="0"/>
              <a:t>Le quitus</a:t>
            </a:r>
          </a:p>
        </p:txBody>
      </p:sp>
    </p:spTree>
    <p:extLst>
      <p:ext uri="{BB962C8B-B14F-4D97-AF65-F5344CB8AC3E}">
        <p14:creationId xmlns:p14="http://schemas.microsoft.com/office/powerpoint/2010/main" val="378952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p:nvPr/>
        </p:nvSpPr>
        <p:spPr>
          <a:xfrm>
            <a:off x="455171" y="1557"/>
            <a:ext cx="9625454" cy="413509"/>
          </a:xfrm>
          <a:prstGeom prst="rect">
            <a:avLst/>
          </a:prstGeom>
          <a:solidFill>
            <a:srgbClr val="31849B"/>
          </a:solidFill>
          <a:ln>
            <a:noFill/>
          </a:ln>
        </p:spPr>
        <p:txBody>
          <a:bodyPr vert="horz" wrap="square" lIns="56704" tIns="28352" rIns="56704" bIns="28352" anchor="t" anchorCtr="1" compatLnSpc="1">
            <a:spAutoFit/>
          </a:bodyPr>
          <a:lstStyle/>
          <a:p>
            <a:pPr lvl="0"/>
            <a:r>
              <a:rPr lang="fr-FR" sz="2315" b="1" spc="-29" dirty="0">
                <a:solidFill>
                  <a:schemeClr val="bg1"/>
                </a:solidFill>
                <a:uFill>
                  <a:solidFill>
                    <a:srgbClr val="1F3863"/>
                  </a:solidFill>
                </a:uFill>
                <a:latin typeface="Century Gothic" panose="020B0502020202020204" pitchFamily="34" charset="0"/>
                <a:cs typeface="Calibri"/>
              </a:rPr>
              <a:t>L’AG : Qu’est-ce que c’est ? </a:t>
            </a:r>
            <a:endParaRPr lang="fr-FR" sz="2315" dirty="0">
              <a:solidFill>
                <a:schemeClr val="bg1"/>
              </a:solidFill>
              <a:latin typeface="Century Gothic" panose="020B0502020202020204" pitchFamily="34" charset="0"/>
            </a:endParaRPr>
          </a:p>
        </p:txBody>
      </p:sp>
      <p:pic>
        <p:nvPicPr>
          <p:cNvPr id="5" name="Image 4"/>
          <p:cNvPicPr>
            <a:picLocks noChangeAspect="1"/>
          </p:cNvPicPr>
          <p:nvPr/>
        </p:nvPicPr>
        <p:blipFill>
          <a:blip r:embed="rId3"/>
          <a:stretch>
            <a:fillRect/>
          </a:stretch>
        </p:blipFill>
        <p:spPr>
          <a:xfrm>
            <a:off x="-1" y="1687"/>
            <a:ext cx="856051" cy="512663"/>
          </a:xfrm>
          <a:prstGeom prst="rect">
            <a:avLst/>
          </a:prstGeom>
        </p:spPr>
      </p:pic>
      <p:sp>
        <p:nvSpPr>
          <p:cNvPr id="6" name="Rectangle 5"/>
          <p:cNvSpPr/>
          <p:nvPr/>
        </p:nvSpPr>
        <p:spPr>
          <a:xfrm>
            <a:off x="568897" y="3117504"/>
            <a:ext cx="9005124" cy="3139321"/>
          </a:xfrm>
          <a:prstGeom prst="rect">
            <a:avLst/>
          </a:prstGeom>
        </p:spPr>
        <p:txBody>
          <a:bodyPr wrap="square">
            <a:spAutoFit/>
          </a:bodyPr>
          <a:lstStyle/>
          <a:p>
            <a:pPr algn="just"/>
            <a:r>
              <a:rPr lang="fr-FR" b="1" spc="-8" dirty="0">
                <a:solidFill>
                  <a:srgbClr val="E36C0A"/>
                </a:solidFill>
                <a:latin typeface="Century Gothic" panose="020B0502020202020204" pitchFamily="34" charset="0"/>
                <a:cs typeface="Calibri Light"/>
              </a:rPr>
              <a:t>C’est une réunion à laquelle sont conviés à participer tous les copropriétaires composant le syndicat des copropriétaires ou uniquement les copropriétaires concernés par la prise de décision, si elles concernent que des parties communes spéciales, à participer. </a:t>
            </a:r>
          </a:p>
          <a:p>
            <a:pPr algn="just"/>
            <a:endParaRPr lang="fr-FR" spc="-8" dirty="0">
              <a:latin typeface="Century Gothic" panose="020B0502020202020204" pitchFamily="34" charset="0"/>
              <a:cs typeface="Calibri Light"/>
            </a:endParaRPr>
          </a:p>
          <a:p>
            <a:pPr algn="just"/>
            <a:r>
              <a:rPr lang="fr-FR" spc="-8" dirty="0">
                <a:latin typeface="Century Gothic" panose="020B0502020202020204" pitchFamily="34" charset="0"/>
                <a:cs typeface="Calibri Light"/>
              </a:rPr>
              <a:t>C’est en assemblée générale que se prennent toutes les décisions car c’est le </a:t>
            </a:r>
            <a:r>
              <a:rPr lang="fr-FR" b="1" u="sng" spc="-8" dirty="0">
                <a:latin typeface="Century Gothic" panose="020B0502020202020204" pitchFamily="34" charset="0"/>
                <a:cs typeface="Calibri Light"/>
              </a:rPr>
              <a:t>seul organe décisionnaire</a:t>
            </a:r>
            <a:r>
              <a:rPr lang="fr-FR" spc="-8" dirty="0">
                <a:latin typeface="Century Gothic" panose="020B0502020202020204" pitchFamily="34" charset="0"/>
                <a:cs typeface="Calibri Light"/>
              </a:rPr>
              <a:t> (</a:t>
            </a:r>
            <a:r>
              <a:rPr lang="fr-FR" i="1" spc="-8" dirty="0">
                <a:latin typeface="Century Gothic" panose="020B0502020202020204" pitchFamily="34" charset="0"/>
                <a:cs typeface="Calibri Light"/>
              </a:rPr>
              <a:t>hors délégation de pouvoirs accordée au conseil syndical, pouvoirs propres du syndic et dans le cadre des copropriétés reconnues en « difficulté » par le juge</a:t>
            </a:r>
            <a:r>
              <a:rPr lang="fr-FR" spc="-8" dirty="0">
                <a:latin typeface="Century Gothic" panose="020B0502020202020204" pitchFamily="34" charset="0"/>
                <a:cs typeface="Calibri Light"/>
              </a:rPr>
              <a:t>). </a:t>
            </a:r>
          </a:p>
          <a:p>
            <a:pPr algn="just"/>
            <a:endParaRPr lang="fr-FR" spc="-8" dirty="0">
              <a:latin typeface="Century Gothic" panose="020B0502020202020204" pitchFamily="34" charset="0"/>
              <a:cs typeface="Calibri Light"/>
            </a:endParaRPr>
          </a:p>
          <a:p>
            <a:pPr algn="just"/>
            <a:r>
              <a:rPr lang="fr-FR" spc="-8" dirty="0">
                <a:latin typeface="Century Gothic" panose="020B0502020202020204" pitchFamily="34" charset="0"/>
                <a:cs typeface="Calibri Light"/>
              </a:rPr>
              <a:t>Elle doit se tenir au moins </a:t>
            </a:r>
            <a:r>
              <a:rPr lang="fr-FR" b="1" i="1" spc="-8" dirty="0">
                <a:solidFill>
                  <a:srgbClr val="E36C0A"/>
                </a:solidFill>
                <a:latin typeface="Century Gothic" panose="020B0502020202020204" pitchFamily="34" charset="0"/>
                <a:cs typeface="Calibri"/>
              </a:rPr>
              <a:t>une fois par an. </a:t>
            </a:r>
          </a:p>
        </p:txBody>
      </p:sp>
      <p:pic>
        <p:nvPicPr>
          <p:cNvPr id="8" name="Image 7"/>
          <p:cNvPicPr>
            <a:picLocks noChangeAspect="1"/>
          </p:cNvPicPr>
          <p:nvPr/>
        </p:nvPicPr>
        <p:blipFill>
          <a:blip r:embed="rId4"/>
          <a:stretch>
            <a:fillRect/>
          </a:stretch>
        </p:blipFill>
        <p:spPr>
          <a:xfrm>
            <a:off x="2830488" y="721525"/>
            <a:ext cx="4481942" cy="1792777"/>
          </a:xfrm>
          <a:prstGeom prst="rect">
            <a:avLst/>
          </a:prstGeom>
        </p:spPr>
      </p:pic>
    </p:spTree>
    <p:extLst>
      <p:ext uri="{BB962C8B-B14F-4D97-AF65-F5344CB8AC3E}">
        <p14:creationId xmlns:p14="http://schemas.microsoft.com/office/powerpoint/2010/main" val="106750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p:nvPr/>
        </p:nvSpPr>
        <p:spPr>
          <a:xfrm>
            <a:off x="-1" y="0"/>
            <a:ext cx="10080625" cy="334257"/>
          </a:xfrm>
          <a:prstGeom prst="rect">
            <a:avLst/>
          </a:prstGeom>
          <a:solidFill>
            <a:srgbClr val="31849B"/>
          </a:solidFill>
          <a:ln>
            <a:noFill/>
          </a:ln>
        </p:spPr>
        <p:txBody>
          <a:bodyPr vert="horz" wrap="square" lIns="56704" tIns="28352" rIns="56704" bIns="28352" anchor="t" anchorCtr="1" compatLnSpc="1">
            <a:spAutoFit/>
          </a:bodyPr>
          <a:lstStyle/>
          <a:p>
            <a:pPr lvl="1"/>
            <a:r>
              <a:rPr lang="fr-CA" b="1" dirty="0">
                <a:solidFill>
                  <a:schemeClr val="bg1"/>
                </a:solidFill>
                <a:latin typeface="Century Gothic" panose="020B0502020202020204" pitchFamily="34" charset="0"/>
              </a:rPr>
              <a:t>DIFFERENCE ENTRE AGO, AGE ET AG SPECIALE</a:t>
            </a:r>
            <a:endParaRPr lang="fr-CA" sz="1800" b="1" dirty="0">
              <a:solidFill>
                <a:schemeClr val="bg1"/>
              </a:solidFill>
              <a:latin typeface="Century Gothic" panose="020B0502020202020204" pitchFamily="34" charset="0"/>
            </a:endParaRPr>
          </a:p>
        </p:txBody>
      </p:sp>
      <p:sp>
        <p:nvSpPr>
          <p:cNvPr id="5" name="Rectangle 4"/>
          <p:cNvSpPr/>
          <p:nvPr/>
        </p:nvSpPr>
        <p:spPr>
          <a:xfrm>
            <a:off x="4297159" y="602031"/>
            <a:ext cx="1486304" cy="346890"/>
          </a:xfrm>
          <a:prstGeom prst="rect">
            <a:avLst/>
          </a:prstGeom>
        </p:spPr>
        <p:txBody>
          <a:bodyPr wrap="none">
            <a:spAutoFit/>
          </a:bodyPr>
          <a:lstStyle/>
          <a:p>
            <a:pPr lvl="1"/>
            <a:r>
              <a:rPr lang="fr-CA" sz="1654" b="1" dirty="0">
                <a:solidFill>
                  <a:srgbClr val="FF0000"/>
                </a:solidFill>
                <a:latin typeface="Century Gothic" panose="020B0502020202020204" pitchFamily="34" charset="0"/>
              </a:rPr>
              <a:t>RAPPEL :</a:t>
            </a:r>
            <a:endParaRPr lang="fr-CA" sz="1323" b="1" dirty="0">
              <a:solidFill>
                <a:srgbClr val="FF0000"/>
              </a:solidFill>
              <a:latin typeface="Century Gothic" panose="020B0502020202020204" pitchFamily="34" charset="0"/>
            </a:endParaRPr>
          </a:p>
        </p:txBody>
      </p:sp>
      <p:pic>
        <p:nvPicPr>
          <p:cNvPr id="6" name="Image 5"/>
          <p:cNvPicPr>
            <a:picLocks noChangeAspect="1"/>
          </p:cNvPicPr>
          <p:nvPr/>
        </p:nvPicPr>
        <p:blipFill>
          <a:blip r:embed="rId3"/>
          <a:stretch>
            <a:fillRect/>
          </a:stretch>
        </p:blipFill>
        <p:spPr>
          <a:xfrm>
            <a:off x="0" y="-22213"/>
            <a:ext cx="764662" cy="457933"/>
          </a:xfrm>
          <a:prstGeom prst="rect">
            <a:avLst/>
          </a:prstGeom>
        </p:spPr>
      </p:pic>
      <p:sp>
        <p:nvSpPr>
          <p:cNvPr id="7" name="Rectangle 6"/>
          <p:cNvSpPr/>
          <p:nvPr/>
        </p:nvSpPr>
        <p:spPr>
          <a:xfrm>
            <a:off x="217107" y="1143402"/>
            <a:ext cx="9473730" cy="4213846"/>
          </a:xfrm>
          <a:prstGeom prst="rect">
            <a:avLst/>
          </a:prstGeom>
        </p:spPr>
        <p:txBody>
          <a:bodyPr wrap="square">
            <a:spAutoFit/>
          </a:bodyPr>
          <a:lstStyle/>
          <a:p>
            <a:pPr algn="just"/>
            <a:r>
              <a:rPr lang="fr-CA" sz="1488" dirty="0">
                <a:latin typeface="Century Gothic" panose="020B0502020202020204" pitchFamily="34" charset="0"/>
                <a:cs typeface="Calibri"/>
              </a:rPr>
              <a:t>Les qualifications « ordinaire » et « extraordinaire » pour parler des assemblées générales sont utilisés à tort, il </a:t>
            </a:r>
            <a:r>
              <a:rPr lang="fr-CA" sz="1488" b="1" i="1" dirty="0">
                <a:latin typeface="Century Gothic" panose="020B0502020202020204" pitchFamily="34" charset="0"/>
                <a:cs typeface="Calibri"/>
              </a:rPr>
              <a:t>n’y a aucune référence légale à ces terminologies</a:t>
            </a:r>
            <a:r>
              <a:rPr lang="fr-CA" sz="1488" dirty="0">
                <a:latin typeface="Century Gothic" panose="020B0502020202020204" pitchFamily="34" charset="0"/>
                <a:cs typeface="Calibri"/>
              </a:rPr>
              <a:t>. C’est la pratique qui les a instaurées.</a:t>
            </a:r>
          </a:p>
          <a:p>
            <a:pPr algn="just"/>
            <a:endParaRPr lang="fr-CA" sz="1488" dirty="0">
              <a:latin typeface="Century Gothic" panose="020B0502020202020204" pitchFamily="34" charset="0"/>
              <a:cs typeface="Calibri"/>
            </a:endParaRPr>
          </a:p>
          <a:p>
            <a:pPr marL="236258" indent="-236258" algn="just">
              <a:buFont typeface="Wingdings" panose="05000000000000000000" pitchFamily="2" charset="2"/>
              <a:buChar char="§"/>
            </a:pPr>
            <a:r>
              <a:rPr lang="fr-CA" sz="1488" b="1" spc="-8" dirty="0">
                <a:solidFill>
                  <a:srgbClr val="31849B"/>
                </a:solidFill>
                <a:latin typeface="Century Gothic" panose="020B0502020202020204" pitchFamily="34" charset="0"/>
                <a:cs typeface="Calibri"/>
              </a:rPr>
              <a:t>L’Assemblée générale Ordinaire « AGO »: </a:t>
            </a:r>
            <a:r>
              <a:rPr lang="fr-FR" sz="1488" dirty="0">
                <a:latin typeface="Century Gothic" panose="020B0502020202020204" pitchFamily="34" charset="0"/>
                <a:cs typeface="Calibri"/>
              </a:rPr>
              <a:t>c’est une  assemblée générale annuelle, appelée à approuver les comptes et voter le budget prévisionnel ou autres…</a:t>
            </a:r>
            <a:endParaRPr lang="fr-CA" sz="1488" dirty="0">
              <a:latin typeface="Century Gothic" panose="020B0502020202020204" pitchFamily="34" charset="0"/>
              <a:cs typeface="Calibri"/>
            </a:endParaRPr>
          </a:p>
          <a:p>
            <a:pPr algn="just"/>
            <a:endParaRPr lang="fr-CA" sz="1488" dirty="0"/>
          </a:p>
          <a:p>
            <a:pPr marL="236258" indent="-236258" algn="just">
              <a:buFont typeface="Wingdings" panose="05000000000000000000" pitchFamily="2" charset="2"/>
              <a:buChar char="§"/>
            </a:pPr>
            <a:r>
              <a:rPr lang="fr-CA" sz="1488" b="1" spc="-8" dirty="0">
                <a:solidFill>
                  <a:srgbClr val="31849B"/>
                </a:solidFill>
                <a:latin typeface="Century Gothic" panose="020B0502020202020204" pitchFamily="34" charset="0"/>
                <a:cs typeface="Calibri"/>
              </a:rPr>
              <a:t>L’Assemblée générale </a:t>
            </a:r>
            <a:r>
              <a:rPr lang="fr-FR" sz="1488" b="1" spc="-8" dirty="0">
                <a:solidFill>
                  <a:srgbClr val="31849B"/>
                </a:solidFill>
                <a:latin typeface="Century Gothic" panose="020B0502020202020204" pitchFamily="34" charset="0"/>
                <a:cs typeface="Calibri"/>
              </a:rPr>
              <a:t>extraordinaire « AGE »:</a:t>
            </a:r>
            <a:r>
              <a:rPr lang="fr-FR" sz="1488" dirty="0">
                <a:solidFill>
                  <a:prstClr val="black"/>
                </a:solidFill>
                <a:latin typeface="Century Gothic" panose="020B0502020202020204" pitchFamily="34" charset="0"/>
                <a:cs typeface="Calibri"/>
              </a:rPr>
              <a:t> toute réunion supplémentaire organisée pour voter sur d’autres points, ce qui engendre la rémunération supplémentaire du syndic.</a:t>
            </a:r>
            <a:endParaRPr lang="fr-CA" sz="1488" dirty="0">
              <a:solidFill>
                <a:prstClr val="black"/>
              </a:solidFill>
            </a:endParaRPr>
          </a:p>
          <a:p>
            <a:pPr algn="just"/>
            <a:endParaRPr lang="fr-CA" sz="1488" dirty="0">
              <a:solidFill>
                <a:prstClr val="black"/>
              </a:solidFill>
            </a:endParaRPr>
          </a:p>
          <a:p>
            <a:pPr marL="236258" indent="-236258" algn="just">
              <a:buFont typeface="Wingdings" panose="05000000000000000000" pitchFamily="2" charset="2"/>
              <a:buChar char="§"/>
            </a:pPr>
            <a:r>
              <a:rPr lang="fr-CA" sz="1488" b="1" spc="-8" dirty="0">
                <a:solidFill>
                  <a:srgbClr val="31849B"/>
                </a:solidFill>
                <a:latin typeface="Century Gothic" panose="020B0502020202020204" pitchFamily="34" charset="0"/>
                <a:cs typeface="Calibri"/>
              </a:rPr>
              <a:t>L’Assemblée générale spéciale: </a:t>
            </a:r>
            <a:r>
              <a:rPr lang="fr-FR" sz="1488" dirty="0">
                <a:solidFill>
                  <a:prstClr val="black"/>
                </a:solidFill>
                <a:latin typeface="Century Gothic" panose="020B0502020202020204" pitchFamily="34" charset="0"/>
                <a:cs typeface="Calibri"/>
              </a:rPr>
              <a:t>En présence de parties communes spéciales, c’est-à-dire n’appartenant qu’à certains copropriétaires, seuls ces derniers sont habilités à prendre des décisions les concernant. Les assemblées générales spéciales sont donc celles réunissant certains copropriétaires concernés par la question. </a:t>
            </a:r>
            <a:r>
              <a:rPr lang="fr-FR" sz="1488" b="1" i="1" dirty="0">
                <a:solidFill>
                  <a:prstClr val="black"/>
                </a:solidFill>
                <a:latin typeface="Century Gothic" panose="020B0502020202020204" pitchFamily="34" charset="0"/>
                <a:cs typeface="Calibri"/>
              </a:rPr>
              <a:t>Conformément à l’article 6-2 de la loi du 10 juillet 1965</a:t>
            </a:r>
          </a:p>
          <a:p>
            <a:pPr algn="just"/>
            <a:endParaRPr lang="fr-FR" sz="1488" dirty="0">
              <a:solidFill>
                <a:prstClr val="black"/>
              </a:solidFill>
              <a:latin typeface="Century Gothic" panose="020B0502020202020204" pitchFamily="34" charset="0"/>
              <a:cs typeface="Calibri"/>
            </a:endParaRPr>
          </a:p>
          <a:p>
            <a:pPr algn="just"/>
            <a:r>
              <a:rPr lang="fr-FR" sz="1488" dirty="0">
                <a:solidFill>
                  <a:prstClr val="black"/>
                </a:solidFill>
                <a:latin typeface="Century Gothic" panose="020B0502020202020204" pitchFamily="34" charset="0"/>
                <a:cs typeface="Calibri"/>
              </a:rPr>
              <a:t> </a:t>
            </a:r>
            <a:r>
              <a:rPr lang="fr-FR" sz="1488" b="1" i="1" dirty="0">
                <a:solidFill>
                  <a:prstClr val="black"/>
                </a:solidFill>
                <a:latin typeface="Century Gothic" panose="020B0502020202020204" pitchFamily="34" charset="0"/>
                <a:cs typeface="Calibri"/>
              </a:rPr>
              <a:t>« Les décisions afférentes aux seules parties communes spéciales peuvent être prises soit au cours d'une assemblée spéciale, soit au cours de l'assemblée générale de tous les copropriétaires. Seuls prennent part au vote les copropriétaires à l'usage ou à l'utilité desquels sont affectées ces parties communes »</a:t>
            </a:r>
          </a:p>
        </p:txBody>
      </p:sp>
      <p:sp>
        <p:nvSpPr>
          <p:cNvPr id="8" name="Rectangle 7"/>
          <p:cNvSpPr/>
          <p:nvPr/>
        </p:nvSpPr>
        <p:spPr>
          <a:xfrm>
            <a:off x="927767" y="5673536"/>
            <a:ext cx="8581389" cy="321306"/>
          </a:xfrm>
          <a:prstGeom prst="rect">
            <a:avLst/>
          </a:prstGeom>
        </p:spPr>
        <p:txBody>
          <a:bodyPr wrap="square">
            <a:spAutoFit/>
          </a:bodyPr>
          <a:lstStyle/>
          <a:p>
            <a:pPr lvl="0" algn="just"/>
            <a:r>
              <a:rPr lang="fr-FR" sz="1488" b="1" dirty="0">
                <a:solidFill>
                  <a:schemeClr val="accent2"/>
                </a:solidFill>
                <a:latin typeface="Century Gothic" panose="020B0502020202020204" pitchFamily="34" charset="0"/>
                <a:cs typeface="Calibri"/>
              </a:rPr>
              <a:t>Les règles de convocation, d’organisation, de majorité et des contestations sont identiques</a:t>
            </a:r>
            <a:r>
              <a:rPr lang="fr-FR" sz="1488" dirty="0">
                <a:solidFill>
                  <a:prstClr val="black"/>
                </a:solidFill>
                <a:latin typeface="Century Gothic" panose="020B0502020202020204" pitchFamily="34" charset="0"/>
                <a:cs typeface="Calibri"/>
              </a:rPr>
              <a:t>. </a:t>
            </a:r>
          </a:p>
        </p:txBody>
      </p:sp>
      <p:pic>
        <p:nvPicPr>
          <p:cNvPr id="9" name="object 8"/>
          <p:cNvPicPr/>
          <p:nvPr/>
        </p:nvPicPr>
        <p:blipFill>
          <a:blip r:embed="rId4" cstate="print"/>
          <a:stretch>
            <a:fillRect/>
          </a:stretch>
        </p:blipFill>
        <p:spPr>
          <a:xfrm>
            <a:off x="334574" y="5595385"/>
            <a:ext cx="473789" cy="477608"/>
          </a:xfrm>
          <a:prstGeom prst="rect">
            <a:avLst/>
          </a:prstGeom>
        </p:spPr>
      </p:pic>
    </p:spTree>
    <p:extLst>
      <p:ext uri="{BB962C8B-B14F-4D97-AF65-F5344CB8AC3E}">
        <p14:creationId xmlns:p14="http://schemas.microsoft.com/office/powerpoint/2010/main" val="97920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849B"/>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F4B8577-1FAC-CFDD-E6A4-3913EE774411}"/>
              </a:ext>
            </a:extLst>
          </p:cNvPr>
          <p:cNvSpPr txBox="1"/>
          <p:nvPr/>
        </p:nvSpPr>
        <p:spPr>
          <a:xfrm>
            <a:off x="1623721" y="3133506"/>
            <a:ext cx="6833181" cy="646331"/>
          </a:xfrm>
          <a:prstGeom prst="rect">
            <a:avLst/>
          </a:prstGeom>
          <a:noFill/>
          <a:ln>
            <a:solidFill>
              <a:schemeClr val="bg1"/>
            </a:solidFill>
          </a:ln>
        </p:spPr>
        <p:txBody>
          <a:bodyPr wrap="square" rtlCol="0">
            <a:spAutoFit/>
          </a:bodyPr>
          <a:lstStyle/>
          <a:p>
            <a:r>
              <a:rPr lang="fr-FR" sz="3600" b="1" dirty="0">
                <a:solidFill>
                  <a:schemeClr val="bg1"/>
                </a:solidFill>
              </a:rPr>
              <a:t>PARTIE I : MA CONVOCATION D’AG</a:t>
            </a:r>
          </a:p>
        </p:txBody>
      </p:sp>
      <p:pic>
        <p:nvPicPr>
          <p:cNvPr id="5" name="Image 4">
            <a:extLst>
              <a:ext uri="{FF2B5EF4-FFF2-40B4-BE49-F238E27FC236}">
                <a16:creationId xmlns:a16="http://schemas.microsoft.com/office/drawing/2014/main" id="{96FB2C53-6F99-8A9A-7059-C272DF7CD974}"/>
              </a:ext>
            </a:extLst>
          </p:cNvPr>
          <p:cNvPicPr>
            <a:picLocks noChangeAspect="1"/>
          </p:cNvPicPr>
          <p:nvPr/>
        </p:nvPicPr>
        <p:blipFill>
          <a:blip r:embed="rId2"/>
          <a:stretch>
            <a:fillRect/>
          </a:stretch>
        </p:blipFill>
        <p:spPr>
          <a:xfrm>
            <a:off x="0" y="0"/>
            <a:ext cx="772998" cy="462925"/>
          </a:xfrm>
          <a:prstGeom prst="rect">
            <a:avLst/>
          </a:prstGeom>
        </p:spPr>
      </p:pic>
    </p:spTree>
    <p:extLst>
      <p:ext uri="{BB962C8B-B14F-4D97-AF65-F5344CB8AC3E}">
        <p14:creationId xmlns:p14="http://schemas.microsoft.com/office/powerpoint/2010/main" val="220045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65243" y="459105"/>
            <a:ext cx="3950134" cy="400110"/>
          </a:xfrm>
          <a:prstGeom prst="rect">
            <a:avLst/>
          </a:prstGeom>
          <a:noFill/>
        </p:spPr>
        <p:txBody>
          <a:bodyPr wrap="square" rtlCol="0">
            <a:spAutoFit/>
          </a:bodyPr>
          <a:lstStyle/>
          <a:p>
            <a:r>
              <a:rPr lang="fr-CA" sz="2000" b="1" spc="-4" dirty="0">
                <a:solidFill>
                  <a:srgbClr val="31849B"/>
                </a:solidFill>
                <a:latin typeface="Century Gothic" panose="020B0502020202020204" pitchFamily="34" charset="0"/>
                <a:cs typeface="Calibri"/>
              </a:rPr>
              <a:t>Le contenu de la convocation</a:t>
            </a:r>
            <a:endParaRPr lang="fr-FR" sz="2000" b="1" dirty="0">
              <a:solidFill>
                <a:srgbClr val="31849B"/>
              </a:solidFill>
              <a:latin typeface="Century Gothic" panose="020B0502020202020204" pitchFamily="34" charset="0"/>
            </a:endParaRPr>
          </a:p>
        </p:txBody>
      </p:sp>
      <p:sp>
        <p:nvSpPr>
          <p:cNvPr id="11" name="object 6"/>
          <p:cNvSpPr txBox="1"/>
          <p:nvPr/>
        </p:nvSpPr>
        <p:spPr>
          <a:xfrm>
            <a:off x="319851" y="751722"/>
            <a:ext cx="9440920" cy="6807953"/>
          </a:xfrm>
          <a:prstGeom prst="rect">
            <a:avLst/>
          </a:prstGeom>
        </p:spPr>
        <p:txBody>
          <a:bodyPr vert="horz" wrap="square" lIns="0" tIns="86105" rIns="0" bIns="0" rtlCol="0">
            <a:spAutoFit/>
          </a:bodyPr>
          <a:lstStyle/>
          <a:p>
            <a:pPr marL="10500">
              <a:spcBef>
                <a:spcPts val="677"/>
              </a:spcBef>
            </a:pPr>
            <a:r>
              <a:rPr lang="fr-FR" sz="2000" b="1" spc="-4" dirty="0">
                <a:solidFill>
                  <a:srgbClr val="E36C0A"/>
                </a:solidFill>
                <a:latin typeface="Century Gothic" panose="020B0502020202020204" pitchFamily="34" charset="0"/>
                <a:cs typeface="Calibri"/>
              </a:rPr>
              <a:t>La convocation à l’assemblée générale est obligatoirement </a:t>
            </a:r>
            <a:r>
              <a:rPr lang="fr-FR" sz="2000" b="1" u="sng" spc="-4" dirty="0">
                <a:solidFill>
                  <a:srgbClr val="E36C0A"/>
                </a:solidFill>
                <a:latin typeface="Century Gothic" panose="020B0502020202020204" pitchFamily="34" charset="0"/>
                <a:cs typeface="Calibri"/>
              </a:rPr>
              <a:t>un acte écrit </a:t>
            </a:r>
            <a:r>
              <a:rPr lang="fr-FR" sz="2000" b="1" spc="-4" dirty="0">
                <a:solidFill>
                  <a:srgbClr val="E36C0A"/>
                </a:solidFill>
                <a:latin typeface="Century Gothic" panose="020B0502020202020204" pitchFamily="34" charset="0"/>
                <a:cs typeface="Calibri"/>
              </a:rPr>
              <a:t>par lequel les copropriétaires sont informés qu’ils sont convoqués à participer à l’assemblée générale du syndicat des copropriétaires.</a:t>
            </a:r>
            <a:endParaRPr lang="fr-CA" sz="2000" b="1" spc="-4" dirty="0">
              <a:latin typeface="Century Gothic" panose="020B0502020202020204" pitchFamily="34" charset="0"/>
              <a:cs typeface="Calibri"/>
            </a:endParaRPr>
          </a:p>
          <a:p>
            <a:pPr marL="10500">
              <a:spcBef>
                <a:spcPts val="677"/>
              </a:spcBef>
            </a:pPr>
            <a:endParaRPr lang="fr-CA" sz="2000" b="1" spc="-4" dirty="0">
              <a:latin typeface="Century Gothic" panose="020B0502020202020204" pitchFamily="34" charset="0"/>
              <a:cs typeface="Calibri"/>
            </a:endParaRPr>
          </a:p>
          <a:p>
            <a:pPr marL="10500">
              <a:spcBef>
                <a:spcPts val="677"/>
              </a:spcBef>
            </a:pPr>
            <a:r>
              <a:rPr lang="fr-CA" sz="2000" b="1" spc="-4" dirty="0">
                <a:latin typeface="Century Gothic" panose="020B0502020202020204" pitchFamily="34" charset="0"/>
                <a:cs typeface="Calibri"/>
              </a:rPr>
              <a:t>Que doit contenir la convocation ?</a:t>
            </a:r>
          </a:p>
          <a:p>
            <a:pPr marL="10500">
              <a:spcBef>
                <a:spcPts val="677"/>
              </a:spcBef>
            </a:pPr>
            <a:r>
              <a:rPr sz="2000" b="1" spc="-4" dirty="0">
                <a:solidFill>
                  <a:srgbClr val="31849B"/>
                </a:solidFill>
                <a:latin typeface="Century Gothic" panose="020B0502020202020204" pitchFamily="34" charset="0"/>
                <a:cs typeface="Calibri"/>
              </a:rPr>
              <a:t>La</a:t>
            </a:r>
            <a:r>
              <a:rPr sz="2000" b="1" spc="12" dirty="0">
                <a:solidFill>
                  <a:srgbClr val="31849B"/>
                </a:solidFill>
                <a:latin typeface="Century Gothic" panose="020B0502020202020204" pitchFamily="34" charset="0"/>
                <a:cs typeface="Calibri"/>
              </a:rPr>
              <a:t> </a:t>
            </a:r>
            <a:r>
              <a:rPr sz="2000" b="1" spc="-8" dirty="0">
                <a:solidFill>
                  <a:srgbClr val="31849B"/>
                </a:solidFill>
                <a:latin typeface="Century Gothic" panose="020B0502020202020204" pitchFamily="34" charset="0"/>
                <a:cs typeface="Calibri"/>
              </a:rPr>
              <a:t>convocation</a:t>
            </a:r>
            <a:r>
              <a:rPr sz="2000" b="1" spc="-29" dirty="0">
                <a:solidFill>
                  <a:srgbClr val="31849B"/>
                </a:solidFill>
                <a:latin typeface="Century Gothic" panose="020B0502020202020204" pitchFamily="34" charset="0"/>
                <a:cs typeface="Calibri"/>
              </a:rPr>
              <a:t> </a:t>
            </a:r>
            <a:r>
              <a:rPr sz="2000" b="1" spc="-50" dirty="0">
                <a:solidFill>
                  <a:srgbClr val="31849B"/>
                </a:solidFill>
                <a:latin typeface="Century Gothic" panose="020B0502020202020204" pitchFamily="34" charset="0"/>
                <a:cs typeface="Calibri"/>
              </a:rPr>
              <a:t>d’AG</a:t>
            </a:r>
            <a:r>
              <a:rPr sz="2000" b="1" spc="-4" dirty="0">
                <a:solidFill>
                  <a:srgbClr val="31849B"/>
                </a:solidFill>
                <a:latin typeface="Century Gothic" panose="020B0502020202020204" pitchFamily="34" charset="0"/>
                <a:cs typeface="Calibri"/>
              </a:rPr>
              <a:t> contient</a:t>
            </a:r>
            <a:r>
              <a:rPr sz="2000" b="1" spc="-12" dirty="0">
                <a:solidFill>
                  <a:srgbClr val="31849B"/>
                </a:solidFill>
                <a:latin typeface="Century Gothic" panose="020B0502020202020204" pitchFamily="34" charset="0"/>
                <a:cs typeface="Calibri"/>
              </a:rPr>
              <a:t> obligatoirement</a:t>
            </a:r>
            <a:r>
              <a:rPr sz="2000" b="1" spc="-17" dirty="0">
                <a:solidFill>
                  <a:srgbClr val="31849B"/>
                </a:solidFill>
                <a:latin typeface="Century Gothic" panose="020B0502020202020204" pitchFamily="34" charset="0"/>
                <a:cs typeface="Calibri"/>
              </a:rPr>
              <a:t> </a:t>
            </a:r>
            <a:r>
              <a:rPr sz="2000" spc="-4" dirty="0">
                <a:latin typeface="Century Gothic" panose="020B0502020202020204" pitchFamily="34" charset="0"/>
                <a:cs typeface="Calibri"/>
              </a:rPr>
              <a:t>(</a:t>
            </a:r>
            <a:r>
              <a:rPr sz="2000" i="1" spc="-4" dirty="0">
                <a:latin typeface="Century Gothic" panose="020B0502020202020204" pitchFamily="34" charset="0"/>
                <a:cs typeface="Calibri"/>
              </a:rPr>
              <a:t>article 9</a:t>
            </a:r>
            <a:r>
              <a:rPr sz="2000" i="1" spc="4" dirty="0">
                <a:latin typeface="Century Gothic" panose="020B0502020202020204" pitchFamily="34" charset="0"/>
                <a:cs typeface="Calibri"/>
              </a:rPr>
              <a:t> </a:t>
            </a:r>
            <a:r>
              <a:rPr sz="2000" i="1" spc="-8" dirty="0">
                <a:latin typeface="Century Gothic" panose="020B0502020202020204" pitchFamily="34" charset="0"/>
                <a:cs typeface="Calibri"/>
              </a:rPr>
              <a:t>du</a:t>
            </a:r>
            <a:r>
              <a:rPr sz="2000" i="1" spc="21" dirty="0">
                <a:latin typeface="Century Gothic" panose="020B0502020202020204" pitchFamily="34" charset="0"/>
                <a:cs typeface="Calibri"/>
              </a:rPr>
              <a:t> </a:t>
            </a:r>
            <a:r>
              <a:rPr sz="2000" i="1" spc="-4" dirty="0">
                <a:latin typeface="Century Gothic" panose="020B0502020202020204" pitchFamily="34" charset="0"/>
                <a:cs typeface="Calibri"/>
              </a:rPr>
              <a:t>décret</a:t>
            </a:r>
            <a:r>
              <a:rPr sz="2000" i="1" spc="4" dirty="0">
                <a:latin typeface="Century Gothic" panose="020B0502020202020204" pitchFamily="34" charset="0"/>
                <a:cs typeface="Calibri"/>
              </a:rPr>
              <a:t> </a:t>
            </a:r>
            <a:r>
              <a:rPr sz="2000" i="1" spc="-8" dirty="0">
                <a:latin typeface="Century Gothic" panose="020B0502020202020204" pitchFamily="34" charset="0"/>
                <a:cs typeface="Calibri"/>
              </a:rPr>
              <a:t>du</a:t>
            </a:r>
            <a:r>
              <a:rPr sz="2000" i="1" spc="17" dirty="0">
                <a:latin typeface="Century Gothic" panose="020B0502020202020204" pitchFamily="34" charset="0"/>
                <a:cs typeface="Calibri"/>
              </a:rPr>
              <a:t> </a:t>
            </a:r>
            <a:r>
              <a:rPr sz="2000" i="1" spc="-8" dirty="0">
                <a:latin typeface="Century Gothic" panose="020B0502020202020204" pitchFamily="34" charset="0"/>
                <a:cs typeface="Calibri"/>
              </a:rPr>
              <a:t>17</a:t>
            </a:r>
            <a:r>
              <a:rPr sz="2000" i="1" spc="21" dirty="0">
                <a:latin typeface="Century Gothic" panose="020B0502020202020204" pitchFamily="34" charset="0"/>
                <a:cs typeface="Calibri"/>
              </a:rPr>
              <a:t> </a:t>
            </a:r>
            <a:r>
              <a:rPr sz="2000" i="1" spc="-4" dirty="0">
                <a:latin typeface="Century Gothic" panose="020B0502020202020204" pitchFamily="34" charset="0"/>
                <a:cs typeface="Calibri"/>
              </a:rPr>
              <a:t>mars</a:t>
            </a:r>
            <a:r>
              <a:rPr sz="2000" i="1" spc="17" dirty="0">
                <a:latin typeface="Century Gothic" panose="020B0502020202020204" pitchFamily="34" charset="0"/>
                <a:cs typeface="Calibri"/>
              </a:rPr>
              <a:t> </a:t>
            </a:r>
            <a:r>
              <a:rPr sz="2000" i="1" spc="-8" dirty="0">
                <a:latin typeface="Century Gothic" panose="020B0502020202020204" pitchFamily="34" charset="0"/>
                <a:cs typeface="Calibri"/>
              </a:rPr>
              <a:t>1967</a:t>
            </a:r>
            <a:r>
              <a:rPr sz="2000" spc="-8" dirty="0">
                <a:latin typeface="Century Gothic" panose="020B0502020202020204" pitchFamily="34" charset="0"/>
                <a:cs typeface="Calibri"/>
              </a:rPr>
              <a:t>)</a:t>
            </a:r>
            <a:r>
              <a:rPr sz="2000" spc="25" dirty="0">
                <a:latin typeface="Century Gothic" panose="020B0502020202020204" pitchFamily="34" charset="0"/>
                <a:cs typeface="Calibri"/>
              </a:rPr>
              <a:t> </a:t>
            </a:r>
            <a:r>
              <a:rPr sz="2000" spc="-4" dirty="0">
                <a:latin typeface="Century Gothic" panose="020B0502020202020204" pitchFamily="34" charset="0"/>
                <a:cs typeface="Calibri"/>
              </a:rPr>
              <a:t>:</a:t>
            </a:r>
            <a:endParaRPr sz="2000" dirty="0">
              <a:latin typeface="Century Gothic" panose="020B0502020202020204" pitchFamily="34" charset="0"/>
              <a:cs typeface="Calibri"/>
            </a:endParaRPr>
          </a:p>
          <a:p>
            <a:pPr marL="908806" lvl="2" indent="-142805">
              <a:spcBef>
                <a:spcPts val="525"/>
              </a:spcBef>
              <a:buFont typeface="Wingdings"/>
              <a:buChar char=""/>
              <a:tabLst>
                <a:tab pos="153305" algn="l"/>
              </a:tabLst>
            </a:pPr>
            <a:r>
              <a:rPr sz="2000" b="1" spc="-4" dirty="0">
                <a:latin typeface="Century Gothic" panose="020B0502020202020204" pitchFamily="34" charset="0"/>
                <a:cs typeface="Calibri"/>
              </a:rPr>
              <a:t>Le</a:t>
            </a:r>
            <a:r>
              <a:rPr sz="2000" b="1" spc="-25" dirty="0">
                <a:latin typeface="Century Gothic" panose="020B0502020202020204" pitchFamily="34" charset="0"/>
                <a:cs typeface="Calibri"/>
              </a:rPr>
              <a:t> </a:t>
            </a:r>
            <a:r>
              <a:rPr sz="2000" b="1" spc="-4" dirty="0">
                <a:latin typeface="Century Gothic" panose="020B0502020202020204" pitchFamily="34" charset="0"/>
                <a:cs typeface="Calibri"/>
              </a:rPr>
              <a:t>lieu</a:t>
            </a:r>
            <a:endParaRPr sz="2000" b="1" dirty="0">
              <a:latin typeface="Century Gothic" panose="020B0502020202020204" pitchFamily="34" charset="0"/>
              <a:cs typeface="Calibri"/>
            </a:endParaRPr>
          </a:p>
          <a:p>
            <a:pPr marL="908806" lvl="2" indent="-142805">
              <a:spcBef>
                <a:spcPts val="496"/>
              </a:spcBef>
              <a:buFont typeface="Wingdings"/>
              <a:buChar char=""/>
              <a:tabLst>
                <a:tab pos="153305" algn="l"/>
              </a:tabLst>
            </a:pPr>
            <a:r>
              <a:rPr sz="2000" b="1" spc="-4" dirty="0">
                <a:latin typeface="Century Gothic" panose="020B0502020202020204" pitchFamily="34" charset="0"/>
                <a:cs typeface="Calibri"/>
              </a:rPr>
              <a:t>La</a:t>
            </a:r>
            <a:r>
              <a:rPr sz="2000" b="1" spc="-70" dirty="0">
                <a:latin typeface="Century Gothic" panose="020B0502020202020204" pitchFamily="34" charset="0"/>
                <a:cs typeface="Calibri"/>
              </a:rPr>
              <a:t> </a:t>
            </a:r>
            <a:r>
              <a:rPr sz="2000" b="1" spc="-8" dirty="0">
                <a:latin typeface="Century Gothic" panose="020B0502020202020204" pitchFamily="34" charset="0"/>
                <a:cs typeface="Calibri"/>
              </a:rPr>
              <a:t>date</a:t>
            </a:r>
            <a:endParaRPr sz="2000" b="1" dirty="0">
              <a:latin typeface="Century Gothic" panose="020B0502020202020204" pitchFamily="34" charset="0"/>
              <a:cs typeface="Calibri"/>
            </a:endParaRPr>
          </a:p>
          <a:p>
            <a:pPr marL="908806" lvl="2" indent="-142805">
              <a:spcBef>
                <a:spcPts val="508"/>
              </a:spcBef>
              <a:buFont typeface="Wingdings"/>
              <a:buChar char=""/>
              <a:tabLst>
                <a:tab pos="153305" algn="l"/>
              </a:tabLst>
            </a:pPr>
            <a:r>
              <a:rPr sz="2000" b="1" spc="-21" dirty="0" err="1">
                <a:latin typeface="Century Gothic" panose="020B0502020202020204" pitchFamily="34" charset="0"/>
                <a:cs typeface="Calibri"/>
              </a:rPr>
              <a:t>L’heure</a:t>
            </a:r>
            <a:endParaRPr lang="fr-CA" sz="2000" b="1" spc="-21" dirty="0">
              <a:latin typeface="Century Gothic" panose="020B0502020202020204" pitchFamily="34" charset="0"/>
              <a:cs typeface="Calibri"/>
            </a:endParaRPr>
          </a:p>
          <a:p>
            <a:pPr marL="1380272" lvl="3" indent="-236258">
              <a:spcBef>
                <a:spcPts val="508"/>
              </a:spcBef>
              <a:buFont typeface="Wingdings" panose="05000000000000000000" pitchFamily="2" charset="2"/>
              <a:buChar char="F"/>
              <a:tabLst>
                <a:tab pos="153305" algn="l"/>
              </a:tabLst>
            </a:pPr>
            <a:r>
              <a:rPr lang="fr-FR" sz="2000" dirty="0">
                <a:latin typeface="Century Gothic" panose="020B0502020202020204" pitchFamily="34" charset="0"/>
                <a:cs typeface="Calibri"/>
              </a:rPr>
              <a:t>Une convocation qui ne mentionnerait pas ces trois éléments pourrait entacher l’assemblée générale d’une nullité.</a:t>
            </a:r>
          </a:p>
          <a:p>
            <a:pPr marL="1380272" lvl="3" indent="-236258">
              <a:spcBef>
                <a:spcPts val="508"/>
              </a:spcBef>
              <a:buFont typeface="Wingdings" panose="05000000000000000000" pitchFamily="2" charset="2"/>
              <a:buChar char="F"/>
              <a:tabLst>
                <a:tab pos="153305" algn="l"/>
              </a:tabLst>
            </a:pPr>
            <a:r>
              <a:rPr lang="fr-FR" sz="2000" dirty="0">
                <a:latin typeface="Century Gothic" panose="020B0502020202020204" pitchFamily="34" charset="0"/>
                <a:cs typeface="Calibri"/>
              </a:rPr>
              <a:t>Pour rappel, le lieu de la tenue de l’assemblée générale est par principe le lieu de la commune où se situe votre immeuble, sauf si votre règlement de copropriété en dispose autrement.</a:t>
            </a:r>
            <a:endParaRPr sz="2000" dirty="0">
              <a:latin typeface="Century Gothic" panose="020B0502020202020204" pitchFamily="34" charset="0"/>
              <a:cs typeface="Calibri"/>
            </a:endParaRPr>
          </a:p>
          <a:p>
            <a:pPr marL="908806" lvl="2" indent="-142805">
              <a:spcBef>
                <a:spcPts val="504"/>
              </a:spcBef>
              <a:buFont typeface="Wingdings"/>
              <a:buChar char=""/>
              <a:tabLst>
                <a:tab pos="153305" algn="l"/>
              </a:tabLst>
            </a:pPr>
            <a:r>
              <a:rPr sz="2000" b="1" spc="-12" dirty="0">
                <a:latin typeface="Century Gothic" panose="020B0502020202020204" pitchFamily="34" charset="0"/>
                <a:cs typeface="Calibri"/>
              </a:rPr>
              <a:t>L'ordre</a:t>
            </a:r>
            <a:r>
              <a:rPr sz="2000" b="1" spc="21" dirty="0">
                <a:latin typeface="Century Gothic" panose="020B0502020202020204" pitchFamily="34" charset="0"/>
                <a:cs typeface="Calibri"/>
              </a:rPr>
              <a:t> </a:t>
            </a:r>
            <a:r>
              <a:rPr sz="2000" b="1" spc="-4" dirty="0">
                <a:latin typeface="Century Gothic" panose="020B0502020202020204" pitchFamily="34" charset="0"/>
                <a:cs typeface="Calibri"/>
              </a:rPr>
              <a:t>du</a:t>
            </a:r>
            <a:r>
              <a:rPr sz="2000" b="1" spc="-17" dirty="0">
                <a:latin typeface="Century Gothic" panose="020B0502020202020204" pitchFamily="34" charset="0"/>
                <a:cs typeface="Calibri"/>
              </a:rPr>
              <a:t> </a:t>
            </a:r>
            <a:r>
              <a:rPr sz="2000" b="1" spc="-8" dirty="0">
                <a:latin typeface="Century Gothic" panose="020B0502020202020204" pitchFamily="34" charset="0"/>
                <a:cs typeface="Calibri"/>
              </a:rPr>
              <a:t>jour</a:t>
            </a:r>
            <a:endParaRPr sz="2000" b="1" dirty="0">
              <a:latin typeface="Century Gothic" panose="020B0502020202020204" pitchFamily="34" charset="0"/>
              <a:cs typeface="Calibri"/>
            </a:endParaRPr>
          </a:p>
          <a:p>
            <a:pPr marL="908806" marR="4200" lvl="2" indent="-142805">
              <a:lnSpc>
                <a:spcPts val="1430"/>
              </a:lnSpc>
              <a:spcBef>
                <a:spcPts val="677"/>
              </a:spcBef>
              <a:buFont typeface="Wingdings"/>
              <a:buChar char=""/>
              <a:tabLst>
                <a:tab pos="153305" algn="l"/>
              </a:tabLst>
            </a:pPr>
            <a:r>
              <a:rPr sz="2000" b="1" spc="-4" dirty="0">
                <a:latin typeface="Century Gothic" panose="020B0502020202020204" pitchFamily="34" charset="0"/>
                <a:cs typeface="Calibri"/>
              </a:rPr>
              <a:t>Le</a:t>
            </a:r>
            <a:r>
              <a:rPr sz="2000" b="1" spc="107" dirty="0">
                <a:latin typeface="Century Gothic" panose="020B0502020202020204" pitchFamily="34" charset="0"/>
                <a:cs typeface="Calibri"/>
              </a:rPr>
              <a:t> </a:t>
            </a:r>
            <a:r>
              <a:rPr sz="2000" b="1" spc="-4" dirty="0">
                <a:latin typeface="Century Gothic" panose="020B0502020202020204" pitchFamily="34" charset="0"/>
                <a:cs typeface="Calibri"/>
              </a:rPr>
              <a:t>lieu,</a:t>
            </a:r>
            <a:r>
              <a:rPr sz="2000" b="1" spc="103" dirty="0">
                <a:latin typeface="Century Gothic" panose="020B0502020202020204" pitchFamily="34" charset="0"/>
                <a:cs typeface="Calibri"/>
              </a:rPr>
              <a:t> </a:t>
            </a:r>
            <a:r>
              <a:rPr sz="2000" b="1" spc="-4" dirty="0">
                <a:latin typeface="Century Gothic" panose="020B0502020202020204" pitchFamily="34" charset="0"/>
                <a:cs typeface="Calibri"/>
              </a:rPr>
              <a:t>les</a:t>
            </a:r>
            <a:r>
              <a:rPr sz="2000" b="1" spc="103" dirty="0">
                <a:latin typeface="Century Gothic" panose="020B0502020202020204" pitchFamily="34" charset="0"/>
                <a:cs typeface="Calibri"/>
              </a:rPr>
              <a:t> </a:t>
            </a:r>
            <a:r>
              <a:rPr sz="2000" b="1" spc="-8" dirty="0">
                <a:latin typeface="Century Gothic" panose="020B0502020202020204" pitchFamily="34" charset="0"/>
                <a:cs typeface="Calibri"/>
              </a:rPr>
              <a:t>jours</a:t>
            </a:r>
            <a:r>
              <a:rPr sz="2000" b="1" spc="116" dirty="0">
                <a:latin typeface="Century Gothic" panose="020B0502020202020204" pitchFamily="34" charset="0"/>
                <a:cs typeface="Calibri"/>
              </a:rPr>
              <a:t> </a:t>
            </a:r>
            <a:r>
              <a:rPr sz="2000" b="1" spc="-4" dirty="0">
                <a:latin typeface="Century Gothic" panose="020B0502020202020204" pitchFamily="34" charset="0"/>
                <a:cs typeface="Calibri"/>
              </a:rPr>
              <a:t>et</a:t>
            </a:r>
            <a:r>
              <a:rPr sz="2000" b="1" spc="103" dirty="0">
                <a:latin typeface="Century Gothic" panose="020B0502020202020204" pitchFamily="34" charset="0"/>
                <a:cs typeface="Calibri"/>
              </a:rPr>
              <a:t> </a:t>
            </a:r>
            <a:r>
              <a:rPr sz="2000" b="1" spc="-4" dirty="0">
                <a:latin typeface="Century Gothic" panose="020B0502020202020204" pitchFamily="34" charset="0"/>
                <a:cs typeface="Calibri"/>
              </a:rPr>
              <a:t>les</a:t>
            </a:r>
            <a:r>
              <a:rPr sz="2000" b="1" spc="103" dirty="0">
                <a:latin typeface="Century Gothic" panose="020B0502020202020204" pitchFamily="34" charset="0"/>
                <a:cs typeface="Calibri"/>
              </a:rPr>
              <a:t> </a:t>
            </a:r>
            <a:r>
              <a:rPr sz="2000" b="1" spc="-8" dirty="0">
                <a:latin typeface="Century Gothic" panose="020B0502020202020204" pitchFamily="34" charset="0"/>
                <a:cs typeface="Calibri"/>
              </a:rPr>
              <a:t>heures</a:t>
            </a:r>
            <a:r>
              <a:rPr sz="2000" b="1" spc="116" dirty="0">
                <a:latin typeface="Century Gothic" panose="020B0502020202020204" pitchFamily="34" charset="0"/>
                <a:cs typeface="Calibri"/>
              </a:rPr>
              <a:t> </a:t>
            </a:r>
            <a:r>
              <a:rPr sz="2000" b="1" spc="-4" dirty="0">
                <a:latin typeface="Century Gothic" panose="020B0502020202020204" pitchFamily="34" charset="0"/>
                <a:cs typeface="Calibri"/>
              </a:rPr>
              <a:t>de</a:t>
            </a:r>
            <a:r>
              <a:rPr sz="2000" b="1" spc="112" dirty="0">
                <a:latin typeface="Century Gothic" panose="020B0502020202020204" pitchFamily="34" charset="0"/>
                <a:cs typeface="Calibri"/>
              </a:rPr>
              <a:t> </a:t>
            </a:r>
            <a:r>
              <a:rPr sz="2000" b="1" spc="-8" dirty="0">
                <a:latin typeface="Century Gothic" panose="020B0502020202020204" pitchFamily="34" charset="0"/>
                <a:cs typeface="Calibri"/>
              </a:rPr>
              <a:t>consultation</a:t>
            </a:r>
            <a:r>
              <a:rPr sz="2000" b="1" spc="107" dirty="0">
                <a:latin typeface="Century Gothic" panose="020B0502020202020204" pitchFamily="34" charset="0"/>
                <a:cs typeface="Calibri"/>
              </a:rPr>
              <a:t> </a:t>
            </a:r>
            <a:r>
              <a:rPr sz="2000" b="1" spc="-8" dirty="0">
                <a:latin typeface="Century Gothic" panose="020B0502020202020204" pitchFamily="34" charset="0"/>
                <a:cs typeface="Calibri"/>
              </a:rPr>
              <a:t>des</a:t>
            </a:r>
            <a:r>
              <a:rPr sz="2000" b="1" spc="112" dirty="0">
                <a:latin typeface="Century Gothic" panose="020B0502020202020204" pitchFamily="34" charset="0"/>
                <a:cs typeface="Calibri"/>
              </a:rPr>
              <a:t> </a:t>
            </a:r>
            <a:r>
              <a:rPr sz="2000" b="1" spc="-4" dirty="0">
                <a:latin typeface="Century Gothic" panose="020B0502020202020204" pitchFamily="34" charset="0"/>
                <a:cs typeface="Calibri"/>
              </a:rPr>
              <a:t>pièces</a:t>
            </a:r>
            <a:r>
              <a:rPr sz="2000" b="1" spc="116" dirty="0">
                <a:latin typeface="Century Gothic" panose="020B0502020202020204" pitchFamily="34" charset="0"/>
                <a:cs typeface="Calibri"/>
              </a:rPr>
              <a:t> </a:t>
            </a:r>
            <a:r>
              <a:rPr sz="2000" b="1" spc="-8" dirty="0">
                <a:latin typeface="Century Gothic" panose="020B0502020202020204" pitchFamily="34" charset="0"/>
                <a:cs typeface="Calibri"/>
              </a:rPr>
              <a:t>justificatives</a:t>
            </a:r>
            <a:r>
              <a:rPr sz="2000" b="1" spc="112" dirty="0">
                <a:latin typeface="Century Gothic" panose="020B0502020202020204" pitchFamily="34" charset="0"/>
                <a:cs typeface="Calibri"/>
              </a:rPr>
              <a:t> </a:t>
            </a:r>
            <a:r>
              <a:rPr sz="2000" b="1" spc="-8" dirty="0">
                <a:latin typeface="Century Gothic" panose="020B0502020202020204" pitchFamily="34" charset="0"/>
                <a:cs typeface="Calibri"/>
              </a:rPr>
              <a:t>des</a:t>
            </a:r>
            <a:r>
              <a:rPr sz="2000" b="1" spc="116" dirty="0">
                <a:latin typeface="Century Gothic" panose="020B0502020202020204" pitchFamily="34" charset="0"/>
                <a:cs typeface="Calibri"/>
              </a:rPr>
              <a:t> </a:t>
            </a:r>
            <a:r>
              <a:rPr sz="2000" b="1" spc="-8" dirty="0">
                <a:latin typeface="Century Gothic" panose="020B0502020202020204" pitchFamily="34" charset="0"/>
                <a:cs typeface="Calibri"/>
              </a:rPr>
              <a:t>charges</a:t>
            </a:r>
            <a:r>
              <a:rPr sz="2000" b="1" spc="112" dirty="0">
                <a:latin typeface="Century Gothic" panose="020B0502020202020204" pitchFamily="34" charset="0"/>
                <a:cs typeface="Calibri"/>
              </a:rPr>
              <a:t> </a:t>
            </a:r>
            <a:r>
              <a:rPr sz="2000" b="1" spc="-4" dirty="0">
                <a:latin typeface="Century Gothic" panose="020B0502020202020204" pitchFamily="34" charset="0"/>
                <a:cs typeface="Calibri"/>
              </a:rPr>
              <a:t>par</a:t>
            </a:r>
            <a:r>
              <a:rPr sz="2000" b="1" spc="107" dirty="0">
                <a:latin typeface="Century Gothic" panose="020B0502020202020204" pitchFamily="34" charset="0"/>
                <a:cs typeface="Calibri"/>
              </a:rPr>
              <a:t> </a:t>
            </a:r>
            <a:r>
              <a:rPr sz="2000" b="1" spc="-4" dirty="0">
                <a:latin typeface="Century Gothic" panose="020B0502020202020204" pitchFamily="34" charset="0"/>
                <a:cs typeface="Calibri"/>
              </a:rPr>
              <a:t>les </a:t>
            </a:r>
            <a:r>
              <a:rPr sz="2000" b="1" spc="-285" dirty="0">
                <a:latin typeface="Century Gothic" panose="020B0502020202020204" pitchFamily="34" charset="0"/>
                <a:cs typeface="Calibri"/>
              </a:rPr>
              <a:t> </a:t>
            </a:r>
            <a:r>
              <a:rPr sz="2000" b="1" spc="-8" dirty="0" err="1">
                <a:latin typeface="Century Gothic" panose="020B0502020202020204" pitchFamily="34" charset="0"/>
                <a:cs typeface="Calibri"/>
              </a:rPr>
              <a:t>copropriétaires</a:t>
            </a:r>
            <a:r>
              <a:rPr sz="2000" b="1" spc="-8" dirty="0">
                <a:latin typeface="Century Gothic" panose="020B0502020202020204" pitchFamily="34" charset="0"/>
                <a:cs typeface="Calibri"/>
              </a:rPr>
              <a:t>.</a:t>
            </a:r>
            <a:endParaRPr lang="fr-CA" sz="2000" b="1" spc="-8" dirty="0">
              <a:latin typeface="Century Gothic" panose="020B0502020202020204" pitchFamily="34" charset="0"/>
              <a:cs typeface="Calibri"/>
            </a:endParaRPr>
          </a:p>
          <a:p>
            <a:pPr marL="908806" marR="4200" lvl="2" indent="-142805">
              <a:lnSpc>
                <a:spcPts val="1430"/>
              </a:lnSpc>
              <a:spcBef>
                <a:spcPts val="677"/>
              </a:spcBef>
              <a:buFont typeface="Wingdings"/>
              <a:buChar char=""/>
              <a:tabLst>
                <a:tab pos="153305" algn="l"/>
              </a:tabLst>
            </a:pPr>
            <a:r>
              <a:rPr lang="fr-CA" sz="2000" b="1" spc="-8" dirty="0">
                <a:latin typeface="Century Gothic" panose="020B0502020202020204" pitchFamily="34" charset="0"/>
                <a:cs typeface="Calibri"/>
              </a:rPr>
              <a:t>Le formulaire de vote par correspondance </a:t>
            </a:r>
          </a:p>
          <a:p>
            <a:pPr marL="1380272" marR="4200" lvl="3" indent="-236258">
              <a:lnSpc>
                <a:spcPts val="1430"/>
              </a:lnSpc>
              <a:spcBef>
                <a:spcPts val="677"/>
              </a:spcBef>
              <a:buFont typeface="Wingdings" panose="05000000000000000000" pitchFamily="2" charset="2"/>
              <a:buChar char="F"/>
              <a:tabLst>
                <a:tab pos="153305" algn="l"/>
              </a:tabLst>
            </a:pPr>
            <a:r>
              <a:rPr lang="fr-CA" sz="2000" spc="-8" dirty="0">
                <a:latin typeface="Century Gothic" panose="020B0502020202020204" pitchFamily="34" charset="0"/>
                <a:cs typeface="Calibri"/>
              </a:rPr>
              <a:t>Dans le cas où ce formulaire n’est pas joint, l’assemblée générale encourt la nullité dans son ensemble</a:t>
            </a:r>
            <a:endParaRPr sz="2000" dirty="0">
              <a:latin typeface="Century Gothic" panose="020B0502020202020204" pitchFamily="34" charset="0"/>
              <a:cs typeface="Calibri"/>
            </a:endParaRPr>
          </a:p>
        </p:txBody>
      </p:sp>
      <p:pic>
        <p:nvPicPr>
          <p:cNvPr id="9" name="Image 8"/>
          <p:cNvPicPr>
            <a:picLocks noChangeAspect="1"/>
          </p:cNvPicPr>
          <p:nvPr/>
        </p:nvPicPr>
        <p:blipFill>
          <a:blip r:embed="rId3"/>
          <a:stretch>
            <a:fillRect/>
          </a:stretch>
        </p:blipFill>
        <p:spPr>
          <a:xfrm>
            <a:off x="8457126" y="3216733"/>
            <a:ext cx="1165915" cy="563104"/>
          </a:xfrm>
          <a:prstGeom prst="rect">
            <a:avLst/>
          </a:prstGeom>
        </p:spPr>
      </p:pic>
      <p:sp>
        <p:nvSpPr>
          <p:cNvPr id="10"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QU’EST-CE QUE C’EST ?</a:t>
            </a:r>
          </a:p>
        </p:txBody>
      </p:sp>
      <p:pic>
        <p:nvPicPr>
          <p:cNvPr id="8" name="Image 7"/>
          <p:cNvPicPr>
            <a:picLocks noChangeAspect="1"/>
          </p:cNvPicPr>
          <p:nvPr/>
        </p:nvPicPr>
        <p:blipFill>
          <a:blip r:embed="rId4"/>
          <a:stretch>
            <a:fillRect/>
          </a:stretch>
        </p:blipFill>
        <p:spPr>
          <a:xfrm>
            <a:off x="285" y="0"/>
            <a:ext cx="639132" cy="382757"/>
          </a:xfrm>
          <a:prstGeom prst="rect">
            <a:avLst/>
          </a:prstGeom>
        </p:spPr>
      </p:pic>
    </p:spTree>
    <p:extLst>
      <p:ext uri="{BB962C8B-B14F-4D97-AF65-F5344CB8AC3E}">
        <p14:creationId xmlns:p14="http://schemas.microsoft.com/office/powerpoint/2010/main" val="262721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76930" y="519873"/>
            <a:ext cx="3529698" cy="346890"/>
          </a:xfrm>
          <a:prstGeom prst="rect">
            <a:avLst/>
          </a:prstGeom>
          <a:noFill/>
        </p:spPr>
        <p:txBody>
          <a:bodyPr wrap="square" rtlCol="0">
            <a:spAutoFit/>
          </a:bodyPr>
          <a:lstStyle/>
          <a:p>
            <a:r>
              <a:rPr lang="fr-FR" sz="1654" b="1" spc="-4" dirty="0">
                <a:solidFill>
                  <a:srgbClr val="31849B"/>
                </a:solidFill>
                <a:latin typeface="Century Gothic" panose="020B0502020202020204" pitchFamily="34" charset="0"/>
                <a:cs typeface="Calibri"/>
              </a:rPr>
              <a:t>Les</a:t>
            </a:r>
            <a:r>
              <a:rPr lang="fr-FR" sz="1654" b="1" spc="-17" dirty="0">
                <a:solidFill>
                  <a:srgbClr val="31849B"/>
                </a:solidFill>
                <a:latin typeface="Century Gothic" panose="020B0502020202020204" pitchFamily="34" charset="0"/>
                <a:cs typeface="Calibri"/>
              </a:rPr>
              <a:t> </a:t>
            </a:r>
            <a:r>
              <a:rPr lang="fr-FR" sz="1654" b="1" spc="-8" dirty="0">
                <a:solidFill>
                  <a:srgbClr val="31849B"/>
                </a:solidFill>
                <a:latin typeface="Century Gothic" panose="020B0502020202020204" pitchFamily="34" charset="0"/>
                <a:cs typeface="Calibri"/>
              </a:rPr>
              <a:t>modalités</a:t>
            </a:r>
            <a:r>
              <a:rPr lang="fr-FR" sz="1654" b="1" dirty="0">
                <a:solidFill>
                  <a:srgbClr val="31849B"/>
                </a:solidFill>
                <a:latin typeface="Century Gothic" panose="020B0502020202020204" pitchFamily="34" charset="0"/>
                <a:cs typeface="Calibri"/>
              </a:rPr>
              <a:t> </a:t>
            </a:r>
            <a:r>
              <a:rPr lang="fr-FR" sz="1654" b="1" spc="-4" dirty="0">
                <a:solidFill>
                  <a:srgbClr val="31849B"/>
                </a:solidFill>
                <a:latin typeface="Century Gothic" panose="020B0502020202020204" pitchFamily="34" charset="0"/>
                <a:cs typeface="Calibri"/>
              </a:rPr>
              <a:t>de </a:t>
            </a:r>
            <a:r>
              <a:rPr lang="fr-FR" sz="1654" b="1" spc="-12" dirty="0">
                <a:solidFill>
                  <a:srgbClr val="31849B"/>
                </a:solidFill>
                <a:latin typeface="Century Gothic" panose="020B0502020202020204" pitchFamily="34" charset="0"/>
                <a:cs typeface="Calibri"/>
              </a:rPr>
              <a:t>convocation</a:t>
            </a:r>
            <a:r>
              <a:rPr lang="fr-FR" sz="1654" b="1" dirty="0">
                <a:solidFill>
                  <a:srgbClr val="31849B"/>
                </a:solidFill>
                <a:latin typeface="Century Gothic" panose="020B0502020202020204" pitchFamily="34" charset="0"/>
              </a:rPr>
              <a:t> </a:t>
            </a:r>
          </a:p>
        </p:txBody>
      </p:sp>
      <p:sp>
        <p:nvSpPr>
          <p:cNvPr id="6" name="object 6"/>
          <p:cNvSpPr txBox="1"/>
          <p:nvPr/>
        </p:nvSpPr>
        <p:spPr>
          <a:xfrm>
            <a:off x="251521" y="1053669"/>
            <a:ext cx="9380516" cy="5168898"/>
          </a:xfrm>
          <a:prstGeom prst="rect">
            <a:avLst/>
          </a:prstGeom>
        </p:spPr>
        <p:txBody>
          <a:bodyPr vert="horz" wrap="square" lIns="0" tIns="71929" rIns="0" bIns="0" rtlCol="0">
            <a:spAutoFit/>
          </a:bodyPr>
          <a:lstStyle/>
          <a:p>
            <a:pPr marL="280885" algn="just">
              <a:spcBef>
                <a:spcPts val="488"/>
              </a:spcBef>
              <a:tabLst>
                <a:tab pos="239933" algn="l"/>
                <a:tab pos="240458" algn="l"/>
              </a:tabLst>
            </a:pPr>
            <a:r>
              <a:rPr lang="fr-FR" sz="1700" b="1" dirty="0">
                <a:uFill>
                  <a:solidFill>
                    <a:srgbClr val="000000"/>
                  </a:solidFill>
                </a:uFill>
                <a:latin typeface="Century Gothic" panose="020B0502020202020204" pitchFamily="34" charset="0"/>
                <a:cs typeface="Calibri"/>
              </a:rPr>
              <a:t>Comment sont convoqués les copropriétaires ?</a:t>
            </a:r>
          </a:p>
          <a:p>
            <a:pPr marL="280885" algn="just">
              <a:spcBef>
                <a:spcPts val="488"/>
              </a:spcBef>
              <a:tabLst>
                <a:tab pos="239933" algn="l"/>
                <a:tab pos="240458" algn="l"/>
              </a:tabLst>
            </a:pPr>
            <a:endParaRPr lang="fr-FR" sz="1700" b="1" u="sng" dirty="0">
              <a:uFill>
                <a:solidFill>
                  <a:srgbClr val="000000"/>
                </a:solidFill>
              </a:uFill>
              <a:latin typeface="Century Gothic" panose="020B0502020202020204" pitchFamily="34" charset="0"/>
              <a:cs typeface="Calibri"/>
            </a:endParaRPr>
          </a:p>
          <a:p>
            <a:pPr marL="280885" algn="just">
              <a:spcBef>
                <a:spcPts val="488"/>
              </a:spcBef>
              <a:tabLst>
                <a:tab pos="239933" algn="l"/>
                <a:tab pos="240458" algn="l"/>
              </a:tabLst>
            </a:pPr>
            <a:r>
              <a:rPr lang="fr-FR" sz="1700" u="sng" dirty="0">
                <a:uFill>
                  <a:solidFill>
                    <a:srgbClr val="000000"/>
                  </a:solidFill>
                </a:uFill>
                <a:latin typeface="Century Gothic" panose="020B0502020202020204" pitchFamily="34" charset="0"/>
                <a:cs typeface="Calibri"/>
              </a:rPr>
              <a:t>La</a:t>
            </a:r>
            <a:r>
              <a:rPr lang="fr-FR" sz="1700" u="sng" spc="-4" dirty="0">
                <a:uFill>
                  <a:solidFill>
                    <a:srgbClr val="000000"/>
                  </a:solidFill>
                </a:uFill>
                <a:latin typeface="Century Gothic" panose="020B0502020202020204" pitchFamily="34" charset="0"/>
                <a:cs typeface="Calibri"/>
              </a:rPr>
              <a:t> </a:t>
            </a:r>
            <a:r>
              <a:rPr lang="fr-FR" sz="1700" u="sng" spc="-8" dirty="0">
                <a:uFill>
                  <a:solidFill>
                    <a:srgbClr val="000000"/>
                  </a:solidFill>
                </a:uFill>
                <a:latin typeface="Century Gothic" panose="020B0502020202020204" pitchFamily="34" charset="0"/>
                <a:cs typeface="Calibri"/>
              </a:rPr>
              <a:t>convocation</a:t>
            </a:r>
            <a:r>
              <a:rPr lang="fr-FR" sz="1700" u="sng" spc="-37" dirty="0">
                <a:uFill>
                  <a:solidFill>
                    <a:srgbClr val="000000"/>
                  </a:solidFill>
                </a:uFill>
                <a:latin typeface="Century Gothic" panose="020B0502020202020204" pitchFamily="34" charset="0"/>
                <a:cs typeface="Calibri"/>
              </a:rPr>
              <a:t> </a:t>
            </a:r>
            <a:r>
              <a:rPr lang="fr-FR" sz="1700" u="sng" spc="-4" dirty="0">
                <a:uFill>
                  <a:solidFill>
                    <a:srgbClr val="000000"/>
                  </a:solidFill>
                </a:uFill>
                <a:latin typeface="Century Gothic" panose="020B0502020202020204" pitchFamily="34" charset="0"/>
                <a:cs typeface="Calibri"/>
              </a:rPr>
              <a:t>est</a:t>
            </a:r>
            <a:r>
              <a:rPr lang="fr-FR" sz="1700" u="sng" spc="-12" dirty="0">
                <a:uFill>
                  <a:solidFill>
                    <a:srgbClr val="000000"/>
                  </a:solidFill>
                </a:uFill>
                <a:latin typeface="Century Gothic" panose="020B0502020202020204" pitchFamily="34" charset="0"/>
                <a:cs typeface="Calibri"/>
              </a:rPr>
              <a:t> </a:t>
            </a:r>
            <a:r>
              <a:rPr lang="fr-FR" sz="1700" u="sng" spc="-4" dirty="0">
                <a:uFill>
                  <a:solidFill>
                    <a:srgbClr val="000000"/>
                  </a:solidFill>
                </a:uFill>
                <a:latin typeface="Century Gothic" panose="020B0502020202020204" pitchFamily="34" charset="0"/>
                <a:cs typeface="Calibri"/>
              </a:rPr>
              <a:t>valablement</a:t>
            </a:r>
            <a:r>
              <a:rPr lang="fr-FR" sz="1700" u="sng" spc="-66" dirty="0">
                <a:uFill>
                  <a:solidFill>
                    <a:srgbClr val="000000"/>
                  </a:solidFill>
                </a:uFill>
                <a:latin typeface="Century Gothic" panose="020B0502020202020204" pitchFamily="34" charset="0"/>
                <a:cs typeface="Calibri"/>
              </a:rPr>
              <a:t> </a:t>
            </a:r>
            <a:r>
              <a:rPr lang="fr-FR" sz="1700" u="sng" spc="-12" dirty="0">
                <a:uFill>
                  <a:solidFill>
                    <a:srgbClr val="000000"/>
                  </a:solidFill>
                </a:uFill>
                <a:latin typeface="Century Gothic" panose="020B0502020202020204" pitchFamily="34" charset="0"/>
                <a:cs typeface="Calibri"/>
              </a:rPr>
              <a:t>faite</a:t>
            </a:r>
            <a:r>
              <a:rPr lang="fr-FR" sz="1700" u="sng" spc="-4" dirty="0">
                <a:uFill>
                  <a:solidFill>
                    <a:srgbClr val="000000"/>
                  </a:solidFill>
                </a:uFill>
                <a:latin typeface="Century Gothic" panose="020B0502020202020204" pitchFamily="34" charset="0"/>
                <a:cs typeface="Calibri"/>
              </a:rPr>
              <a:t> </a:t>
            </a:r>
            <a:r>
              <a:rPr lang="fr-FR" sz="1700" u="sng" dirty="0">
                <a:uFill>
                  <a:solidFill>
                    <a:srgbClr val="000000"/>
                  </a:solidFill>
                </a:uFill>
                <a:latin typeface="Century Gothic" panose="020B0502020202020204" pitchFamily="34" charset="0"/>
                <a:cs typeface="Calibri"/>
              </a:rPr>
              <a:t>soit</a:t>
            </a:r>
            <a:r>
              <a:rPr lang="fr-FR" sz="1700" u="sng" spc="-25" dirty="0">
                <a:uFill>
                  <a:solidFill>
                    <a:srgbClr val="000000"/>
                  </a:solidFill>
                </a:uFill>
                <a:latin typeface="Century Gothic" panose="020B0502020202020204" pitchFamily="34" charset="0"/>
                <a:cs typeface="Calibri"/>
              </a:rPr>
              <a:t> </a:t>
            </a:r>
            <a:r>
              <a:rPr lang="fr-FR" sz="1700" u="sng" dirty="0">
                <a:uFill>
                  <a:solidFill>
                    <a:srgbClr val="000000"/>
                  </a:solidFill>
                </a:uFill>
                <a:latin typeface="Century Gothic" panose="020B0502020202020204" pitchFamily="34" charset="0"/>
                <a:cs typeface="Calibri"/>
              </a:rPr>
              <a:t>:</a:t>
            </a:r>
          </a:p>
          <a:p>
            <a:pPr marL="280885" algn="just">
              <a:spcBef>
                <a:spcPts val="488"/>
              </a:spcBef>
              <a:tabLst>
                <a:tab pos="239933" algn="l"/>
                <a:tab pos="240458" algn="l"/>
              </a:tabLst>
            </a:pPr>
            <a:endParaRPr lang="fr-CA" sz="1700" spc="-12" dirty="0">
              <a:solidFill>
                <a:srgbClr val="31849B"/>
              </a:solidFill>
              <a:latin typeface="Century Gothic" panose="020B0502020202020204" pitchFamily="34" charset="0"/>
              <a:cs typeface="Calibri"/>
            </a:endParaRPr>
          </a:p>
          <a:p>
            <a:pPr marL="517143" indent="-236258" algn="just">
              <a:spcBef>
                <a:spcPts val="488"/>
              </a:spcBef>
              <a:buFont typeface="Arial" panose="020B0604020202020204" pitchFamily="34" charset="0"/>
              <a:buChar char="•"/>
              <a:tabLst>
                <a:tab pos="239933" algn="l"/>
                <a:tab pos="240458" algn="l"/>
              </a:tabLst>
            </a:pPr>
            <a:r>
              <a:rPr sz="1700" b="1" spc="-12" dirty="0">
                <a:solidFill>
                  <a:srgbClr val="31849B"/>
                </a:solidFill>
                <a:latin typeface="Century Gothic" panose="020B0502020202020204" pitchFamily="34" charset="0"/>
                <a:cs typeface="Calibri"/>
              </a:rPr>
              <a:t>Par</a:t>
            </a:r>
            <a:r>
              <a:rPr sz="1700" b="1" spc="-21" dirty="0">
                <a:solidFill>
                  <a:srgbClr val="31849B"/>
                </a:solidFill>
                <a:latin typeface="Century Gothic" panose="020B0502020202020204" pitchFamily="34" charset="0"/>
                <a:cs typeface="Calibri"/>
              </a:rPr>
              <a:t> </a:t>
            </a:r>
            <a:r>
              <a:rPr sz="1700" b="1" spc="-8" dirty="0">
                <a:solidFill>
                  <a:srgbClr val="31849B"/>
                </a:solidFill>
                <a:latin typeface="Century Gothic" panose="020B0502020202020204" pitchFamily="34" charset="0"/>
                <a:cs typeface="Calibri"/>
              </a:rPr>
              <a:t>lettre</a:t>
            </a:r>
            <a:r>
              <a:rPr sz="1700" b="1" spc="-25" dirty="0">
                <a:solidFill>
                  <a:srgbClr val="31849B"/>
                </a:solidFill>
                <a:latin typeface="Century Gothic" panose="020B0502020202020204" pitchFamily="34" charset="0"/>
                <a:cs typeface="Calibri"/>
              </a:rPr>
              <a:t> </a:t>
            </a:r>
            <a:r>
              <a:rPr sz="1700" b="1" spc="-4" dirty="0" err="1">
                <a:solidFill>
                  <a:srgbClr val="31849B"/>
                </a:solidFill>
                <a:latin typeface="Century Gothic" panose="020B0502020202020204" pitchFamily="34" charset="0"/>
                <a:cs typeface="Calibri"/>
              </a:rPr>
              <a:t>recommandée</a:t>
            </a:r>
            <a:r>
              <a:rPr sz="1700" b="1" spc="-45" dirty="0">
                <a:solidFill>
                  <a:srgbClr val="31849B"/>
                </a:solidFill>
                <a:latin typeface="Century Gothic" panose="020B0502020202020204" pitchFamily="34" charset="0"/>
                <a:cs typeface="Calibri"/>
              </a:rPr>
              <a:t> </a:t>
            </a:r>
            <a:r>
              <a:rPr sz="1700" b="1" dirty="0">
                <a:solidFill>
                  <a:srgbClr val="31849B"/>
                </a:solidFill>
                <a:latin typeface="Century Gothic" panose="020B0502020202020204" pitchFamily="34" charset="0"/>
                <a:cs typeface="Calibri"/>
              </a:rPr>
              <a:t>AR</a:t>
            </a:r>
            <a:r>
              <a:rPr lang="fr-CA" sz="1700" b="1" dirty="0">
                <a:solidFill>
                  <a:srgbClr val="31849B"/>
                </a:solidFill>
                <a:latin typeface="Century Gothic" panose="020B0502020202020204" pitchFamily="34" charset="0"/>
                <a:cs typeface="Calibri"/>
              </a:rPr>
              <a:t>:</a:t>
            </a:r>
            <a:endParaRPr sz="1700" dirty="0">
              <a:solidFill>
                <a:srgbClr val="31849B"/>
              </a:solidFill>
              <a:latin typeface="Century Gothic" panose="020B0502020202020204" pitchFamily="34" charset="0"/>
              <a:cs typeface="Calibri"/>
            </a:endParaRPr>
          </a:p>
          <a:p>
            <a:pPr marL="517143" marR="4725" indent="-236258" algn="just">
              <a:lnSpc>
                <a:spcPts val="1430"/>
              </a:lnSpc>
              <a:spcBef>
                <a:spcPts val="690"/>
              </a:spcBef>
            </a:pPr>
            <a:r>
              <a:rPr lang="fr-CA" sz="1700" spc="-8" dirty="0">
                <a:latin typeface="Century Gothic" panose="020B0502020202020204" pitchFamily="34" charset="0"/>
                <a:cs typeface="Calibri"/>
              </a:rPr>
              <a:t>     </a:t>
            </a:r>
            <a:r>
              <a:rPr sz="1700" spc="-8" dirty="0" err="1">
                <a:latin typeface="Century Gothic" panose="020B0502020202020204" pitchFamily="34" charset="0"/>
                <a:cs typeface="Calibri"/>
              </a:rPr>
              <a:t>Conformément</a:t>
            </a:r>
            <a:r>
              <a:rPr sz="1700" spc="-8" dirty="0">
                <a:latin typeface="Century Gothic" panose="020B0502020202020204" pitchFamily="34" charset="0"/>
                <a:cs typeface="Calibri"/>
              </a:rPr>
              <a:t> </a:t>
            </a:r>
            <a:r>
              <a:rPr sz="1700" spc="-4" dirty="0">
                <a:latin typeface="Century Gothic" panose="020B0502020202020204" pitchFamily="34" charset="0"/>
                <a:cs typeface="Calibri"/>
              </a:rPr>
              <a:t>à </a:t>
            </a:r>
            <a:r>
              <a:rPr sz="1700" spc="-17" dirty="0">
                <a:latin typeface="Century Gothic" panose="020B0502020202020204" pitchFamily="34" charset="0"/>
                <a:cs typeface="Calibri"/>
              </a:rPr>
              <a:t>l’article </a:t>
            </a:r>
            <a:r>
              <a:rPr sz="1700" dirty="0">
                <a:latin typeface="Century Gothic" panose="020B0502020202020204" pitchFamily="34" charset="0"/>
                <a:cs typeface="Calibri"/>
              </a:rPr>
              <a:t>64 </a:t>
            </a:r>
            <a:r>
              <a:rPr sz="1700" spc="-4" dirty="0">
                <a:latin typeface="Century Gothic" panose="020B0502020202020204" pitchFamily="34" charset="0"/>
                <a:cs typeface="Calibri"/>
              </a:rPr>
              <a:t>du </a:t>
            </a:r>
            <a:r>
              <a:rPr sz="1700" spc="-8" dirty="0">
                <a:latin typeface="Century Gothic" panose="020B0502020202020204" pitchFamily="34" charset="0"/>
                <a:cs typeface="Calibri"/>
              </a:rPr>
              <a:t>décret </a:t>
            </a:r>
            <a:r>
              <a:rPr sz="1700" spc="-4" dirty="0">
                <a:latin typeface="Century Gothic" panose="020B0502020202020204" pitchFamily="34" charset="0"/>
                <a:cs typeface="Calibri"/>
              </a:rPr>
              <a:t>du </a:t>
            </a:r>
            <a:r>
              <a:rPr sz="1700" dirty="0">
                <a:latin typeface="Century Gothic" panose="020B0502020202020204" pitchFamily="34" charset="0"/>
                <a:cs typeface="Calibri"/>
              </a:rPr>
              <a:t>17 </a:t>
            </a:r>
            <a:r>
              <a:rPr sz="1700" spc="-8" dirty="0">
                <a:latin typeface="Century Gothic" panose="020B0502020202020204" pitchFamily="34" charset="0"/>
                <a:cs typeface="Calibri"/>
              </a:rPr>
              <a:t>mars </a:t>
            </a:r>
            <a:r>
              <a:rPr sz="1700" spc="-4" dirty="0">
                <a:latin typeface="Century Gothic" panose="020B0502020202020204" pitchFamily="34" charset="0"/>
                <a:cs typeface="Calibri"/>
              </a:rPr>
              <a:t>1967 « </a:t>
            </a:r>
            <a:r>
              <a:rPr sz="1700" b="1" spc="-25" dirty="0">
                <a:latin typeface="Century Gothic" panose="020B0502020202020204" pitchFamily="34" charset="0"/>
                <a:cs typeface="Calibri"/>
              </a:rPr>
              <a:t>Toutes </a:t>
            </a:r>
            <a:r>
              <a:rPr sz="1700" b="1" spc="-4" dirty="0">
                <a:latin typeface="Century Gothic" panose="020B0502020202020204" pitchFamily="34" charset="0"/>
                <a:cs typeface="Calibri"/>
              </a:rPr>
              <a:t>les notifications </a:t>
            </a:r>
            <a:r>
              <a:rPr sz="1700" b="1" spc="-12" dirty="0">
                <a:latin typeface="Century Gothic" panose="020B0502020202020204" pitchFamily="34" charset="0"/>
                <a:cs typeface="Calibri"/>
              </a:rPr>
              <a:t>et </a:t>
            </a:r>
            <a:r>
              <a:rPr sz="1700" b="1" spc="-4" dirty="0">
                <a:latin typeface="Century Gothic" panose="020B0502020202020204" pitchFamily="34" charset="0"/>
                <a:cs typeface="Calibri"/>
              </a:rPr>
              <a:t>mises </a:t>
            </a:r>
            <a:r>
              <a:rPr sz="1700" b="1" dirty="0">
                <a:latin typeface="Century Gothic" panose="020B0502020202020204" pitchFamily="34" charset="0"/>
                <a:cs typeface="Calibri"/>
              </a:rPr>
              <a:t>en </a:t>
            </a:r>
            <a:r>
              <a:rPr sz="1700" b="1" spc="4" dirty="0">
                <a:latin typeface="Century Gothic" panose="020B0502020202020204" pitchFamily="34" charset="0"/>
                <a:cs typeface="Calibri"/>
              </a:rPr>
              <a:t> </a:t>
            </a:r>
            <a:r>
              <a:rPr sz="1700" b="1" dirty="0">
                <a:latin typeface="Century Gothic" panose="020B0502020202020204" pitchFamily="34" charset="0"/>
                <a:cs typeface="Calibri"/>
              </a:rPr>
              <a:t>demeure </a:t>
            </a:r>
            <a:r>
              <a:rPr sz="1700" b="1" spc="-4" dirty="0">
                <a:latin typeface="Century Gothic" panose="020B0502020202020204" pitchFamily="34" charset="0"/>
                <a:cs typeface="Calibri"/>
              </a:rPr>
              <a:t>prévues par la </a:t>
            </a:r>
            <a:r>
              <a:rPr sz="1700" b="1" dirty="0">
                <a:latin typeface="Century Gothic" panose="020B0502020202020204" pitchFamily="34" charset="0"/>
                <a:cs typeface="Calibri"/>
              </a:rPr>
              <a:t>loi du 10 </a:t>
            </a:r>
            <a:r>
              <a:rPr sz="1700" b="1" spc="-4" dirty="0">
                <a:latin typeface="Century Gothic" panose="020B0502020202020204" pitchFamily="34" charset="0"/>
                <a:cs typeface="Calibri"/>
              </a:rPr>
              <a:t>juillet 1965 </a:t>
            </a:r>
            <a:r>
              <a:rPr sz="1700" b="1" spc="-8" dirty="0">
                <a:latin typeface="Century Gothic" panose="020B0502020202020204" pitchFamily="34" charset="0"/>
                <a:cs typeface="Calibri"/>
              </a:rPr>
              <a:t>sont </a:t>
            </a:r>
            <a:r>
              <a:rPr sz="1700" b="1" spc="-4" dirty="0">
                <a:latin typeface="Century Gothic" panose="020B0502020202020204" pitchFamily="34" charset="0"/>
                <a:cs typeface="Calibri"/>
              </a:rPr>
              <a:t>valablement </a:t>
            </a:r>
            <a:r>
              <a:rPr sz="1700" b="1" spc="-8" dirty="0">
                <a:latin typeface="Century Gothic" panose="020B0502020202020204" pitchFamily="34" charset="0"/>
                <a:cs typeface="Calibri"/>
              </a:rPr>
              <a:t>faites </a:t>
            </a:r>
            <a:r>
              <a:rPr sz="1700" b="1" spc="-4" dirty="0">
                <a:latin typeface="Century Gothic" panose="020B0502020202020204" pitchFamily="34" charset="0"/>
                <a:cs typeface="Calibri"/>
              </a:rPr>
              <a:t>par lettre recommandée </a:t>
            </a:r>
            <a:r>
              <a:rPr sz="1700" b="1" dirty="0">
                <a:latin typeface="Century Gothic" panose="020B0502020202020204" pitchFamily="34" charset="0"/>
                <a:cs typeface="Calibri"/>
              </a:rPr>
              <a:t> </a:t>
            </a:r>
            <a:r>
              <a:rPr sz="1700" b="1" spc="-4" dirty="0">
                <a:latin typeface="Century Gothic" panose="020B0502020202020204" pitchFamily="34" charset="0"/>
                <a:cs typeface="Calibri"/>
              </a:rPr>
              <a:t>avec demande d'avis </a:t>
            </a:r>
            <a:r>
              <a:rPr sz="1700" b="1" dirty="0">
                <a:latin typeface="Century Gothic" panose="020B0502020202020204" pitchFamily="34" charset="0"/>
                <a:cs typeface="Calibri"/>
              </a:rPr>
              <a:t>de </a:t>
            </a:r>
            <a:r>
              <a:rPr sz="1700" b="1" spc="-4" dirty="0">
                <a:latin typeface="Century Gothic" panose="020B0502020202020204" pitchFamily="34" charset="0"/>
                <a:cs typeface="Calibri"/>
              </a:rPr>
              <a:t>réception. </a:t>
            </a:r>
            <a:r>
              <a:rPr sz="1700" spc="-4" dirty="0">
                <a:latin typeface="Century Gothic" panose="020B0502020202020204" pitchFamily="34" charset="0"/>
                <a:cs typeface="Calibri"/>
              </a:rPr>
              <a:t>Le délai qu'elles </a:t>
            </a:r>
            <a:r>
              <a:rPr sz="1700" spc="-12" dirty="0">
                <a:latin typeface="Century Gothic" panose="020B0502020202020204" pitchFamily="34" charset="0"/>
                <a:cs typeface="Calibri"/>
              </a:rPr>
              <a:t>font, </a:t>
            </a:r>
            <a:r>
              <a:rPr sz="1700" dirty="0">
                <a:latin typeface="Century Gothic" panose="020B0502020202020204" pitchFamily="34" charset="0"/>
                <a:cs typeface="Calibri"/>
              </a:rPr>
              <a:t>le </a:t>
            </a:r>
            <a:r>
              <a:rPr sz="1700" spc="-12" dirty="0">
                <a:latin typeface="Century Gothic" panose="020B0502020202020204" pitchFamily="34" charset="0"/>
                <a:cs typeface="Calibri"/>
              </a:rPr>
              <a:t>cas </a:t>
            </a:r>
            <a:r>
              <a:rPr sz="1700" spc="-4" dirty="0">
                <a:latin typeface="Century Gothic" panose="020B0502020202020204" pitchFamily="34" charset="0"/>
                <a:cs typeface="Calibri"/>
              </a:rPr>
              <a:t>échéant, </a:t>
            </a:r>
            <a:r>
              <a:rPr sz="1700" spc="-8" dirty="0">
                <a:latin typeface="Century Gothic" panose="020B0502020202020204" pitchFamily="34" charset="0"/>
                <a:cs typeface="Calibri"/>
              </a:rPr>
              <a:t>courir </a:t>
            </a:r>
            <a:r>
              <a:rPr sz="1700" spc="-4" dirty="0">
                <a:latin typeface="Century Gothic" panose="020B0502020202020204" pitchFamily="34" charset="0"/>
                <a:cs typeface="Calibri"/>
              </a:rPr>
              <a:t>a pour point </a:t>
            </a:r>
            <a:r>
              <a:rPr sz="1700" spc="-8" dirty="0">
                <a:latin typeface="Century Gothic" panose="020B0502020202020204" pitchFamily="34" charset="0"/>
                <a:cs typeface="Calibri"/>
              </a:rPr>
              <a:t>de </a:t>
            </a:r>
            <a:r>
              <a:rPr sz="1700" spc="-4" dirty="0">
                <a:latin typeface="Century Gothic" panose="020B0502020202020204" pitchFamily="34" charset="0"/>
                <a:cs typeface="Calibri"/>
              </a:rPr>
              <a:t> départ</a:t>
            </a:r>
            <a:r>
              <a:rPr sz="1700" dirty="0">
                <a:latin typeface="Century Gothic" panose="020B0502020202020204" pitchFamily="34" charset="0"/>
                <a:cs typeface="Calibri"/>
              </a:rPr>
              <a:t> </a:t>
            </a:r>
            <a:r>
              <a:rPr sz="1700" b="1" spc="-4" dirty="0">
                <a:latin typeface="Century Gothic" panose="020B0502020202020204" pitchFamily="34" charset="0"/>
                <a:cs typeface="Calibri"/>
              </a:rPr>
              <a:t>le</a:t>
            </a:r>
            <a:r>
              <a:rPr sz="1700" b="1" dirty="0">
                <a:latin typeface="Century Gothic" panose="020B0502020202020204" pitchFamily="34" charset="0"/>
                <a:cs typeface="Calibri"/>
              </a:rPr>
              <a:t> </a:t>
            </a:r>
            <a:r>
              <a:rPr sz="1700" b="1" spc="-4" dirty="0">
                <a:latin typeface="Century Gothic" panose="020B0502020202020204" pitchFamily="34" charset="0"/>
                <a:cs typeface="Calibri"/>
              </a:rPr>
              <a:t>lendemain</a:t>
            </a:r>
            <a:r>
              <a:rPr sz="1700" b="1" dirty="0">
                <a:latin typeface="Century Gothic" panose="020B0502020202020204" pitchFamily="34" charset="0"/>
                <a:cs typeface="Calibri"/>
              </a:rPr>
              <a:t> du</a:t>
            </a:r>
            <a:r>
              <a:rPr sz="1700" b="1" spc="4" dirty="0">
                <a:latin typeface="Century Gothic" panose="020B0502020202020204" pitchFamily="34" charset="0"/>
                <a:cs typeface="Calibri"/>
              </a:rPr>
              <a:t> </a:t>
            </a:r>
            <a:r>
              <a:rPr sz="1700" b="1" dirty="0">
                <a:latin typeface="Century Gothic" panose="020B0502020202020204" pitchFamily="34" charset="0"/>
                <a:cs typeface="Calibri"/>
              </a:rPr>
              <a:t>jour</a:t>
            </a:r>
            <a:r>
              <a:rPr sz="1700" b="1" spc="4" dirty="0">
                <a:latin typeface="Century Gothic" panose="020B0502020202020204" pitchFamily="34" charset="0"/>
                <a:cs typeface="Calibri"/>
              </a:rPr>
              <a:t> </a:t>
            </a:r>
            <a:r>
              <a:rPr sz="1700" b="1" spc="-4" dirty="0">
                <a:latin typeface="Century Gothic" panose="020B0502020202020204" pitchFamily="34" charset="0"/>
                <a:cs typeface="Calibri"/>
              </a:rPr>
              <a:t>de</a:t>
            </a:r>
            <a:r>
              <a:rPr sz="1700" b="1" dirty="0">
                <a:latin typeface="Century Gothic" panose="020B0502020202020204" pitchFamily="34" charset="0"/>
                <a:cs typeface="Calibri"/>
              </a:rPr>
              <a:t> </a:t>
            </a:r>
            <a:r>
              <a:rPr sz="1700" b="1" spc="-4" dirty="0">
                <a:latin typeface="Century Gothic" panose="020B0502020202020204" pitchFamily="34" charset="0"/>
                <a:cs typeface="Calibri"/>
              </a:rPr>
              <a:t>la</a:t>
            </a:r>
            <a:r>
              <a:rPr sz="1700" b="1" dirty="0">
                <a:latin typeface="Century Gothic" panose="020B0502020202020204" pitchFamily="34" charset="0"/>
                <a:cs typeface="Calibri"/>
              </a:rPr>
              <a:t> </a:t>
            </a:r>
            <a:r>
              <a:rPr sz="1700" b="1" spc="-4" dirty="0">
                <a:latin typeface="Century Gothic" panose="020B0502020202020204" pitchFamily="34" charset="0"/>
                <a:cs typeface="Calibri"/>
              </a:rPr>
              <a:t>première</a:t>
            </a:r>
            <a:r>
              <a:rPr sz="1700" b="1" dirty="0">
                <a:latin typeface="Century Gothic" panose="020B0502020202020204" pitchFamily="34" charset="0"/>
                <a:cs typeface="Calibri"/>
              </a:rPr>
              <a:t> </a:t>
            </a:r>
            <a:r>
              <a:rPr sz="1700" b="1" spc="-4" dirty="0">
                <a:latin typeface="Century Gothic" panose="020B0502020202020204" pitchFamily="34" charset="0"/>
                <a:cs typeface="Calibri"/>
              </a:rPr>
              <a:t>présentation</a:t>
            </a:r>
            <a:r>
              <a:rPr sz="1700" b="1" dirty="0">
                <a:latin typeface="Century Gothic" panose="020B0502020202020204" pitchFamily="34" charset="0"/>
                <a:cs typeface="Calibri"/>
              </a:rPr>
              <a:t> de</a:t>
            </a:r>
            <a:r>
              <a:rPr sz="1700" b="1" spc="4" dirty="0">
                <a:latin typeface="Century Gothic" panose="020B0502020202020204" pitchFamily="34" charset="0"/>
                <a:cs typeface="Calibri"/>
              </a:rPr>
              <a:t> </a:t>
            </a:r>
            <a:r>
              <a:rPr sz="1700" b="1" spc="-4" dirty="0">
                <a:latin typeface="Century Gothic" panose="020B0502020202020204" pitchFamily="34" charset="0"/>
                <a:cs typeface="Calibri"/>
              </a:rPr>
              <a:t>la</a:t>
            </a:r>
            <a:r>
              <a:rPr sz="1700" b="1" spc="289" dirty="0">
                <a:latin typeface="Century Gothic" panose="020B0502020202020204" pitchFamily="34" charset="0"/>
                <a:cs typeface="Calibri"/>
              </a:rPr>
              <a:t> </a:t>
            </a:r>
            <a:r>
              <a:rPr sz="1700" b="1" spc="-4" dirty="0">
                <a:latin typeface="Century Gothic" panose="020B0502020202020204" pitchFamily="34" charset="0"/>
                <a:cs typeface="Calibri"/>
              </a:rPr>
              <a:t>lettre</a:t>
            </a:r>
            <a:r>
              <a:rPr sz="1700" b="1" spc="289" dirty="0">
                <a:latin typeface="Century Gothic" panose="020B0502020202020204" pitchFamily="34" charset="0"/>
                <a:cs typeface="Calibri"/>
              </a:rPr>
              <a:t> </a:t>
            </a:r>
            <a:r>
              <a:rPr sz="1700" b="1" spc="-4" dirty="0">
                <a:latin typeface="Century Gothic" panose="020B0502020202020204" pitchFamily="34" charset="0"/>
                <a:cs typeface="Calibri"/>
              </a:rPr>
              <a:t>recommandée</a:t>
            </a:r>
            <a:r>
              <a:rPr sz="1700" b="1" spc="294" dirty="0">
                <a:latin typeface="Century Gothic" panose="020B0502020202020204" pitchFamily="34" charset="0"/>
                <a:cs typeface="Calibri"/>
              </a:rPr>
              <a:t> </a:t>
            </a:r>
            <a:r>
              <a:rPr sz="1700" b="1" dirty="0">
                <a:latin typeface="Century Gothic" panose="020B0502020202020204" pitchFamily="34" charset="0"/>
                <a:cs typeface="Calibri"/>
              </a:rPr>
              <a:t>au </a:t>
            </a:r>
            <a:r>
              <a:rPr sz="1700" b="1" spc="4" dirty="0">
                <a:latin typeface="Century Gothic" panose="020B0502020202020204" pitchFamily="34" charset="0"/>
                <a:cs typeface="Calibri"/>
              </a:rPr>
              <a:t> </a:t>
            </a:r>
            <a:r>
              <a:rPr sz="1700" b="1" spc="-4" dirty="0">
                <a:latin typeface="Century Gothic" panose="020B0502020202020204" pitchFamily="34" charset="0"/>
                <a:cs typeface="Calibri"/>
              </a:rPr>
              <a:t>domicile</a:t>
            </a:r>
            <a:r>
              <a:rPr sz="1700" b="1" spc="4" dirty="0">
                <a:latin typeface="Century Gothic" panose="020B0502020202020204" pitchFamily="34" charset="0"/>
                <a:cs typeface="Calibri"/>
              </a:rPr>
              <a:t> </a:t>
            </a:r>
            <a:r>
              <a:rPr sz="1700" b="1" spc="-4" dirty="0">
                <a:latin typeface="Century Gothic" panose="020B0502020202020204" pitchFamily="34" charset="0"/>
                <a:cs typeface="Calibri"/>
              </a:rPr>
              <a:t>du</a:t>
            </a:r>
            <a:r>
              <a:rPr sz="1700" b="1" spc="17" dirty="0">
                <a:latin typeface="Century Gothic" panose="020B0502020202020204" pitchFamily="34" charset="0"/>
                <a:cs typeface="Calibri"/>
              </a:rPr>
              <a:t> </a:t>
            </a:r>
            <a:r>
              <a:rPr sz="1700" b="1" spc="-8" dirty="0" err="1">
                <a:latin typeface="Century Gothic" panose="020B0502020202020204" pitchFamily="34" charset="0"/>
                <a:cs typeface="Calibri"/>
              </a:rPr>
              <a:t>destinataire</a:t>
            </a:r>
            <a:r>
              <a:rPr lang="fr-FR" sz="1700" b="1" spc="-8" dirty="0">
                <a:latin typeface="Century Gothic" panose="020B0502020202020204" pitchFamily="34" charset="0"/>
                <a:cs typeface="Calibri"/>
              </a:rPr>
              <a:t> </a:t>
            </a:r>
            <a:r>
              <a:rPr sz="1700" b="1" spc="-8" dirty="0">
                <a:latin typeface="Century Gothic" panose="020B0502020202020204" pitchFamily="34" charset="0"/>
                <a:cs typeface="Calibri"/>
              </a:rPr>
              <a:t>»</a:t>
            </a:r>
            <a:r>
              <a:rPr lang="fr-FR" sz="1700" b="1" spc="-8" dirty="0">
                <a:latin typeface="Century Gothic" panose="020B0502020202020204" pitchFamily="34" charset="0"/>
                <a:cs typeface="Calibri"/>
              </a:rPr>
              <a:t>.</a:t>
            </a:r>
          </a:p>
          <a:p>
            <a:pPr marL="517143" marR="4725" indent="-236258" algn="just">
              <a:lnSpc>
                <a:spcPts val="1430"/>
              </a:lnSpc>
              <a:spcBef>
                <a:spcPts val="690"/>
              </a:spcBef>
            </a:pPr>
            <a:endParaRPr sz="1700" dirty="0">
              <a:latin typeface="Century Gothic" panose="020B0502020202020204" pitchFamily="34" charset="0"/>
              <a:cs typeface="Calibri"/>
            </a:endParaRPr>
          </a:p>
          <a:p>
            <a:pPr marL="517143" indent="-236258" algn="just">
              <a:spcBef>
                <a:spcPts val="926"/>
              </a:spcBef>
              <a:buFont typeface="Arial" panose="020B0604020202020204" pitchFamily="34" charset="0"/>
              <a:buChar char="•"/>
              <a:tabLst>
                <a:tab pos="196357" algn="l"/>
              </a:tabLst>
            </a:pPr>
            <a:r>
              <a:rPr lang="fr-CA" sz="1700" b="1" spc="-8" dirty="0">
                <a:solidFill>
                  <a:srgbClr val="31849B"/>
                </a:solidFill>
                <a:latin typeface="Century Gothic" panose="020B0502020202020204" pitchFamily="34" charset="0"/>
                <a:cs typeface="Calibri"/>
              </a:rPr>
              <a:t>Par récépissé ou c</a:t>
            </a:r>
            <a:r>
              <a:rPr sz="1700" b="1" spc="-8" dirty="0" err="1">
                <a:solidFill>
                  <a:srgbClr val="31849B"/>
                </a:solidFill>
                <a:latin typeface="Century Gothic" panose="020B0502020202020204" pitchFamily="34" charset="0"/>
                <a:cs typeface="Calibri"/>
              </a:rPr>
              <a:t>ontre</a:t>
            </a:r>
            <a:r>
              <a:rPr sz="1700" b="1" spc="-41" dirty="0">
                <a:solidFill>
                  <a:srgbClr val="31849B"/>
                </a:solidFill>
                <a:latin typeface="Century Gothic" panose="020B0502020202020204" pitchFamily="34" charset="0"/>
                <a:cs typeface="Calibri"/>
              </a:rPr>
              <a:t> </a:t>
            </a:r>
            <a:r>
              <a:rPr sz="1700" b="1" spc="-8" dirty="0" err="1">
                <a:solidFill>
                  <a:srgbClr val="31849B"/>
                </a:solidFill>
                <a:latin typeface="Century Gothic" panose="020B0502020202020204" pitchFamily="34" charset="0"/>
                <a:cs typeface="Calibri"/>
              </a:rPr>
              <a:t>émargement</a:t>
            </a:r>
            <a:r>
              <a:rPr lang="fr-CA" sz="1700" b="1" spc="-8" dirty="0">
                <a:solidFill>
                  <a:srgbClr val="31849B"/>
                </a:solidFill>
                <a:latin typeface="Century Gothic" panose="020B0502020202020204" pitchFamily="34" charset="0"/>
                <a:cs typeface="Calibri"/>
              </a:rPr>
              <a:t> :</a:t>
            </a:r>
            <a:endParaRPr sz="1700" dirty="0">
              <a:solidFill>
                <a:srgbClr val="31849B"/>
              </a:solidFill>
              <a:latin typeface="Century Gothic" panose="020B0502020202020204" pitchFamily="34" charset="0"/>
              <a:cs typeface="Calibri"/>
            </a:endParaRPr>
          </a:p>
          <a:p>
            <a:pPr marL="517143" marR="4200" indent="-236258" algn="just">
              <a:lnSpc>
                <a:spcPts val="1603"/>
              </a:lnSpc>
              <a:spcBef>
                <a:spcPts val="690"/>
              </a:spcBef>
            </a:pPr>
            <a:r>
              <a:rPr lang="fr-CA" sz="1700" spc="-4" dirty="0">
                <a:latin typeface="Century Gothic" panose="020B0502020202020204" pitchFamily="34" charset="0"/>
                <a:cs typeface="Calibri"/>
              </a:rPr>
              <a:t>     </a:t>
            </a:r>
            <a:r>
              <a:rPr sz="1700" spc="-4" dirty="0">
                <a:latin typeface="Century Gothic" panose="020B0502020202020204" pitchFamily="34" charset="0"/>
                <a:cs typeface="Calibri"/>
              </a:rPr>
              <a:t>La </a:t>
            </a:r>
            <a:r>
              <a:rPr sz="1700" spc="-8" dirty="0">
                <a:latin typeface="Century Gothic" panose="020B0502020202020204" pitchFamily="34" charset="0"/>
                <a:cs typeface="Calibri"/>
              </a:rPr>
              <a:t>notification </a:t>
            </a:r>
            <a:r>
              <a:rPr sz="1700" dirty="0">
                <a:latin typeface="Century Gothic" panose="020B0502020202020204" pitchFamily="34" charset="0"/>
                <a:cs typeface="Calibri"/>
              </a:rPr>
              <a:t>des </a:t>
            </a:r>
            <a:r>
              <a:rPr sz="1700" spc="-8" dirty="0">
                <a:latin typeface="Century Gothic" panose="020B0502020202020204" pitchFamily="34" charset="0"/>
                <a:cs typeface="Calibri"/>
              </a:rPr>
              <a:t>convocations </a:t>
            </a:r>
            <a:r>
              <a:rPr sz="1700" b="1" spc="-8" dirty="0" err="1">
                <a:latin typeface="Century Gothic" panose="020B0502020202020204" pitchFamily="34" charset="0"/>
                <a:cs typeface="Calibri"/>
              </a:rPr>
              <a:t>peu</a:t>
            </a:r>
            <a:r>
              <a:rPr lang="fr-FR" sz="1700" b="1" spc="-8" dirty="0">
                <a:latin typeface="Century Gothic" panose="020B0502020202020204" pitchFamily="34" charset="0"/>
                <a:cs typeface="Calibri"/>
              </a:rPr>
              <a:t>t </a:t>
            </a:r>
            <a:r>
              <a:rPr sz="1700" b="1" spc="-8" dirty="0" err="1">
                <a:latin typeface="Century Gothic" panose="020B0502020202020204" pitchFamily="34" charset="0"/>
                <a:cs typeface="Calibri"/>
              </a:rPr>
              <a:t>valablement</a:t>
            </a:r>
            <a:r>
              <a:rPr sz="1700" b="1" spc="-8" dirty="0">
                <a:latin typeface="Century Gothic" panose="020B0502020202020204" pitchFamily="34" charset="0"/>
                <a:cs typeface="Calibri"/>
              </a:rPr>
              <a:t> </a:t>
            </a:r>
            <a:r>
              <a:rPr sz="1700" b="1" spc="-12" dirty="0">
                <a:latin typeface="Century Gothic" panose="020B0502020202020204" pitchFamily="34" charset="0"/>
                <a:cs typeface="Calibri"/>
              </a:rPr>
              <a:t>résulter </a:t>
            </a:r>
            <a:r>
              <a:rPr sz="1700" b="1" spc="-4" dirty="0">
                <a:latin typeface="Century Gothic" panose="020B0502020202020204" pitchFamily="34" charset="0"/>
                <a:cs typeface="Calibri"/>
              </a:rPr>
              <a:t>d'une </a:t>
            </a:r>
            <a:r>
              <a:rPr sz="1700" b="1" spc="-12" dirty="0">
                <a:latin typeface="Century Gothic" panose="020B0502020202020204" pitchFamily="34" charset="0"/>
                <a:cs typeface="Calibri"/>
              </a:rPr>
              <a:t>remise contre </a:t>
            </a:r>
            <a:r>
              <a:rPr sz="1700" b="1" spc="-8" dirty="0">
                <a:latin typeface="Century Gothic" panose="020B0502020202020204" pitchFamily="34" charset="0"/>
                <a:cs typeface="Calibri"/>
              </a:rPr>
              <a:t> récépissé</a:t>
            </a:r>
            <a:r>
              <a:rPr sz="1700" b="1" dirty="0">
                <a:latin typeface="Century Gothic" panose="020B0502020202020204" pitchFamily="34" charset="0"/>
                <a:cs typeface="Calibri"/>
              </a:rPr>
              <a:t> ou</a:t>
            </a:r>
            <a:r>
              <a:rPr sz="1700" b="1" spc="-4" dirty="0">
                <a:latin typeface="Century Gothic" panose="020B0502020202020204" pitchFamily="34" charset="0"/>
                <a:cs typeface="Calibri"/>
              </a:rPr>
              <a:t> </a:t>
            </a:r>
            <a:r>
              <a:rPr sz="1700" b="1" spc="-12" dirty="0">
                <a:latin typeface="Century Gothic" panose="020B0502020202020204" pitchFamily="34" charset="0"/>
                <a:cs typeface="Calibri"/>
              </a:rPr>
              <a:t>émargement</a:t>
            </a:r>
            <a:r>
              <a:rPr sz="1700" b="1" spc="-29" dirty="0">
                <a:latin typeface="Century Gothic" panose="020B0502020202020204" pitchFamily="34" charset="0"/>
                <a:cs typeface="Calibri"/>
              </a:rPr>
              <a:t> </a:t>
            </a:r>
            <a:r>
              <a:rPr sz="1700" spc="-8" dirty="0">
                <a:latin typeface="Century Gothic" panose="020B0502020202020204" pitchFamily="34" charset="0"/>
                <a:cs typeface="Calibri"/>
              </a:rPr>
              <a:t>(article</a:t>
            </a:r>
            <a:r>
              <a:rPr sz="1700" spc="33" dirty="0">
                <a:latin typeface="Century Gothic" panose="020B0502020202020204" pitchFamily="34" charset="0"/>
                <a:cs typeface="Calibri"/>
              </a:rPr>
              <a:t> </a:t>
            </a:r>
            <a:r>
              <a:rPr sz="1700" spc="-4" dirty="0">
                <a:latin typeface="Century Gothic" panose="020B0502020202020204" pitchFamily="34" charset="0"/>
                <a:cs typeface="Calibri"/>
              </a:rPr>
              <a:t>64</a:t>
            </a:r>
            <a:r>
              <a:rPr sz="1700" dirty="0">
                <a:latin typeface="Century Gothic" panose="020B0502020202020204" pitchFamily="34" charset="0"/>
                <a:cs typeface="Calibri"/>
              </a:rPr>
              <a:t> du</a:t>
            </a:r>
            <a:r>
              <a:rPr sz="1700" spc="12" dirty="0">
                <a:latin typeface="Century Gothic" panose="020B0502020202020204" pitchFamily="34" charset="0"/>
                <a:cs typeface="Calibri"/>
              </a:rPr>
              <a:t> </a:t>
            </a:r>
            <a:r>
              <a:rPr sz="1700" spc="-8" dirty="0" err="1">
                <a:latin typeface="Century Gothic" panose="020B0502020202020204" pitchFamily="34" charset="0"/>
                <a:cs typeface="Calibri"/>
              </a:rPr>
              <a:t>décret</a:t>
            </a:r>
            <a:r>
              <a:rPr sz="1700" spc="-8" dirty="0">
                <a:latin typeface="Century Gothic" panose="020B0502020202020204" pitchFamily="34" charset="0"/>
                <a:cs typeface="Calibri"/>
              </a:rPr>
              <a:t>).</a:t>
            </a:r>
            <a:r>
              <a:rPr lang="fr-CA" sz="1700" spc="-8" dirty="0">
                <a:latin typeface="Century Gothic" panose="020B0502020202020204" pitchFamily="34" charset="0"/>
                <a:cs typeface="Calibri"/>
              </a:rPr>
              <a:t> </a:t>
            </a:r>
          </a:p>
          <a:p>
            <a:pPr marL="517143" marR="4200" indent="-236258" algn="just">
              <a:lnSpc>
                <a:spcPts val="1603"/>
              </a:lnSpc>
              <a:spcBef>
                <a:spcPts val="690"/>
              </a:spcBef>
            </a:pPr>
            <a:endParaRPr lang="fr-CA" sz="1700" spc="-8" dirty="0">
              <a:latin typeface="Century Gothic" panose="020B0502020202020204" pitchFamily="34" charset="0"/>
              <a:cs typeface="Calibri"/>
            </a:endParaRPr>
          </a:p>
          <a:p>
            <a:pPr marL="517143" marR="6825" indent="-236258" algn="just">
              <a:lnSpc>
                <a:spcPts val="1603"/>
              </a:lnSpc>
              <a:spcBef>
                <a:spcPts val="1116"/>
              </a:spcBef>
              <a:buFont typeface="Arial" panose="020B0604020202020204" pitchFamily="34" charset="0"/>
              <a:buChar char="•"/>
              <a:tabLst>
                <a:tab pos="153305" algn="l"/>
              </a:tabLst>
            </a:pPr>
            <a:r>
              <a:rPr lang="fr-CA" sz="1700" b="1" dirty="0">
                <a:solidFill>
                  <a:srgbClr val="31849B"/>
                </a:solidFill>
                <a:latin typeface="Century Gothic" panose="020B0502020202020204" pitchFamily="34" charset="0"/>
                <a:cs typeface="Calibri"/>
              </a:rPr>
              <a:t>Par voie électronique : </a:t>
            </a:r>
          </a:p>
          <a:p>
            <a:pPr marL="280885" marR="6825" algn="just">
              <a:lnSpc>
                <a:spcPts val="1603"/>
              </a:lnSpc>
              <a:spcBef>
                <a:spcPts val="1116"/>
              </a:spcBef>
              <a:tabLst>
                <a:tab pos="153305" algn="l"/>
              </a:tabLst>
            </a:pPr>
            <a:r>
              <a:rPr lang="fr-FR" sz="1700" b="1" spc="-8" dirty="0">
                <a:latin typeface="Century Gothic" panose="020B0502020202020204" pitchFamily="34" charset="0"/>
                <a:cs typeface="Calibri"/>
              </a:rPr>
              <a:t>    	  Les notifications et mises en demeure, sous réserve de l'accord exprès des copropriétaires, sont valablement faites par voie électronique</a:t>
            </a:r>
            <a:r>
              <a:rPr lang="fr-FR" sz="1700" spc="-8" dirty="0">
                <a:latin typeface="Century Gothic" panose="020B0502020202020204" pitchFamily="34" charset="0"/>
                <a:cs typeface="Calibri"/>
              </a:rPr>
              <a:t>. </a:t>
            </a:r>
            <a:r>
              <a:rPr sz="1700" spc="-17" dirty="0">
                <a:latin typeface="Century Gothic" panose="020B0502020202020204" pitchFamily="34" charset="0"/>
                <a:cs typeface="Calibri"/>
              </a:rPr>
              <a:t>(l’article </a:t>
            </a:r>
            <a:r>
              <a:rPr sz="1700" spc="-322" dirty="0">
                <a:latin typeface="Century Gothic" panose="020B0502020202020204" pitchFamily="34" charset="0"/>
                <a:cs typeface="Calibri"/>
              </a:rPr>
              <a:t> </a:t>
            </a:r>
            <a:r>
              <a:rPr sz="1700" spc="-4" dirty="0">
                <a:latin typeface="Century Gothic" panose="020B0502020202020204" pitchFamily="34" charset="0"/>
                <a:cs typeface="Calibri"/>
              </a:rPr>
              <a:t>42-1 </a:t>
            </a:r>
            <a:r>
              <a:rPr sz="1700" dirty="0">
                <a:latin typeface="Century Gothic" panose="020B0502020202020204" pitchFamily="34" charset="0"/>
                <a:cs typeface="Calibri"/>
              </a:rPr>
              <a:t>de</a:t>
            </a:r>
            <a:r>
              <a:rPr sz="1700" spc="12" dirty="0">
                <a:latin typeface="Century Gothic" panose="020B0502020202020204" pitchFamily="34" charset="0"/>
                <a:cs typeface="Calibri"/>
              </a:rPr>
              <a:t> </a:t>
            </a:r>
            <a:r>
              <a:rPr sz="1700" spc="-4" dirty="0">
                <a:latin typeface="Century Gothic" panose="020B0502020202020204" pitchFamily="34" charset="0"/>
                <a:cs typeface="Calibri"/>
              </a:rPr>
              <a:t>la</a:t>
            </a:r>
            <a:r>
              <a:rPr sz="1700" dirty="0">
                <a:latin typeface="Century Gothic" panose="020B0502020202020204" pitchFamily="34" charset="0"/>
                <a:cs typeface="Calibri"/>
              </a:rPr>
              <a:t> </a:t>
            </a:r>
            <a:r>
              <a:rPr sz="1700" spc="-4" dirty="0">
                <a:latin typeface="Century Gothic" panose="020B0502020202020204" pitchFamily="34" charset="0"/>
                <a:cs typeface="Calibri"/>
              </a:rPr>
              <a:t>loi</a:t>
            </a:r>
            <a:r>
              <a:rPr sz="1700" spc="12" dirty="0">
                <a:latin typeface="Century Gothic" panose="020B0502020202020204" pitchFamily="34" charset="0"/>
                <a:cs typeface="Calibri"/>
              </a:rPr>
              <a:t> </a:t>
            </a:r>
            <a:r>
              <a:rPr sz="1700" dirty="0">
                <a:latin typeface="Century Gothic" panose="020B0502020202020204" pitchFamily="34" charset="0"/>
                <a:cs typeface="Calibri"/>
              </a:rPr>
              <a:t>du </a:t>
            </a:r>
            <a:r>
              <a:rPr sz="1700" spc="-4" dirty="0">
                <a:latin typeface="Century Gothic" panose="020B0502020202020204" pitchFamily="34" charset="0"/>
                <a:cs typeface="Calibri"/>
              </a:rPr>
              <a:t>10</a:t>
            </a:r>
            <a:r>
              <a:rPr sz="1700" spc="8" dirty="0">
                <a:latin typeface="Century Gothic" panose="020B0502020202020204" pitchFamily="34" charset="0"/>
                <a:cs typeface="Calibri"/>
              </a:rPr>
              <a:t> </a:t>
            </a:r>
            <a:r>
              <a:rPr lang="fr-CA" sz="1700" spc="-4" dirty="0">
                <a:latin typeface="Century Gothic" panose="020B0502020202020204" pitchFamily="34" charset="0"/>
                <a:cs typeface="Calibri"/>
              </a:rPr>
              <a:t>juillet </a:t>
            </a:r>
            <a:r>
              <a:rPr sz="1700" spc="-4" dirty="0">
                <a:latin typeface="Century Gothic" panose="020B0502020202020204" pitchFamily="34" charset="0"/>
                <a:cs typeface="Calibri"/>
              </a:rPr>
              <a:t>1965)</a:t>
            </a:r>
            <a:endParaRPr lang="fr-CA" sz="1700" spc="-4" dirty="0">
              <a:latin typeface="Century Gothic" panose="020B0502020202020204" pitchFamily="34" charset="0"/>
              <a:cs typeface="Calibri"/>
            </a:endParaRPr>
          </a:p>
        </p:txBody>
      </p:sp>
      <p:pic>
        <p:nvPicPr>
          <p:cNvPr id="11" name="Image 10"/>
          <p:cNvPicPr>
            <a:picLocks noChangeAspect="1"/>
          </p:cNvPicPr>
          <p:nvPr/>
        </p:nvPicPr>
        <p:blipFill>
          <a:blip r:embed="rId3"/>
          <a:stretch>
            <a:fillRect/>
          </a:stretch>
        </p:blipFill>
        <p:spPr>
          <a:xfrm>
            <a:off x="8531617" y="519873"/>
            <a:ext cx="1287503" cy="621828"/>
          </a:xfrm>
          <a:prstGeom prst="rect">
            <a:avLst/>
          </a:prstGeom>
        </p:spPr>
      </p:pic>
      <p:sp>
        <p:nvSpPr>
          <p:cNvPr id="12" name="Espace réservé du contenu 1"/>
          <p:cNvSpPr txBox="1"/>
          <p:nvPr/>
        </p:nvSpPr>
        <p:spPr>
          <a:xfrm>
            <a:off x="0" y="0"/>
            <a:ext cx="10080625" cy="377858"/>
          </a:xfrm>
          <a:prstGeom prst="rect">
            <a:avLst/>
          </a:prstGeom>
          <a:solidFill>
            <a:srgbClr val="31849B"/>
          </a:solidFill>
          <a:ln>
            <a:noFill/>
          </a:ln>
        </p:spPr>
        <p:txBody>
          <a:bodyPr vert="horz" wrap="square" lIns="56704" tIns="28352" rIns="56704" bIns="28352" anchor="t" anchorCtr="1" compatLnSpc="1">
            <a:spAutoFit/>
          </a:bodyPr>
          <a:lstStyle/>
          <a:p>
            <a:pPr algn="ctr">
              <a:lnSpc>
                <a:spcPct val="90000"/>
              </a:lnSpc>
              <a:spcBef>
                <a:spcPts val="465"/>
              </a:spcBef>
              <a:defRPr sz="1800" b="0" i="0" u="none" strike="noStrike" kern="0" cap="none" spc="0" baseline="0">
                <a:solidFill>
                  <a:srgbClr val="000000"/>
                </a:solidFill>
                <a:uFillTx/>
              </a:defRPr>
            </a:pPr>
            <a:r>
              <a:rPr lang="fr-FR" sz="2315" b="1" kern="0" dirty="0">
                <a:solidFill>
                  <a:schemeClr val="bg1"/>
                </a:solidFill>
                <a:latin typeface="Century Gothic" panose="020B0502020202020204" pitchFamily="34" charset="0"/>
              </a:rPr>
              <a:t>LA CONVOCATION : LES MODALITES</a:t>
            </a:r>
          </a:p>
        </p:txBody>
      </p:sp>
      <p:pic>
        <p:nvPicPr>
          <p:cNvPr id="8" name="Image 7"/>
          <p:cNvPicPr>
            <a:picLocks noChangeAspect="1"/>
          </p:cNvPicPr>
          <p:nvPr/>
        </p:nvPicPr>
        <p:blipFill>
          <a:blip r:embed="rId4"/>
          <a:stretch>
            <a:fillRect/>
          </a:stretch>
        </p:blipFill>
        <p:spPr>
          <a:xfrm>
            <a:off x="0" y="0"/>
            <a:ext cx="639132" cy="382757"/>
          </a:xfrm>
          <a:prstGeom prst="rect">
            <a:avLst/>
          </a:prstGeom>
        </p:spPr>
      </p:pic>
    </p:spTree>
    <p:extLst>
      <p:ext uri="{BB962C8B-B14F-4D97-AF65-F5344CB8AC3E}">
        <p14:creationId xmlns:p14="http://schemas.microsoft.com/office/powerpoint/2010/main" val="353490826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1550</TotalTime>
  <Words>5278</Words>
  <Application>Microsoft Office PowerPoint</Application>
  <PresentationFormat>Personnalisé</PresentationFormat>
  <Paragraphs>744</Paragraphs>
  <Slides>39</Slides>
  <Notes>25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Batang</vt:lpstr>
      <vt:lpstr>MS PGothic</vt:lpstr>
      <vt:lpstr>Arial</vt:lpstr>
      <vt:lpstr>Calibri</vt:lpstr>
      <vt:lpstr>Calibri Light</vt:lpstr>
      <vt:lpstr>Century Gothic</vt:lpstr>
      <vt:lpstr>Wingdings</vt:lpstr>
      <vt:lpstr>ヒラギノ角ゴ Pro W3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L’ordre du jour  </vt:lpstr>
      <vt:lpstr>L’ordre du jour  </vt:lpstr>
      <vt:lpstr>L’ordre du jour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Questions des copropriétaires</vt:lpstr>
      <vt:lpstr>Présentation PowerPoint</vt:lpstr>
      <vt:lpstr>LES MODES DE PARTICIPATION A L’AG</vt:lpstr>
      <vt:lpstr>FOCUS SUR LE VOTE PAR CORRESPONDANCE</vt:lpstr>
      <vt:lpstr>COMMENT VOTER EN AG ?</vt:lpstr>
      <vt:lpstr>Modifier une résolution en cours d’AG</vt:lpstr>
      <vt:lpstr>LES MAJORITES</vt:lpstr>
      <vt:lpstr>FOCUS SUR LE QUITUS</vt:lpstr>
      <vt:lpstr>Vos Questions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LEGUENNE Nathalie</dc:creator>
  <cp:lastModifiedBy>Ryan THIBAULT</cp:lastModifiedBy>
  <cp:revision>83</cp:revision>
  <cp:lastPrinted>2024-03-26T13:35:10Z</cp:lastPrinted>
  <dcterms:created xsi:type="dcterms:W3CDTF">2023-09-20T09:37:26Z</dcterms:created>
  <dcterms:modified xsi:type="dcterms:W3CDTF">2024-03-26T14:45:45Z</dcterms:modified>
</cp:coreProperties>
</file>