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0" r:id="rId3"/>
    <p:sldMasterId id="2147483677" r:id="rId4"/>
    <p:sldMasterId id="2147483684" r:id="rId5"/>
    <p:sldMasterId id="2147483690" r:id="rId6"/>
  </p:sldMasterIdLst>
  <p:notesMasterIdLst>
    <p:notesMasterId r:id="rId42"/>
  </p:notesMasterIdLst>
  <p:handoutMasterIdLst>
    <p:handoutMasterId r:id="rId43"/>
  </p:handoutMasterIdLst>
  <p:sldIdLst>
    <p:sldId id="256" r:id="rId7"/>
    <p:sldId id="403" r:id="rId8"/>
    <p:sldId id="404" r:id="rId9"/>
    <p:sldId id="260" r:id="rId10"/>
    <p:sldId id="257" r:id="rId11"/>
    <p:sldId id="258" r:id="rId12"/>
    <p:sldId id="406" r:id="rId13"/>
    <p:sldId id="407" r:id="rId14"/>
    <p:sldId id="262" r:id="rId15"/>
    <p:sldId id="383" r:id="rId16"/>
    <p:sldId id="366" r:id="rId17"/>
    <p:sldId id="369" r:id="rId18"/>
    <p:sldId id="384" r:id="rId19"/>
    <p:sldId id="370" r:id="rId20"/>
    <p:sldId id="390" r:id="rId21"/>
    <p:sldId id="386" r:id="rId22"/>
    <p:sldId id="270" r:id="rId23"/>
    <p:sldId id="377" r:id="rId24"/>
    <p:sldId id="380" r:id="rId25"/>
    <p:sldId id="385" r:id="rId26"/>
    <p:sldId id="392" r:id="rId27"/>
    <p:sldId id="393" r:id="rId28"/>
    <p:sldId id="394" r:id="rId29"/>
    <p:sldId id="395" r:id="rId30"/>
    <p:sldId id="350" r:id="rId31"/>
    <p:sldId id="348" r:id="rId32"/>
    <p:sldId id="352" r:id="rId33"/>
    <p:sldId id="396" r:id="rId34"/>
    <p:sldId id="398" r:id="rId35"/>
    <p:sldId id="399" r:id="rId36"/>
    <p:sldId id="400" r:id="rId37"/>
    <p:sldId id="285" r:id="rId38"/>
    <p:sldId id="401" r:id="rId39"/>
    <p:sldId id="405" r:id="rId40"/>
    <p:sldId id="309" r:id="rId41"/>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E36C0A"/>
    <a:srgbClr val="FFFF00"/>
    <a:srgbClr val="61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42" autoAdjust="0"/>
  </p:normalViewPr>
  <p:slideViewPr>
    <p:cSldViewPr snapToGrid="0">
      <p:cViewPr varScale="1">
        <p:scale>
          <a:sx n="94" d="100"/>
          <a:sy n="94" d="100"/>
        </p:scale>
        <p:origin x="245" y="120"/>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1582" cy="495348"/>
          </a:xfrm>
          <a:prstGeom prst="rect">
            <a:avLst/>
          </a:prstGeom>
        </p:spPr>
        <p:txBody>
          <a:bodyPr vert="horz" lIns="94910" tIns="47456" rIns="94910" bIns="47456" rtlCol="0"/>
          <a:lstStyle>
            <a:lvl1pPr algn="l">
              <a:defRPr sz="1200"/>
            </a:lvl1pPr>
          </a:lstStyle>
          <a:p>
            <a:r>
              <a:rPr lang="fr-FR"/>
              <a:t>Mission redressemnt_Orcod Lochères 2022-2025</a:t>
            </a:r>
          </a:p>
        </p:txBody>
      </p:sp>
      <p:sp>
        <p:nvSpPr>
          <p:cNvPr id="3" name="Espace réservé de la date 2"/>
          <p:cNvSpPr>
            <a:spLocks noGrp="1"/>
          </p:cNvSpPr>
          <p:nvPr>
            <p:ph type="dt" sz="quarter" idx="1"/>
          </p:nvPr>
        </p:nvSpPr>
        <p:spPr>
          <a:xfrm>
            <a:off x="3818972" y="0"/>
            <a:ext cx="2921582" cy="495348"/>
          </a:xfrm>
          <a:prstGeom prst="rect">
            <a:avLst/>
          </a:prstGeom>
        </p:spPr>
        <p:txBody>
          <a:bodyPr vert="horz" lIns="94910" tIns="47456" rIns="94910" bIns="47456" rtlCol="0"/>
          <a:lstStyle>
            <a:lvl1pPr algn="r">
              <a:defRPr sz="1200"/>
            </a:lvl1pPr>
          </a:lstStyle>
          <a:p>
            <a:fld id="{1EA08AAD-545D-4AAF-9288-953CD5DA8D31}" type="datetime1">
              <a:rPr lang="fr-FR" smtClean="0"/>
              <a:t>02/04/2024</a:t>
            </a:fld>
            <a:endParaRPr lang="fr-FR"/>
          </a:p>
        </p:txBody>
      </p:sp>
      <p:sp>
        <p:nvSpPr>
          <p:cNvPr id="4" name="Espace réservé du pied de page 3"/>
          <p:cNvSpPr>
            <a:spLocks noGrp="1"/>
          </p:cNvSpPr>
          <p:nvPr>
            <p:ph type="ftr" sz="quarter" idx="2"/>
          </p:nvPr>
        </p:nvSpPr>
        <p:spPr>
          <a:xfrm>
            <a:off x="2" y="9377320"/>
            <a:ext cx="2921582" cy="495347"/>
          </a:xfrm>
          <a:prstGeom prst="rect">
            <a:avLst/>
          </a:prstGeom>
        </p:spPr>
        <p:txBody>
          <a:bodyPr vert="horz" lIns="94910" tIns="47456" rIns="94910" bIns="47456" rtlCol="0" anchor="b"/>
          <a:lstStyle>
            <a:lvl1pPr algn="l">
              <a:defRPr sz="1200"/>
            </a:lvl1pPr>
          </a:lstStyle>
          <a:p>
            <a:r>
              <a:rPr lang="fr-FR"/>
              <a:t>Formation n°1_le fonctionnement des 3 organes de gestion</a:t>
            </a:r>
          </a:p>
        </p:txBody>
      </p:sp>
      <p:sp>
        <p:nvSpPr>
          <p:cNvPr id="5" name="Espace réservé du numéro de diapositive 4"/>
          <p:cNvSpPr>
            <a:spLocks noGrp="1"/>
          </p:cNvSpPr>
          <p:nvPr>
            <p:ph type="sldNum" sz="quarter" idx="3"/>
          </p:nvPr>
        </p:nvSpPr>
        <p:spPr>
          <a:xfrm>
            <a:off x="3818972" y="9377320"/>
            <a:ext cx="2921582" cy="495347"/>
          </a:xfrm>
          <a:prstGeom prst="rect">
            <a:avLst/>
          </a:prstGeom>
        </p:spPr>
        <p:txBody>
          <a:bodyPr vert="horz" lIns="94910" tIns="47456" rIns="94910" bIns="47456" rtlCol="0" anchor="b"/>
          <a:lstStyle>
            <a:lvl1pPr algn="r">
              <a:defRPr sz="1200"/>
            </a:lvl1pPr>
          </a:lstStyle>
          <a:p>
            <a:fld id="{87149FBE-D32E-43E7-B10A-1B4984E34901}" type="slidenum">
              <a:rPr lang="fr-FR" smtClean="0"/>
              <a:t>‹N°›</a:t>
            </a:fld>
            <a:endParaRPr lang="fr-FR"/>
          </a:p>
        </p:txBody>
      </p:sp>
    </p:spTree>
    <p:extLst>
      <p:ext uri="{BB962C8B-B14F-4D97-AF65-F5344CB8AC3E}">
        <p14:creationId xmlns:p14="http://schemas.microsoft.com/office/powerpoint/2010/main" val="20190717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1582" cy="495348"/>
          </a:xfrm>
          <a:prstGeom prst="rect">
            <a:avLst/>
          </a:prstGeom>
        </p:spPr>
        <p:txBody>
          <a:bodyPr vert="horz" lIns="94910" tIns="47456" rIns="94910" bIns="47456" rtlCol="0"/>
          <a:lstStyle>
            <a:lvl1pPr algn="l">
              <a:defRPr sz="1200"/>
            </a:lvl1pPr>
          </a:lstStyle>
          <a:p>
            <a:r>
              <a:rPr lang="fr-FR"/>
              <a:t>Mission redressemnt_Orcod Lochères 2022-2025</a:t>
            </a:r>
          </a:p>
        </p:txBody>
      </p:sp>
      <p:sp>
        <p:nvSpPr>
          <p:cNvPr id="3" name="Espace réservé de la date 2"/>
          <p:cNvSpPr>
            <a:spLocks noGrp="1"/>
          </p:cNvSpPr>
          <p:nvPr>
            <p:ph type="dt" idx="1"/>
          </p:nvPr>
        </p:nvSpPr>
        <p:spPr>
          <a:xfrm>
            <a:off x="3818972" y="0"/>
            <a:ext cx="2921582" cy="495348"/>
          </a:xfrm>
          <a:prstGeom prst="rect">
            <a:avLst/>
          </a:prstGeom>
        </p:spPr>
        <p:txBody>
          <a:bodyPr vert="horz" lIns="94910" tIns="47456" rIns="94910" bIns="47456" rtlCol="0"/>
          <a:lstStyle>
            <a:lvl1pPr algn="r">
              <a:defRPr sz="1200"/>
            </a:lvl1pPr>
          </a:lstStyle>
          <a:p>
            <a:fld id="{C35BB913-4718-4A8C-BFDB-4F47F317EFB5}" type="datetime1">
              <a:rPr lang="fr-FR" smtClean="0"/>
              <a:t>02/04/2024</a:t>
            </a:fld>
            <a:endParaRPr lang="fr-FR"/>
          </a:p>
        </p:txBody>
      </p:sp>
      <p:sp>
        <p:nvSpPr>
          <p:cNvPr id="4" name="Espace réservé de l'image des diapositives 3"/>
          <p:cNvSpPr>
            <a:spLocks noGrp="1" noRot="1" noChangeAspect="1"/>
          </p:cNvSpPr>
          <p:nvPr>
            <p:ph type="sldImg" idx="2"/>
          </p:nvPr>
        </p:nvSpPr>
        <p:spPr>
          <a:xfrm>
            <a:off x="409575" y="1233488"/>
            <a:ext cx="5924550" cy="3333750"/>
          </a:xfrm>
          <a:prstGeom prst="rect">
            <a:avLst/>
          </a:prstGeom>
          <a:noFill/>
          <a:ln w="12700">
            <a:solidFill>
              <a:prstClr val="black"/>
            </a:solidFill>
          </a:ln>
        </p:spPr>
        <p:txBody>
          <a:bodyPr vert="horz" lIns="94910" tIns="47456" rIns="94910" bIns="47456" rtlCol="0" anchor="ctr"/>
          <a:lstStyle/>
          <a:p>
            <a:endParaRPr lang="fr-FR"/>
          </a:p>
        </p:txBody>
      </p:sp>
      <p:sp>
        <p:nvSpPr>
          <p:cNvPr id="5" name="Espace réservé des commentaires 4"/>
          <p:cNvSpPr>
            <a:spLocks noGrp="1"/>
          </p:cNvSpPr>
          <p:nvPr>
            <p:ph type="body" sz="quarter" idx="3"/>
          </p:nvPr>
        </p:nvSpPr>
        <p:spPr>
          <a:xfrm>
            <a:off x="674212" y="4751220"/>
            <a:ext cx="5393690" cy="3887361"/>
          </a:xfrm>
          <a:prstGeom prst="rect">
            <a:avLst/>
          </a:prstGeom>
        </p:spPr>
        <p:txBody>
          <a:bodyPr vert="horz" lIns="94910" tIns="47456" rIns="94910" bIns="4745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377320"/>
            <a:ext cx="2921582" cy="495347"/>
          </a:xfrm>
          <a:prstGeom prst="rect">
            <a:avLst/>
          </a:prstGeom>
        </p:spPr>
        <p:txBody>
          <a:bodyPr vert="horz" lIns="94910" tIns="47456" rIns="94910" bIns="47456" rtlCol="0" anchor="b"/>
          <a:lstStyle>
            <a:lvl1pPr algn="l">
              <a:defRPr sz="1200"/>
            </a:lvl1pPr>
          </a:lstStyle>
          <a:p>
            <a:r>
              <a:rPr lang="fr-FR"/>
              <a:t>Formation n°1_le fonctionnement des 3 organes de gestion</a:t>
            </a:r>
          </a:p>
        </p:txBody>
      </p:sp>
      <p:sp>
        <p:nvSpPr>
          <p:cNvPr id="7" name="Espace réservé du numéro de diapositive 6"/>
          <p:cNvSpPr>
            <a:spLocks noGrp="1"/>
          </p:cNvSpPr>
          <p:nvPr>
            <p:ph type="sldNum" sz="quarter" idx="5"/>
          </p:nvPr>
        </p:nvSpPr>
        <p:spPr>
          <a:xfrm>
            <a:off x="3818972" y="9377320"/>
            <a:ext cx="2921582" cy="495347"/>
          </a:xfrm>
          <a:prstGeom prst="rect">
            <a:avLst/>
          </a:prstGeom>
        </p:spPr>
        <p:txBody>
          <a:bodyPr vert="horz" lIns="94910" tIns="47456" rIns="94910" bIns="47456" rtlCol="0" anchor="b"/>
          <a:lstStyle>
            <a:lvl1pPr algn="r">
              <a:defRPr sz="1200"/>
            </a:lvl1pPr>
          </a:lstStyle>
          <a:p>
            <a:fld id="{F0236B45-E8D5-4C88-9839-8F6D555418F6}" type="slidenum">
              <a:rPr lang="fr-FR" smtClean="0"/>
              <a:t>‹N°›</a:t>
            </a:fld>
            <a:endParaRPr lang="fr-FR"/>
          </a:p>
        </p:txBody>
      </p:sp>
    </p:spTree>
    <p:extLst>
      <p:ext uri="{BB962C8B-B14F-4D97-AF65-F5344CB8AC3E}">
        <p14:creationId xmlns:p14="http://schemas.microsoft.com/office/powerpoint/2010/main" val="19883976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AA54E-1017-465E-8032-1674A3F1EB5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e la date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01BD4-B4EE-425D-9FE4-74F20821A5F9}" type="datetime1">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02/04/2024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Formation n°1_le fonctionnement des 3 organes de gestion</a:t>
            </a:r>
          </a:p>
        </p:txBody>
      </p:sp>
      <p:sp>
        <p:nvSpPr>
          <p:cNvPr id="7" name="Espace réservé de l'en-tête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Mission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redressemnt_Orcod</a:t>
            </a: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 Lochères 2022-2025</a:t>
            </a:r>
          </a:p>
        </p:txBody>
      </p:sp>
    </p:spTree>
    <p:extLst>
      <p:ext uri="{BB962C8B-B14F-4D97-AF65-F5344CB8AC3E}">
        <p14:creationId xmlns:p14="http://schemas.microsoft.com/office/powerpoint/2010/main" val="319349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11</a:t>
            </a:fld>
            <a:endParaRPr lang="fr-FR"/>
          </a:p>
        </p:txBody>
      </p:sp>
      <p:sp>
        <p:nvSpPr>
          <p:cNvPr id="5" name="Espace réservé de la date 4"/>
          <p:cNvSpPr>
            <a:spLocks noGrp="1"/>
          </p:cNvSpPr>
          <p:nvPr>
            <p:ph type="dt" idx="11"/>
          </p:nvPr>
        </p:nvSpPr>
        <p:spPr/>
        <p:txBody>
          <a:bodyPr/>
          <a:lstStyle/>
          <a:p>
            <a:fld id="{C3572026-8A0F-4305-A38D-B12EA067F500}"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654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12</a:t>
            </a:fld>
            <a:endParaRPr lang="fr-FR"/>
          </a:p>
        </p:txBody>
      </p:sp>
      <p:sp>
        <p:nvSpPr>
          <p:cNvPr id="5" name="Espace réservé de la date 4"/>
          <p:cNvSpPr>
            <a:spLocks noGrp="1"/>
          </p:cNvSpPr>
          <p:nvPr>
            <p:ph type="dt" idx="11"/>
          </p:nvPr>
        </p:nvSpPr>
        <p:spPr/>
        <p:txBody>
          <a:bodyPr/>
          <a:lstStyle/>
          <a:p>
            <a:fld id="{270A0DED-1AB6-4D0B-8461-724BA51C2958}"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92217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13</a:t>
            </a:fld>
            <a:endParaRPr lang="fr-FR"/>
          </a:p>
        </p:txBody>
      </p:sp>
      <p:sp>
        <p:nvSpPr>
          <p:cNvPr id="5" name="Espace réservé de la date 4"/>
          <p:cNvSpPr>
            <a:spLocks noGrp="1"/>
          </p:cNvSpPr>
          <p:nvPr>
            <p:ph type="dt" idx="11"/>
          </p:nvPr>
        </p:nvSpPr>
        <p:spPr/>
        <p:txBody>
          <a:bodyPr/>
          <a:lstStyle/>
          <a:p>
            <a:fld id="{270A0DED-1AB6-4D0B-8461-724BA51C2958}"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89828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14</a:t>
            </a:fld>
            <a:endParaRPr lang="fr-FR"/>
          </a:p>
        </p:txBody>
      </p:sp>
      <p:sp>
        <p:nvSpPr>
          <p:cNvPr id="5" name="Espace réservé de la date 4"/>
          <p:cNvSpPr>
            <a:spLocks noGrp="1"/>
          </p:cNvSpPr>
          <p:nvPr>
            <p:ph type="dt" idx="11"/>
          </p:nvPr>
        </p:nvSpPr>
        <p:spPr/>
        <p:txBody>
          <a:bodyPr/>
          <a:lstStyle/>
          <a:p>
            <a:fld id="{465D19C1-E08E-4F22-A845-C452952E43E1}"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85728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15</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8679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16</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98594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18</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68013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19</a:t>
            </a:fld>
            <a:endParaRPr lang="fr-FR"/>
          </a:p>
        </p:txBody>
      </p:sp>
      <p:sp>
        <p:nvSpPr>
          <p:cNvPr id="5" name="Espace réservé de la date 4"/>
          <p:cNvSpPr>
            <a:spLocks noGrp="1"/>
          </p:cNvSpPr>
          <p:nvPr>
            <p:ph type="dt" idx="11"/>
          </p:nvPr>
        </p:nvSpPr>
        <p:spPr/>
        <p:txBody>
          <a:bodyPr/>
          <a:lstStyle/>
          <a:p>
            <a:fld id="{24A84516-CEAF-4ECA-99A1-E0896EE5544C}"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7402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20</a:t>
            </a:fld>
            <a:endParaRPr lang="fr-FR"/>
          </a:p>
        </p:txBody>
      </p:sp>
      <p:sp>
        <p:nvSpPr>
          <p:cNvPr id="5" name="Espace réservé de la date 4"/>
          <p:cNvSpPr>
            <a:spLocks noGrp="1"/>
          </p:cNvSpPr>
          <p:nvPr>
            <p:ph type="dt" idx="11"/>
          </p:nvPr>
        </p:nvSpPr>
        <p:spPr/>
        <p:txBody>
          <a:bodyPr/>
          <a:lstStyle/>
          <a:p>
            <a:fld id="{619CE961-DB94-44BD-AEA6-57E694DEA55E}"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3288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21</a:t>
            </a:fld>
            <a:endParaRPr lang="fr-FR"/>
          </a:p>
        </p:txBody>
      </p:sp>
      <p:sp>
        <p:nvSpPr>
          <p:cNvPr id="5" name="Espace réservé de la date 4"/>
          <p:cNvSpPr>
            <a:spLocks noGrp="1"/>
          </p:cNvSpPr>
          <p:nvPr>
            <p:ph type="dt" idx="11"/>
          </p:nvPr>
        </p:nvSpPr>
        <p:spPr/>
        <p:txBody>
          <a:bodyPr/>
          <a:lstStyle/>
          <a:p>
            <a:fld id="{CFEEE44F-F1E2-4FE7-AB31-747978CB26A4}"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2442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a:t>
            </a: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2</a:t>
            </a:fld>
            <a:endParaRPr lang="fr-FR"/>
          </a:p>
        </p:txBody>
      </p:sp>
      <p:sp>
        <p:nvSpPr>
          <p:cNvPr id="5" name="Espace réservé de la date 4"/>
          <p:cNvSpPr>
            <a:spLocks noGrp="1"/>
          </p:cNvSpPr>
          <p:nvPr>
            <p:ph type="dt" idx="11"/>
          </p:nvPr>
        </p:nvSpPr>
        <p:spPr/>
        <p:txBody>
          <a:bodyPr/>
          <a:lstStyle/>
          <a:p>
            <a:fld id="{1C2A8CAB-226E-4F94-8EAF-A888028F8C2A}"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n°1_les bases de la copropriété</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05782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22</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38886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23</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9443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24</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52164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25</a:t>
            </a:fld>
            <a:endParaRPr lang="fr-FR"/>
          </a:p>
        </p:txBody>
      </p:sp>
      <p:sp>
        <p:nvSpPr>
          <p:cNvPr id="5" name="Espace réservé de la date 4"/>
          <p:cNvSpPr>
            <a:spLocks noGrp="1"/>
          </p:cNvSpPr>
          <p:nvPr>
            <p:ph type="dt" idx="11"/>
          </p:nvPr>
        </p:nvSpPr>
        <p:spPr/>
        <p:txBody>
          <a:bodyPr/>
          <a:lstStyle/>
          <a:p>
            <a:fld id="{8A4D06E0-E645-4C56-8FB8-466961DCA404}"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589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BD582058-5B33-4F41-BF5E-569CE9C10731}" type="slidenum">
              <a:rPr lang="fr-FR" altLang="fr-FR"/>
              <a:pPr/>
              <a:t>26</a:t>
            </a:fld>
            <a:endParaRPr lang="fr-FR" alt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fr-FR" altLang="fr-FR">
                <a:latin typeface="Arial" pitchFamily="34" charset="0"/>
              </a:rPr>
              <a:t>Question introductive: Pourquoi contrôler la gestion =&gt; cf. schéma au début de la présentation =&gt; maîtrise des charges</a:t>
            </a:r>
          </a:p>
        </p:txBody>
      </p:sp>
      <p:sp>
        <p:nvSpPr>
          <p:cNvPr id="2" name="Espace réservé de la date 1"/>
          <p:cNvSpPr>
            <a:spLocks noGrp="1"/>
          </p:cNvSpPr>
          <p:nvPr>
            <p:ph type="dt" idx="10"/>
          </p:nvPr>
        </p:nvSpPr>
        <p:spPr/>
        <p:txBody>
          <a:bodyPr/>
          <a:lstStyle/>
          <a:p>
            <a:fld id="{33E25441-35DC-40EA-BC93-A5DD8B86F1D6}" type="datetime1">
              <a:rPr lang="fr-FR" smtClean="0"/>
              <a:t>02/04/2024</a:t>
            </a:fld>
            <a:endParaRPr lang="fr-FR"/>
          </a:p>
        </p:txBody>
      </p:sp>
      <p:sp>
        <p:nvSpPr>
          <p:cNvPr id="3" name="Espace réservé du pied de page 2"/>
          <p:cNvSpPr>
            <a:spLocks noGrp="1"/>
          </p:cNvSpPr>
          <p:nvPr>
            <p:ph type="ftr" sz="quarter" idx="11"/>
          </p:nvPr>
        </p:nvSpPr>
        <p:spPr/>
        <p:txBody>
          <a:bodyPr/>
          <a:lstStyle/>
          <a:p>
            <a:r>
              <a:rPr lang="fr-FR"/>
              <a:t>Formation n°1_le fonctionnement des 3 organes de gestion</a:t>
            </a:r>
          </a:p>
        </p:txBody>
      </p:sp>
      <p:sp>
        <p:nvSpPr>
          <p:cNvPr id="4" name="Espace réservé de l'en-tête 3"/>
          <p:cNvSpPr>
            <a:spLocks noGrp="1"/>
          </p:cNvSpPr>
          <p:nvPr>
            <p:ph type="hdr" sz="quarter" idx="12"/>
          </p:nvPr>
        </p:nvSpPr>
        <p:spPr/>
        <p:txBody>
          <a:bodyPr/>
          <a:lstStyle/>
          <a:p>
            <a:r>
              <a:rPr lang="fr-FR"/>
              <a:t>Mission redressemnt_Orcod Lochères 2022-2025</a:t>
            </a:r>
          </a:p>
        </p:txBody>
      </p:sp>
    </p:spTree>
    <p:extLst>
      <p:ext uri="{BB962C8B-B14F-4D97-AF65-F5344CB8AC3E}">
        <p14:creationId xmlns:p14="http://schemas.microsoft.com/office/powerpoint/2010/main" val="184059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27</a:t>
            </a:fld>
            <a:endParaRPr lang="fr-FR"/>
          </a:p>
        </p:txBody>
      </p:sp>
      <p:sp>
        <p:nvSpPr>
          <p:cNvPr id="5" name="Espace réservé de la date 4"/>
          <p:cNvSpPr>
            <a:spLocks noGrp="1"/>
          </p:cNvSpPr>
          <p:nvPr>
            <p:ph type="dt" idx="11"/>
          </p:nvPr>
        </p:nvSpPr>
        <p:spPr/>
        <p:txBody>
          <a:bodyPr/>
          <a:lstStyle/>
          <a:p>
            <a:fld id="{4CC45460-E8CD-4A77-A035-016F7BDEAE7E}"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6689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solidFill>
                  <a:prstClr val="black"/>
                </a:solidFill>
              </a:rPr>
              <a:pPr/>
              <a:t>28</a:t>
            </a:fld>
            <a:endParaRPr lang="fr-FR">
              <a:solidFill>
                <a:prstClr val="black"/>
              </a:solidFill>
            </a:endParaRPr>
          </a:p>
        </p:txBody>
      </p:sp>
      <p:sp>
        <p:nvSpPr>
          <p:cNvPr id="5" name="Espace réservé de la date 4"/>
          <p:cNvSpPr>
            <a:spLocks noGrp="1"/>
          </p:cNvSpPr>
          <p:nvPr>
            <p:ph type="dt" idx="11"/>
          </p:nvPr>
        </p:nvSpPr>
        <p:spPr/>
        <p:txBody>
          <a:bodyPr/>
          <a:lstStyle/>
          <a:p>
            <a:fld id="{619CE961-DB94-44BD-AEA6-57E694DEA55E}" type="datetime1">
              <a:rPr lang="fr-FR" smtClean="0">
                <a:solidFill>
                  <a:prstClr val="black"/>
                </a:solidFill>
              </a:rPr>
              <a:pPr/>
              <a:t>02/04/2024</a:t>
            </a:fld>
            <a:endParaRPr lang="fr-FR">
              <a:solidFill>
                <a:prstClr val="black"/>
              </a:solidFill>
            </a:endParaRPr>
          </a:p>
        </p:txBody>
      </p:sp>
      <p:sp>
        <p:nvSpPr>
          <p:cNvPr id="6" name="Espace réservé du pied de page 5"/>
          <p:cNvSpPr>
            <a:spLocks noGrp="1"/>
          </p:cNvSpPr>
          <p:nvPr>
            <p:ph type="ftr" sz="quarter" idx="12"/>
          </p:nvPr>
        </p:nvSpPr>
        <p:spPr/>
        <p:txBody>
          <a:bodyPr/>
          <a:lstStyle/>
          <a:p>
            <a:r>
              <a:rPr lang="fr-FR">
                <a:solidFill>
                  <a:prstClr val="black"/>
                </a:solidFill>
              </a:rPr>
              <a:t>Formation n°1_le fonctionnement des 3 organes de gestion</a:t>
            </a:r>
          </a:p>
        </p:txBody>
      </p:sp>
      <p:sp>
        <p:nvSpPr>
          <p:cNvPr id="7" name="Espace réservé de l'en-tête 6"/>
          <p:cNvSpPr>
            <a:spLocks noGrp="1"/>
          </p:cNvSpPr>
          <p:nvPr>
            <p:ph type="hdr" sz="quarter" idx="13"/>
          </p:nvPr>
        </p:nvSpPr>
        <p:spPr/>
        <p:txBody>
          <a:bodyPr/>
          <a:lstStyle/>
          <a:p>
            <a:r>
              <a:rPr lang="fr-FR">
                <a:solidFill>
                  <a:prstClr val="black"/>
                </a:solidFill>
              </a:rPr>
              <a:t>Mission redressemnt_Orcod Lochères 2022-2025</a:t>
            </a:r>
          </a:p>
        </p:txBody>
      </p:sp>
    </p:spTree>
    <p:extLst>
      <p:ext uri="{BB962C8B-B14F-4D97-AF65-F5344CB8AC3E}">
        <p14:creationId xmlns:p14="http://schemas.microsoft.com/office/powerpoint/2010/main" val="68998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29</a:t>
            </a:fld>
            <a:endParaRPr lang="fr-FR"/>
          </a:p>
        </p:txBody>
      </p:sp>
      <p:sp>
        <p:nvSpPr>
          <p:cNvPr id="5" name="Espace réservé de la date 4"/>
          <p:cNvSpPr>
            <a:spLocks noGrp="1"/>
          </p:cNvSpPr>
          <p:nvPr>
            <p:ph type="dt" idx="11"/>
          </p:nvPr>
        </p:nvSpPr>
        <p:spPr/>
        <p:txBody>
          <a:bodyPr/>
          <a:lstStyle/>
          <a:p>
            <a:fld id="{CFEEE44F-F1E2-4FE7-AB31-747978CB26A4}"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3214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30</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30122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31</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7334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a:t>
            </a:fld>
            <a:endParaRPr lang="fr-FR"/>
          </a:p>
        </p:txBody>
      </p:sp>
      <p:sp>
        <p:nvSpPr>
          <p:cNvPr id="5" name="Espace réservé de la date 4"/>
          <p:cNvSpPr>
            <a:spLocks noGrp="1"/>
          </p:cNvSpPr>
          <p:nvPr>
            <p:ph type="dt" idx="11"/>
          </p:nvPr>
        </p:nvSpPr>
        <p:spPr/>
        <p:txBody>
          <a:bodyPr/>
          <a:lstStyle/>
          <a:p>
            <a:fld id="{C1DAF8AF-8EFE-4781-927D-17A8188D5B2B}"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974352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33</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08791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34</a:t>
            </a:fld>
            <a:endParaRPr lang="fr-FR"/>
          </a:p>
        </p:txBody>
      </p:sp>
      <p:sp>
        <p:nvSpPr>
          <p:cNvPr id="5" name="Espace réservé de la date 4"/>
          <p:cNvSpPr>
            <a:spLocks noGrp="1"/>
          </p:cNvSpPr>
          <p:nvPr>
            <p:ph type="dt" idx="11"/>
          </p:nvPr>
        </p:nvSpPr>
        <p:spPr/>
        <p:txBody>
          <a:bodyPr/>
          <a:lstStyle/>
          <a:p>
            <a:fld id="{B56BAE7A-0D35-4477-B702-FFB4B3BCBD9E}"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727424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35</a:t>
            </a:fld>
            <a:endParaRPr lang="fr-FR"/>
          </a:p>
        </p:txBody>
      </p:sp>
      <p:sp>
        <p:nvSpPr>
          <p:cNvPr id="5" name="Espace réservé de la date 4"/>
          <p:cNvSpPr>
            <a:spLocks noGrp="1"/>
          </p:cNvSpPr>
          <p:nvPr>
            <p:ph type="dt" idx="11"/>
          </p:nvPr>
        </p:nvSpPr>
        <p:spPr/>
        <p:txBody>
          <a:bodyPr/>
          <a:lstStyle/>
          <a:p>
            <a:fld id="{749360F8-4F4A-44AF-9992-B298C26CE3A2}"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7215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5</a:t>
            </a:fld>
            <a:endParaRPr lang="fr-FR"/>
          </a:p>
        </p:txBody>
      </p:sp>
      <p:sp>
        <p:nvSpPr>
          <p:cNvPr id="5" name="Espace réservé de la date 4"/>
          <p:cNvSpPr>
            <a:spLocks noGrp="1"/>
          </p:cNvSpPr>
          <p:nvPr>
            <p:ph type="dt" idx="11"/>
          </p:nvPr>
        </p:nvSpPr>
        <p:spPr/>
        <p:txBody>
          <a:bodyPr/>
          <a:lstStyle/>
          <a:p>
            <a:fld id="{FB5E04CD-6B42-4F0C-B357-84D3428D5F17}"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301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6</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0913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7</a:t>
            </a:fld>
            <a:endParaRPr lang="fr-FR"/>
          </a:p>
        </p:txBody>
      </p:sp>
      <p:sp>
        <p:nvSpPr>
          <p:cNvPr id="5" name="Espace réservé de la date 4"/>
          <p:cNvSpPr>
            <a:spLocks noGrp="1"/>
          </p:cNvSpPr>
          <p:nvPr>
            <p:ph type="dt" idx="11"/>
          </p:nvPr>
        </p:nvSpPr>
        <p:spPr/>
        <p:txBody>
          <a:bodyPr/>
          <a:lstStyle/>
          <a:p>
            <a:fld id="{4EAB53CD-6DB2-40A4-BBA3-DC3D14DD998D}"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0203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8</a:t>
            </a:fld>
            <a:endParaRPr lang="fr-FR"/>
          </a:p>
        </p:txBody>
      </p:sp>
      <p:sp>
        <p:nvSpPr>
          <p:cNvPr id="5" name="Espace réservé de la date 4"/>
          <p:cNvSpPr>
            <a:spLocks noGrp="1"/>
          </p:cNvSpPr>
          <p:nvPr>
            <p:ph type="dt" idx="11"/>
          </p:nvPr>
        </p:nvSpPr>
        <p:spPr/>
        <p:txBody>
          <a:bodyPr/>
          <a:lstStyle/>
          <a:p>
            <a:fld id="{B56BAE7A-0D35-4477-B702-FFB4B3BCBD9E}"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4524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9</a:t>
            </a:fld>
            <a:endParaRPr lang="fr-FR"/>
          </a:p>
        </p:txBody>
      </p:sp>
      <p:sp>
        <p:nvSpPr>
          <p:cNvPr id="5" name="Espace réservé de la date 4"/>
          <p:cNvSpPr>
            <a:spLocks noGrp="1"/>
          </p:cNvSpPr>
          <p:nvPr>
            <p:ph type="dt" idx="11"/>
          </p:nvPr>
        </p:nvSpPr>
        <p:spPr/>
        <p:txBody>
          <a:bodyPr/>
          <a:lstStyle/>
          <a:p>
            <a:fld id="{F61BDC44-50B0-4241-83E4-831F0D6F8833}"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1303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10</a:t>
            </a:fld>
            <a:endParaRPr lang="fr-FR"/>
          </a:p>
        </p:txBody>
      </p:sp>
      <p:sp>
        <p:nvSpPr>
          <p:cNvPr id="5" name="Espace réservé de la date 4"/>
          <p:cNvSpPr>
            <a:spLocks noGrp="1"/>
          </p:cNvSpPr>
          <p:nvPr>
            <p:ph type="dt" idx="11"/>
          </p:nvPr>
        </p:nvSpPr>
        <p:spPr/>
        <p:txBody>
          <a:bodyPr/>
          <a:lstStyle/>
          <a:p>
            <a:fld id="{C3572026-8A0F-4305-A38D-B12EA067F500}" type="datetime1">
              <a:rPr lang="fr-FR" smtClean="0"/>
              <a:t>02/04/2024</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0884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81732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4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107366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66199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fld id="{99895EBC-59CB-4573-833F-F9B44C694EA4}" type="datetime1">
              <a:rPr lang="en-US" altLang="fr-FR" smtClean="0"/>
              <a:t>4/2/2024</a:t>
            </a:fld>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r>
              <a:rPr lang="fr-FR"/>
              <a:t>ARC- Karima Ben Ahmed</a:t>
            </a: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59615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03639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72529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15390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21130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66716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18508557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41444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96343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41246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07179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54904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1842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97743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208557304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2400166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rgbClr val="30849B"/>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46685">
              <a:lnSpc>
                <a:spcPct val="100000"/>
              </a:lnSpc>
              <a:spcBef>
                <a:spcPts val="165"/>
              </a:spcBef>
            </a:pPr>
            <a:fld id="{81D60167-4931-47E6-BA6A-407CBD079E47}" type="slidenum">
              <a:rPr spc="-50" dirty="0"/>
              <a:t>‹N°›</a:t>
            </a:fld>
            <a:endParaRPr spc="-50" dirty="0"/>
          </a:p>
        </p:txBody>
      </p:sp>
    </p:spTree>
    <p:extLst>
      <p:ext uri="{BB962C8B-B14F-4D97-AF65-F5344CB8AC3E}">
        <p14:creationId xmlns:p14="http://schemas.microsoft.com/office/powerpoint/2010/main" val="3872623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0" i="0">
                <a:solidFill>
                  <a:srgbClr val="30849B"/>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46685">
              <a:lnSpc>
                <a:spcPct val="100000"/>
              </a:lnSpc>
              <a:spcBef>
                <a:spcPts val="165"/>
              </a:spcBef>
            </a:pPr>
            <a:fld id="{81D60167-4931-47E6-BA6A-407CBD079E47}" type="slidenum">
              <a:rPr spc="-50" dirty="0"/>
              <a:t>‹N°›</a:t>
            </a:fld>
            <a:endParaRPr spc="-50" dirty="0"/>
          </a:p>
        </p:txBody>
      </p:sp>
    </p:spTree>
    <p:extLst>
      <p:ext uri="{BB962C8B-B14F-4D97-AF65-F5344CB8AC3E}">
        <p14:creationId xmlns:p14="http://schemas.microsoft.com/office/powerpoint/2010/main" val="399876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3"/>
            <a:ext cx="12192000" cy="817244"/>
          </a:xfrm>
          <a:custGeom>
            <a:avLst/>
            <a:gdLst/>
            <a:ahLst/>
            <a:cxnLst/>
            <a:rect l="l" t="t" r="r" b="b"/>
            <a:pathLst>
              <a:path w="12192000" h="817244">
                <a:moveTo>
                  <a:pt x="12192000" y="0"/>
                </a:moveTo>
                <a:lnTo>
                  <a:pt x="0" y="0"/>
                </a:lnTo>
                <a:lnTo>
                  <a:pt x="0" y="816863"/>
                </a:lnTo>
                <a:lnTo>
                  <a:pt x="12192000" y="816863"/>
                </a:lnTo>
                <a:lnTo>
                  <a:pt x="12192000" y="0"/>
                </a:lnTo>
                <a:close/>
              </a:path>
            </a:pathLst>
          </a:custGeom>
          <a:solidFill>
            <a:srgbClr val="A9D18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46685">
              <a:lnSpc>
                <a:spcPct val="100000"/>
              </a:lnSpc>
              <a:spcBef>
                <a:spcPts val="165"/>
              </a:spcBef>
            </a:pPr>
            <a:fld id="{81D60167-4931-47E6-BA6A-407CBD079E47}" type="slidenum">
              <a:rPr spc="-50" dirty="0"/>
              <a:t>‹N°›</a:t>
            </a:fld>
            <a:endParaRPr spc="-50" dirty="0"/>
          </a:p>
        </p:txBody>
      </p:sp>
    </p:spTree>
    <p:extLst>
      <p:ext uri="{BB962C8B-B14F-4D97-AF65-F5344CB8AC3E}">
        <p14:creationId xmlns:p14="http://schemas.microsoft.com/office/powerpoint/2010/main" val="398368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37235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46685">
              <a:lnSpc>
                <a:spcPct val="100000"/>
              </a:lnSpc>
              <a:spcBef>
                <a:spcPts val="165"/>
              </a:spcBef>
            </a:pPr>
            <a:fld id="{81D60167-4931-47E6-BA6A-407CBD079E47}" type="slidenum">
              <a:rPr spc="-50" dirty="0"/>
              <a:t>‹N°›</a:t>
            </a:fld>
            <a:endParaRPr spc="-50" dirty="0"/>
          </a:p>
        </p:txBody>
      </p:sp>
    </p:spTree>
    <p:extLst>
      <p:ext uri="{BB962C8B-B14F-4D97-AF65-F5344CB8AC3E}">
        <p14:creationId xmlns:p14="http://schemas.microsoft.com/office/powerpoint/2010/main" val="2872956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596883" y="5811011"/>
            <a:ext cx="1552955" cy="614172"/>
          </a:xfrm>
          <a:prstGeom prst="rect">
            <a:avLst/>
          </a:prstGeom>
        </p:spPr>
      </p:pic>
      <p:pic>
        <p:nvPicPr>
          <p:cNvPr id="17" name="bg object 17"/>
          <p:cNvPicPr/>
          <p:nvPr/>
        </p:nvPicPr>
        <p:blipFill>
          <a:blip r:embed="rId3" cstate="print"/>
          <a:stretch>
            <a:fillRect/>
          </a:stretch>
        </p:blipFill>
        <p:spPr>
          <a:xfrm>
            <a:off x="6283452" y="5556503"/>
            <a:ext cx="939084" cy="925372"/>
          </a:xfrm>
          <a:prstGeom prst="rect">
            <a:avLst/>
          </a:prstGeom>
        </p:spPr>
      </p:pic>
      <p:pic>
        <p:nvPicPr>
          <p:cNvPr id="18" name="bg object 18"/>
          <p:cNvPicPr/>
          <p:nvPr/>
        </p:nvPicPr>
        <p:blipFill>
          <a:blip r:embed="rId4" cstate="print"/>
          <a:stretch>
            <a:fillRect/>
          </a:stretch>
        </p:blipFill>
        <p:spPr>
          <a:xfrm>
            <a:off x="10922507" y="5844540"/>
            <a:ext cx="925068" cy="650747"/>
          </a:xfrm>
          <a:prstGeom prst="rect">
            <a:avLst/>
          </a:prstGeom>
        </p:spPr>
      </p:pic>
      <p:pic>
        <p:nvPicPr>
          <p:cNvPr id="19" name="bg object 19"/>
          <p:cNvPicPr/>
          <p:nvPr/>
        </p:nvPicPr>
        <p:blipFill>
          <a:blip r:embed="rId5" cstate="print"/>
          <a:stretch>
            <a:fillRect/>
          </a:stretch>
        </p:blipFill>
        <p:spPr>
          <a:xfrm>
            <a:off x="0" y="0"/>
            <a:ext cx="5743956" cy="6807672"/>
          </a:xfrm>
          <a:prstGeom prst="rect">
            <a:avLst/>
          </a:prstGeom>
        </p:spPr>
      </p:pic>
      <p:pic>
        <p:nvPicPr>
          <p:cNvPr id="20" name="bg object 20"/>
          <p:cNvPicPr/>
          <p:nvPr/>
        </p:nvPicPr>
        <p:blipFill>
          <a:blip r:embed="rId6" cstate="print"/>
          <a:stretch>
            <a:fillRect/>
          </a:stretch>
        </p:blipFill>
        <p:spPr>
          <a:xfrm>
            <a:off x="5920740" y="406908"/>
            <a:ext cx="6063996" cy="2894076"/>
          </a:xfrm>
          <a:prstGeom prst="rect">
            <a:avLst/>
          </a:prstGeom>
        </p:spPr>
      </p:pic>
      <p:sp>
        <p:nvSpPr>
          <p:cNvPr id="21" name="bg object 21"/>
          <p:cNvSpPr/>
          <p:nvPr/>
        </p:nvSpPr>
        <p:spPr>
          <a:xfrm>
            <a:off x="6537959" y="3643884"/>
            <a:ext cx="5050790" cy="1569720"/>
          </a:xfrm>
          <a:custGeom>
            <a:avLst/>
            <a:gdLst/>
            <a:ahLst/>
            <a:cxnLst/>
            <a:rect l="l" t="t" r="r" b="b"/>
            <a:pathLst>
              <a:path w="5050790" h="1569720">
                <a:moveTo>
                  <a:pt x="5050536" y="0"/>
                </a:moveTo>
                <a:lnTo>
                  <a:pt x="0" y="0"/>
                </a:lnTo>
                <a:lnTo>
                  <a:pt x="0" y="1569720"/>
                </a:lnTo>
                <a:lnTo>
                  <a:pt x="5050536" y="1569720"/>
                </a:lnTo>
                <a:lnTo>
                  <a:pt x="5050536" y="0"/>
                </a:lnTo>
                <a:close/>
              </a:path>
            </a:pathLst>
          </a:custGeom>
          <a:solidFill>
            <a:srgbClr val="A9D18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46685">
              <a:lnSpc>
                <a:spcPct val="100000"/>
              </a:lnSpc>
              <a:spcBef>
                <a:spcPts val="165"/>
              </a:spcBef>
            </a:pPr>
            <a:fld id="{81D60167-4931-47E6-BA6A-407CBD079E47}" type="slidenum">
              <a:rPr spc="-50" dirty="0"/>
              <a:t>‹N°›</a:t>
            </a:fld>
            <a:endParaRPr spc="-50" dirty="0"/>
          </a:p>
        </p:txBody>
      </p:sp>
    </p:spTree>
    <p:extLst>
      <p:ext uri="{BB962C8B-B14F-4D97-AF65-F5344CB8AC3E}">
        <p14:creationId xmlns:p14="http://schemas.microsoft.com/office/powerpoint/2010/main" val="2291088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EF20EA1-959F-41D1-89C1-75451A20434F}" type="datetimeFigureOut">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‹N°›</a:t>
            </a:fld>
            <a:endParaRPr lang="fr-FR"/>
          </a:p>
        </p:txBody>
      </p:sp>
    </p:spTree>
    <p:extLst>
      <p:ext uri="{BB962C8B-B14F-4D97-AF65-F5344CB8AC3E}">
        <p14:creationId xmlns:p14="http://schemas.microsoft.com/office/powerpoint/2010/main" val="987137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31" y="-48273"/>
            <a:ext cx="10363138" cy="320985"/>
          </a:xfrm>
          <a:prstGeom prst="rect">
            <a:avLst/>
          </a:prstGeom>
        </p:spPr>
        <p:txBody>
          <a:bodyPr wrap="square" lIns="0" tIns="0" rIns="0" bIns="0">
            <a:spAutoFit/>
          </a:bodyPr>
          <a:lstStyle>
            <a:lvl1pPr>
              <a:defRPr sz="2086" b="1" i="0">
                <a:solidFill>
                  <a:schemeClr val="bg1"/>
                </a:solidFill>
                <a:latin typeface="Tahoma"/>
                <a:cs typeface="Tahoma"/>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04194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31" y="-62323"/>
            <a:ext cx="10363138" cy="320985"/>
          </a:xfrm>
        </p:spPr>
        <p:txBody>
          <a:bodyPr lIns="0" tIns="0" rIns="0" bIns="0"/>
          <a:lstStyle>
            <a:lvl1pPr>
              <a:defRPr sz="2086"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6145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8929" cy="343188"/>
          </a:xfrm>
          <a:custGeom>
            <a:avLst/>
            <a:gdLst/>
            <a:ahLst/>
            <a:cxnLst/>
            <a:rect l="l" t="t" r="r" b="b"/>
            <a:pathLst>
              <a:path w="10081260" h="378460">
                <a:moveTo>
                  <a:pt x="10081260" y="0"/>
                </a:moveTo>
                <a:lnTo>
                  <a:pt x="0" y="0"/>
                </a:lnTo>
                <a:lnTo>
                  <a:pt x="0" y="377951"/>
                </a:lnTo>
                <a:lnTo>
                  <a:pt x="10081260" y="377951"/>
                </a:lnTo>
                <a:lnTo>
                  <a:pt x="10081260" y="0"/>
                </a:lnTo>
                <a:close/>
              </a:path>
            </a:pathLst>
          </a:custGeom>
          <a:solidFill>
            <a:srgbClr val="5B9BD4"/>
          </a:solidFill>
        </p:spPr>
        <p:txBody>
          <a:bodyPr wrap="square" lIns="0" tIns="0" rIns="0" bIns="0" rtlCol="0"/>
          <a:lstStyle/>
          <a:p>
            <a:endParaRPr sz="1632"/>
          </a:p>
        </p:txBody>
      </p:sp>
      <p:sp>
        <p:nvSpPr>
          <p:cNvPr id="2" name="Holder 2"/>
          <p:cNvSpPr>
            <a:spLocks noGrp="1"/>
          </p:cNvSpPr>
          <p:nvPr>
            <p:ph type="title"/>
          </p:nvPr>
        </p:nvSpPr>
        <p:spPr>
          <a:xfrm>
            <a:off x="914431" y="-62323"/>
            <a:ext cx="10363138" cy="320985"/>
          </a:xfrm>
        </p:spPr>
        <p:txBody>
          <a:bodyPr lIns="0" tIns="0" rIns="0" bIns="0"/>
          <a:lstStyle>
            <a:lvl1pPr>
              <a:defRPr sz="2086" b="1" i="0">
                <a:solidFill>
                  <a:schemeClr val="bg1"/>
                </a:solidFill>
                <a:latin typeface="Tahoma"/>
                <a:cs typeface="Tahoma"/>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65505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31" y="-62323"/>
            <a:ext cx="10363138" cy="320985"/>
          </a:xfrm>
        </p:spPr>
        <p:txBody>
          <a:bodyPr lIns="0" tIns="0" rIns="0" bIns="0"/>
          <a:lstStyle>
            <a:lvl1pPr>
              <a:defRPr sz="2086"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10868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382"/>
            <a:ext cx="12187086" cy="5898225"/>
          </a:xfrm>
          <a:prstGeom prst="rect">
            <a:avLst/>
          </a:prstGeom>
        </p:spPr>
      </p:pic>
      <p:sp>
        <p:nvSpPr>
          <p:cNvPr id="17" name="bg object 17"/>
          <p:cNvSpPr/>
          <p:nvPr/>
        </p:nvSpPr>
        <p:spPr>
          <a:xfrm>
            <a:off x="0" y="4074032"/>
            <a:ext cx="12187393" cy="2162775"/>
          </a:xfrm>
          <a:custGeom>
            <a:avLst/>
            <a:gdLst/>
            <a:ahLst/>
            <a:cxnLst/>
            <a:rect l="l" t="t" r="r" b="b"/>
            <a:pathLst>
              <a:path w="10079990" h="2385059">
                <a:moveTo>
                  <a:pt x="0" y="2385060"/>
                </a:moveTo>
                <a:lnTo>
                  <a:pt x="10079736" y="2385060"/>
                </a:lnTo>
                <a:lnTo>
                  <a:pt x="10079736" y="0"/>
                </a:lnTo>
                <a:lnTo>
                  <a:pt x="0" y="0"/>
                </a:lnTo>
                <a:lnTo>
                  <a:pt x="0" y="2385060"/>
                </a:lnTo>
                <a:close/>
              </a:path>
            </a:pathLst>
          </a:custGeom>
          <a:solidFill>
            <a:srgbClr val="548ED4"/>
          </a:solidFill>
        </p:spPr>
        <p:txBody>
          <a:bodyPr wrap="square" lIns="0" tIns="0" rIns="0" bIns="0" rtlCol="0"/>
          <a:lstStyle/>
          <a:p>
            <a:endParaRPr sz="1632"/>
          </a:p>
        </p:txBody>
      </p:sp>
      <p:pic>
        <p:nvPicPr>
          <p:cNvPr id="18" name="bg object 18"/>
          <p:cNvPicPr/>
          <p:nvPr/>
        </p:nvPicPr>
        <p:blipFill>
          <a:blip r:embed="rId3" cstate="print"/>
          <a:stretch>
            <a:fillRect/>
          </a:stretch>
        </p:blipFill>
        <p:spPr>
          <a:xfrm>
            <a:off x="9489491" y="5894079"/>
            <a:ext cx="2266422" cy="798776"/>
          </a:xfrm>
          <a:prstGeom prst="rect">
            <a:avLst/>
          </a:prstGeom>
        </p:spPr>
      </p:pic>
      <p:sp>
        <p:nvSpPr>
          <p:cNvPr id="19" name="bg object 19"/>
          <p:cNvSpPr/>
          <p:nvPr/>
        </p:nvSpPr>
        <p:spPr>
          <a:xfrm>
            <a:off x="0" y="4021517"/>
            <a:ext cx="12187393" cy="52974"/>
          </a:xfrm>
          <a:custGeom>
            <a:avLst/>
            <a:gdLst/>
            <a:ahLst/>
            <a:cxnLst/>
            <a:rect l="l" t="t" r="r" b="b"/>
            <a:pathLst>
              <a:path w="10079990" h="58420">
                <a:moveTo>
                  <a:pt x="0" y="57912"/>
                </a:moveTo>
                <a:lnTo>
                  <a:pt x="10079736" y="57912"/>
                </a:lnTo>
                <a:lnTo>
                  <a:pt x="10079736" y="0"/>
                </a:lnTo>
                <a:lnTo>
                  <a:pt x="0" y="0"/>
                </a:lnTo>
                <a:lnTo>
                  <a:pt x="0" y="57912"/>
                </a:lnTo>
                <a:close/>
              </a:path>
            </a:pathLst>
          </a:custGeom>
          <a:solidFill>
            <a:srgbClr val="F8B004"/>
          </a:solidFill>
        </p:spPr>
        <p:txBody>
          <a:bodyPr wrap="square" lIns="0" tIns="0" rIns="0" bIns="0" rtlCol="0"/>
          <a:lstStyle/>
          <a:p>
            <a:endParaRPr sz="1632"/>
          </a:p>
        </p:txBody>
      </p:sp>
      <p:sp>
        <p:nvSpPr>
          <p:cNvPr id="20" name="bg object 20"/>
          <p:cNvSpPr/>
          <p:nvPr/>
        </p:nvSpPr>
        <p:spPr>
          <a:xfrm>
            <a:off x="869715" y="2806770"/>
            <a:ext cx="1959319" cy="1469489"/>
          </a:xfrm>
          <a:custGeom>
            <a:avLst/>
            <a:gdLst/>
            <a:ahLst/>
            <a:cxnLst/>
            <a:rect l="l" t="t" r="r" b="b"/>
            <a:pathLst>
              <a:path w="1620520" h="1620520">
                <a:moveTo>
                  <a:pt x="810006" y="0"/>
                </a:moveTo>
                <a:lnTo>
                  <a:pt x="762411" y="1375"/>
                </a:lnTo>
                <a:lnTo>
                  <a:pt x="715541" y="5450"/>
                </a:lnTo>
                <a:lnTo>
                  <a:pt x="669471" y="12149"/>
                </a:lnTo>
                <a:lnTo>
                  <a:pt x="624277" y="21395"/>
                </a:lnTo>
                <a:lnTo>
                  <a:pt x="580036" y="33114"/>
                </a:lnTo>
                <a:lnTo>
                  <a:pt x="536822" y="47228"/>
                </a:lnTo>
                <a:lnTo>
                  <a:pt x="494713" y="63662"/>
                </a:lnTo>
                <a:lnTo>
                  <a:pt x="453784" y="82340"/>
                </a:lnTo>
                <a:lnTo>
                  <a:pt x="414111" y="103185"/>
                </a:lnTo>
                <a:lnTo>
                  <a:pt x="375769" y="126122"/>
                </a:lnTo>
                <a:lnTo>
                  <a:pt x="338836" y="151075"/>
                </a:lnTo>
                <a:lnTo>
                  <a:pt x="303387" y="177968"/>
                </a:lnTo>
                <a:lnTo>
                  <a:pt x="269497" y="206724"/>
                </a:lnTo>
                <a:lnTo>
                  <a:pt x="237243" y="237267"/>
                </a:lnTo>
                <a:lnTo>
                  <a:pt x="206702" y="269522"/>
                </a:lnTo>
                <a:lnTo>
                  <a:pt x="177948" y="303413"/>
                </a:lnTo>
                <a:lnTo>
                  <a:pt x="151057" y="338864"/>
                </a:lnTo>
                <a:lnTo>
                  <a:pt x="126107" y="375797"/>
                </a:lnTo>
                <a:lnTo>
                  <a:pt x="103172" y="414139"/>
                </a:lnTo>
                <a:lnTo>
                  <a:pt x="82329" y="453812"/>
                </a:lnTo>
                <a:lnTo>
                  <a:pt x="63653" y="494740"/>
                </a:lnTo>
                <a:lnTo>
                  <a:pt x="47221" y="536848"/>
                </a:lnTo>
                <a:lnTo>
                  <a:pt x="33109" y="580059"/>
                </a:lnTo>
                <a:lnTo>
                  <a:pt x="21392" y="624297"/>
                </a:lnTo>
                <a:lnTo>
                  <a:pt x="12147" y="669487"/>
                </a:lnTo>
                <a:lnTo>
                  <a:pt x="5449" y="715553"/>
                </a:lnTo>
                <a:lnTo>
                  <a:pt x="1375" y="762417"/>
                </a:lnTo>
                <a:lnTo>
                  <a:pt x="0" y="810006"/>
                </a:lnTo>
                <a:lnTo>
                  <a:pt x="1375" y="857594"/>
                </a:lnTo>
                <a:lnTo>
                  <a:pt x="5449" y="904458"/>
                </a:lnTo>
                <a:lnTo>
                  <a:pt x="12147" y="950524"/>
                </a:lnTo>
                <a:lnTo>
                  <a:pt x="21392" y="995714"/>
                </a:lnTo>
                <a:lnTo>
                  <a:pt x="33109" y="1039952"/>
                </a:lnTo>
                <a:lnTo>
                  <a:pt x="47221" y="1083163"/>
                </a:lnTo>
                <a:lnTo>
                  <a:pt x="63653" y="1125271"/>
                </a:lnTo>
                <a:lnTo>
                  <a:pt x="82329" y="1166199"/>
                </a:lnTo>
                <a:lnTo>
                  <a:pt x="103172" y="1205872"/>
                </a:lnTo>
                <a:lnTo>
                  <a:pt x="126107" y="1244214"/>
                </a:lnTo>
                <a:lnTo>
                  <a:pt x="151057" y="1281147"/>
                </a:lnTo>
                <a:lnTo>
                  <a:pt x="177948" y="1316598"/>
                </a:lnTo>
                <a:lnTo>
                  <a:pt x="206702" y="1350489"/>
                </a:lnTo>
                <a:lnTo>
                  <a:pt x="237243" y="1382744"/>
                </a:lnTo>
                <a:lnTo>
                  <a:pt x="269497" y="1413287"/>
                </a:lnTo>
                <a:lnTo>
                  <a:pt x="303387" y="1442043"/>
                </a:lnTo>
                <a:lnTo>
                  <a:pt x="338836" y="1468936"/>
                </a:lnTo>
                <a:lnTo>
                  <a:pt x="375769" y="1493889"/>
                </a:lnTo>
                <a:lnTo>
                  <a:pt x="414111" y="1516826"/>
                </a:lnTo>
                <a:lnTo>
                  <a:pt x="453784" y="1537671"/>
                </a:lnTo>
                <a:lnTo>
                  <a:pt x="494713" y="1556349"/>
                </a:lnTo>
                <a:lnTo>
                  <a:pt x="536822" y="1572783"/>
                </a:lnTo>
                <a:lnTo>
                  <a:pt x="580036" y="1586897"/>
                </a:lnTo>
                <a:lnTo>
                  <a:pt x="624277" y="1598616"/>
                </a:lnTo>
                <a:lnTo>
                  <a:pt x="669471" y="1607862"/>
                </a:lnTo>
                <a:lnTo>
                  <a:pt x="715541" y="1614561"/>
                </a:lnTo>
                <a:lnTo>
                  <a:pt x="762411" y="1618636"/>
                </a:lnTo>
                <a:lnTo>
                  <a:pt x="810006" y="1620012"/>
                </a:lnTo>
                <a:lnTo>
                  <a:pt x="857594" y="1618636"/>
                </a:lnTo>
                <a:lnTo>
                  <a:pt x="904458" y="1614561"/>
                </a:lnTo>
                <a:lnTo>
                  <a:pt x="950524" y="1607862"/>
                </a:lnTo>
                <a:lnTo>
                  <a:pt x="995714" y="1598616"/>
                </a:lnTo>
                <a:lnTo>
                  <a:pt x="1039952" y="1586897"/>
                </a:lnTo>
                <a:lnTo>
                  <a:pt x="1083163" y="1572783"/>
                </a:lnTo>
                <a:lnTo>
                  <a:pt x="1125271" y="1556349"/>
                </a:lnTo>
                <a:lnTo>
                  <a:pt x="1166199" y="1537671"/>
                </a:lnTo>
                <a:lnTo>
                  <a:pt x="1205872" y="1516826"/>
                </a:lnTo>
                <a:lnTo>
                  <a:pt x="1244214" y="1493889"/>
                </a:lnTo>
                <a:lnTo>
                  <a:pt x="1281147" y="1468936"/>
                </a:lnTo>
                <a:lnTo>
                  <a:pt x="1316598" y="1442043"/>
                </a:lnTo>
                <a:lnTo>
                  <a:pt x="1350489" y="1413287"/>
                </a:lnTo>
                <a:lnTo>
                  <a:pt x="1382744" y="1382744"/>
                </a:lnTo>
                <a:lnTo>
                  <a:pt x="1413287" y="1350489"/>
                </a:lnTo>
                <a:lnTo>
                  <a:pt x="1442043" y="1316598"/>
                </a:lnTo>
                <a:lnTo>
                  <a:pt x="1468936" y="1281147"/>
                </a:lnTo>
                <a:lnTo>
                  <a:pt x="1493889" y="1244214"/>
                </a:lnTo>
                <a:lnTo>
                  <a:pt x="1516826" y="1205872"/>
                </a:lnTo>
                <a:lnTo>
                  <a:pt x="1537671" y="1166199"/>
                </a:lnTo>
                <a:lnTo>
                  <a:pt x="1556349" y="1125271"/>
                </a:lnTo>
                <a:lnTo>
                  <a:pt x="1572783" y="1083163"/>
                </a:lnTo>
                <a:lnTo>
                  <a:pt x="1586897" y="1039952"/>
                </a:lnTo>
                <a:lnTo>
                  <a:pt x="1598616" y="995714"/>
                </a:lnTo>
                <a:lnTo>
                  <a:pt x="1607862" y="950524"/>
                </a:lnTo>
                <a:lnTo>
                  <a:pt x="1614561" y="904458"/>
                </a:lnTo>
                <a:lnTo>
                  <a:pt x="1618636" y="857594"/>
                </a:lnTo>
                <a:lnTo>
                  <a:pt x="1620011" y="810006"/>
                </a:lnTo>
                <a:lnTo>
                  <a:pt x="1618636" y="762417"/>
                </a:lnTo>
                <a:lnTo>
                  <a:pt x="1614561" y="715553"/>
                </a:lnTo>
                <a:lnTo>
                  <a:pt x="1607862" y="669487"/>
                </a:lnTo>
                <a:lnTo>
                  <a:pt x="1598616" y="624297"/>
                </a:lnTo>
                <a:lnTo>
                  <a:pt x="1586897" y="580059"/>
                </a:lnTo>
                <a:lnTo>
                  <a:pt x="1572783" y="536848"/>
                </a:lnTo>
                <a:lnTo>
                  <a:pt x="1556349" y="494740"/>
                </a:lnTo>
                <a:lnTo>
                  <a:pt x="1537671" y="453812"/>
                </a:lnTo>
                <a:lnTo>
                  <a:pt x="1516826" y="414139"/>
                </a:lnTo>
                <a:lnTo>
                  <a:pt x="1493889" y="375797"/>
                </a:lnTo>
                <a:lnTo>
                  <a:pt x="1468936" y="338864"/>
                </a:lnTo>
                <a:lnTo>
                  <a:pt x="1442043" y="303413"/>
                </a:lnTo>
                <a:lnTo>
                  <a:pt x="1413287" y="269522"/>
                </a:lnTo>
                <a:lnTo>
                  <a:pt x="1382744" y="237267"/>
                </a:lnTo>
                <a:lnTo>
                  <a:pt x="1350489" y="206724"/>
                </a:lnTo>
                <a:lnTo>
                  <a:pt x="1316598" y="177968"/>
                </a:lnTo>
                <a:lnTo>
                  <a:pt x="1281147" y="151075"/>
                </a:lnTo>
                <a:lnTo>
                  <a:pt x="1244214" y="126122"/>
                </a:lnTo>
                <a:lnTo>
                  <a:pt x="1205872" y="103185"/>
                </a:lnTo>
                <a:lnTo>
                  <a:pt x="1166199" y="82340"/>
                </a:lnTo>
                <a:lnTo>
                  <a:pt x="1125271" y="63662"/>
                </a:lnTo>
                <a:lnTo>
                  <a:pt x="1083163" y="47228"/>
                </a:lnTo>
                <a:lnTo>
                  <a:pt x="1039952" y="33114"/>
                </a:lnTo>
                <a:lnTo>
                  <a:pt x="995714" y="21395"/>
                </a:lnTo>
                <a:lnTo>
                  <a:pt x="950524" y="12149"/>
                </a:lnTo>
                <a:lnTo>
                  <a:pt x="904458" y="5450"/>
                </a:lnTo>
                <a:lnTo>
                  <a:pt x="857594" y="1375"/>
                </a:lnTo>
                <a:lnTo>
                  <a:pt x="810006" y="0"/>
                </a:lnTo>
                <a:close/>
              </a:path>
            </a:pathLst>
          </a:custGeom>
          <a:solidFill>
            <a:srgbClr val="F8B004"/>
          </a:solidFill>
        </p:spPr>
        <p:txBody>
          <a:bodyPr wrap="square" lIns="0" tIns="0" rIns="0" bIns="0" rtlCol="0"/>
          <a:lstStyle/>
          <a:p>
            <a:endParaRPr sz="1632"/>
          </a:p>
        </p:txBody>
      </p:sp>
      <p:sp>
        <p:nvSpPr>
          <p:cNvPr id="21" name="bg object 21"/>
          <p:cNvSpPr/>
          <p:nvPr/>
        </p:nvSpPr>
        <p:spPr>
          <a:xfrm>
            <a:off x="2003849" y="2318246"/>
            <a:ext cx="1305189" cy="980043"/>
          </a:xfrm>
          <a:custGeom>
            <a:avLst/>
            <a:gdLst/>
            <a:ahLst/>
            <a:cxnLst/>
            <a:rect l="l" t="t" r="r" b="b"/>
            <a:pathLst>
              <a:path w="1079500" h="1080770">
                <a:moveTo>
                  <a:pt x="539495" y="0"/>
                </a:moveTo>
                <a:lnTo>
                  <a:pt x="490392" y="2208"/>
                </a:lnTo>
                <a:lnTo>
                  <a:pt x="442524" y="8706"/>
                </a:lnTo>
                <a:lnTo>
                  <a:pt x="396081" y="19302"/>
                </a:lnTo>
                <a:lnTo>
                  <a:pt x="351253" y="33806"/>
                </a:lnTo>
                <a:lnTo>
                  <a:pt x="308232" y="52026"/>
                </a:lnTo>
                <a:lnTo>
                  <a:pt x="267207" y="73772"/>
                </a:lnTo>
                <a:lnTo>
                  <a:pt x="228370" y="98854"/>
                </a:lnTo>
                <a:lnTo>
                  <a:pt x="191911" y="127079"/>
                </a:lnTo>
                <a:lnTo>
                  <a:pt x="158019" y="158257"/>
                </a:lnTo>
                <a:lnTo>
                  <a:pt x="126887" y="192198"/>
                </a:lnTo>
                <a:lnTo>
                  <a:pt x="98703" y="228710"/>
                </a:lnTo>
                <a:lnTo>
                  <a:pt x="73659" y="267603"/>
                </a:lnTo>
                <a:lnTo>
                  <a:pt x="51946" y="308685"/>
                </a:lnTo>
                <a:lnTo>
                  <a:pt x="33753" y="351765"/>
                </a:lnTo>
                <a:lnTo>
                  <a:pt x="19272" y="396654"/>
                </a:lnTo>
                <a:lnTo>
                  <a:pt x="8692" y="443159"/>
                </a:lnTo>
                <a:lnTo>
                  <a:pt x="2204" y="491091"/>
                </a:lnTo>
                <a:lnTo>
                  <a:pt x="0" y="540257"/>
                </a:lnTo>
                <a:lnTo>
                  <a:pt x="2204" y="589424"/>
                </a:lnTo>
                <a:lnTo>
                  <a:pt x="8692" y="637356"/>
                </a:lnTo>
                <a:lnTo>
                  <a:pt x="19272" y="683861"/>
                </a:lnTo>
                <a:lnTo>
                  <a:pt x="33753" y="728750"/>
                </a:lnTo>
                <a:lnTo>
                  <a:pt x="51946" y="771830"/>
                </a:lnTo>
                <a:lnTo>
                  <a:pt x="73659" y="812912"/>
                </a:lnTo>
                <a:lnTo>
                  <a:pt x="98703" y="851805"/>
                </a:lnTo>
                <a:lnTo>
                  <a:pt x="126887" y="888317"/>
                </a:lnTo>
                <a:lnTo>
                  <a:pt x="158019" y="922258"/>
                </a:lnTo>
                <a:lnTo>
                  <a:pt x="191911" y="953436"/>
                </a:lnTo>
                <a:lnTo>
                  <a:pt x="228370" y="981661"/>
                </a:lnTo>
                <a:lnTo>
                  <a:pt x="267207" y="1006743"/>
                </a:lnTo>
                <a:lnTo>
                  <a:pt x="308232" y="1028489"/>
                </a:lnTo>
                <a:lnTo>
                  <a:pt x="351253" y="1046709"/>
                </a:lnTo>
                <a:lnTo>
                  <a:pt x="396081" y="1061213"/>
                </a:lnTo>
                <a:lnTo>
                  <a:pt x="442524" y="1071809"/>
                </a:lnTo>
                <a:lnTo>
                  <a:pt x="490392" y="1078307"/>
                </a:lnTo>
                <a:lnTo>
                  <a:pt x="539495" y="1080515"/>
                </a:lnTo>
                <a:lnTo>
                  <a:pt x="588599" y="1078307"/>
                </a:lnTo>
                <a:lnTo>
                  <a:pt x="636467" y="1071809"/>
                </a:lnTo>
                <a:lnTo>
                  <a:pt x="682910" y="1061213"/>
                </a:lnTo>
                <a:lnTo>
                  <a:pt x="727738" y="1046709"/>
                </a:lnTo>
                <a:lnTo>
                  <a:pt x="770759" y="1028489"/>
                </a:lnTo>
                <a:lnTo>
                  <a:pt x="811783" y="1006743"/>
                </a:lnTo>
                <a:lnTo>
                  <a:pt x="850621" y="981661"/>
                </a:lnTo>
                <a:lnTo>
                  <a:pt x="887080" y="953436"/>
                </a:lnTo>
                <a:lnTo>
                  <a:pt x="920972" y="922258"/>
                </a:lnTo>
                <a:lnTo>
                  <a:pt x="952104" y="888317"/>
                </a:lnTo>
                <a:lnTo>
                  <a:pt x="980288" y="851805"/>
                </a:lnTo>
                <a:lnTo>
                  <a:pt x="1005332" y="812912"/>
                </a:lnTo>
                <a:lnTo>
                  <a:pt x="1027045" y="771830"/>
                </a:lnTo>
                <a:lnTo>
                  <a:pt x="1045238" y="728750"/>
                </a:lnTo>
                <a:lnTo>
                  <a:pt x="1059719" y="683861"/>
                </a:lnTo>
                <a:lnTo>
                  <a:pt x="1070299" y="637356"/>
                </a:lnTo>
                <a:lnTo>
                  <a:pt x="1076787" y="589424"/>
                </a:lnTo>
                <a:lnTo>
                  <a:pt x="1078992" y="540257"/>
                </a:lnTo>
                <a:lnTo>
                  <a:pt x="1076787" y="491091"/>
                </a:lnTo>
                <a:lnTo>
                  <a:pt x="1070299" y="443159"/>
                </a:lnTo>
                <a:lnTo>
                  <a:pt x="1059719" y="396654"/>
                </a:lnTo>
                <a:lnTo>
                  <a:pt x="1045238" y="351765"/>
                </a:lnTo>
                <a:lnTo>
                  <a:pt x="1027045" y="308685"/>
                </a:lnTo>
                <a:lnTo>
                  <a:pt x="1005332" y="267603"/>
                </a:lnTo>
                <a:lnTo>
                  <a:pt x="980288" y="228710"/>
                </a:lnTo>
                <a:lnTo>
                  <a:pt x="952104" y="192198"/>
                </a:lnTo>
                <a:lnTo>
                  <a:pt x="920972" y="158257"/>
                </a:lnTo>
                <a:lnTo>
                  <a:pt x="887080" y="127079"/>
                </a:lnTo>
                <a:lnTo>
                  <a:pt x="850621" y="98854"/>
                </a:lnTo>
                <a:lnTo>
                  <a:pt x="811784" y="73772"/>
                </a:lnTo>
                <a:lnTo>
                  <a:pt x="770759" y="52026"/>
                </a:lnTo>
                <a:lnTo>
                  <a:pt x="727738" y="33806"/>
                </a:lnTo>
                <a:lnTo>
                  <a:pt x="682910" y="19302"/>
                </a:lnTo>
                <a:lnTo>
                  <a:pt x="636467" y="8706"/>
                </a:lnTo>
                <a:lnTo>
                  <a:pt x="588599" y="2208"/>
                </a:lnTo>
                <a:lnTo>
                  <a:pt x="539495" y="0"/>
                </a:lnTo>
                <a:close/>
              </a:path>
            </a:pathLst>
          </a:custGeom>
          <a:solidFill>
            <a:srgbClr val="548ED4"/>
          </a:solidFill>
        </p:spPr>
        <p:txBody>
          <a:bodyPr wrap="square" lIns="0" tIns="0" rIns="0" bIns="0" rtlCol="0"/>
          <a:lstStyle/>
          <a:p>
            <a:endParaRPr sz="1632"/>
          </a:p>
        </p:txBody>
      </p:sp>
      <p:sp>
        <p:nvSpPr>
          <p:cNvPr id="22" name="bg object 22"/>
          <p:cNvSpPr/>
          <p:nvPr/>
        </p:nvSpPr>
        <p:spPr>
          <a:xfrm>
            <a:off x="2003849" y="2318246"/>
            <a:ext cx="1305189" cy="980043"/>
          </a:xfrm>
          <a:custGeom>
            <a:avLst/>
            <a:gdLst/>
            <a:ahLst/>
            <a:cxnLst/>
            <a:rect l="l" t="t" r="r" b="b"/>
            <a:pathLst>
              <a:path w="1079500" h="1080770">
                <a:moveTo>
                  <a:pt x="539495" y="0"/>
                </a:moveTo>
                <a:lnTo>
                  <a:pt x="490392" y="2208"/>
                </a:lnTo>
                <a:lnTo>
                  <a:pt x="442524" y="8706"/>
                </a:lnTo>
                <a:lnTo>
                  <a:pt x="396081" y="19302"/>
                </a:lnTo>
                <a:lnTo>
                  <a:pt x="351253" y="33806"/>
                </a:lnTo>
                <a:lnTo>
                  <a:pt x="308232" y="52026"/>
                </a:lnTo>
                <a:lnTo>
                  <a:pt x="267207" y="73772"/>
                </a:lnTo>
                <a:lnTo>
                  <a:pt x="228370" y="98854"/>
                </a:lnTo>
                <a:lnTo>
                  <a:pt x="191911" y="127079"/>
                </a:lnTo>
                <a:lnTo>
                  <a:pt x="158019" y="158257"/>
                </a:lnTo>
                <a:lnTo>
                  <a:pt x="126887" y="192198"/>
                </a:lnTo>
                <a:lnTo>
                  <a:pt x="98703" y="228710"/>
                </a:lnTo>
                <a:lnTo>
                  <a:pt x="73659" y="267603"/>
                </a:lnTo>
                <a:lnTo>
                  <a:pt x="51946" y="308685"/>
                </a:lnTo>
                <a:lnTo>
                  <a:pt x="33753" y="351765"/>
                </a:lnTo>
                <a:lnTo>
                  <a:pt x="19272" y="396654"/>
                </a:lnTo>
                <a:lnTo>
                  <a:pt x="8692" y="443159"/>
                </a:lnTo>
                <a:lnTo>
                  <a:pt x="2204" y="491091"/>
                </a:lnTo>
                <a:lnTo>
                  <a:pt x="0" y="540257"/>
                </a:lnTo>
                <a:lnTo>
                  <a:pt x="2204" y="589424"/>
                </a:lnTo>
                <a:lnTo>
                  <a:pt x="8692" y="637356"/>
                </a:lnTo>
                <a:lnTo>
                  <a:pt x="19272" y="683861"/>
                </a:lnTo>
                <a:lnTo>
                  <a:pt x="33753" y="728750"/>
                </a:lnTo>
                <a:lnTo>
                  <a:pt x="51946" y="771830"/>
                </a:lnTo>
                <a:lnTo>
                  <a:pt x="73659" y="812912"/>
                </a:lnTo>
                <a:lnTo>
                  <a:pt x="98703" y="851805"/>
                </a:lnTo>
                <a:lnTo>
                  <a:pt x="126887" y="888317"/>
                </a:lnTo>
                <a:lnTo>
                  <a:pt x="158019" y="922258"/>
                </a:lnTo>
                <a:lnTo>
                  <a:pt x="191911" y="953436"/>
                </a:lnTo>
                <a:lnTo>
                  <a:pt x="228370" y="981661"/>
                </a:lnTo>
                <a:lnTo>
                  <a:pt x="267207" y="1006743"/>
                </a:lnTo>
                <a:lnTo>
                  <a:pt x="308232" y="1028489"/>
                </a:lnTo>
                <a:lnTo>
                  <a:pt x="351253" y="1046709"/>
                </a:lnTo>
                <a:lnTo>
                  <a:pt x="396081" y="1061213"/>
                </a:lnTo>
                <a:lnTo>
                  <a:pt x="442524" y="1071809"/>
                </a:lnTo>
                <a:lnTo>
                  <a:pt x="490392" y="1078307"/>
                </a:lnTo>
                <a:lnTo>
                  <a:pt x="539495" y="1080515"/>
                </a:lnTo>
                <a:lnTo>
                  <a:pt x="588599" y="1078307"/>
                </a:lnTo>
                <a:lnTo>
                  <a:pt x="636467" y="1071809"/>
                </a:lnTo>
                <a:lnTo>
                  <a:pt x="682910" y="1061213"/>
                </a:lnTo>
                <a:lnTo>
                  <a:pt x="727738" y="1046709"/>
                </a:lnTo>
                <a:lnTo>
                  <a:pt x="770759" y="1028489"/>
                </a:lnTo>
                <a:lnTo>
                  <a:pt x="811783" y="1006743"/>
                </a:lnTo>
                <a:lnTo>
                  <a:pt x="850621" y="981661"/>
                </a:lnTo>
                <a:lnTo>
                  <a:pt x="887080" y="953436"/>
                </a:lnTo>
                <a:lnTo>
                  <a:pt x="920972" y="922258"/>
                </a:lnTo>
                <a:lnTo>
                  <a:pt x="952104" y="888317"/>
                </a:lnTo>
                <a:lnTo>
                  <a:pt x="980288" y="851805"/>
                </a:lnTo>
                <a:lnTo>
                  <a:pt x="1005332" y="812912"/>
                </a:lnTo>
                <a:lnTo>
                  <a:pt x="1027045" y="771830"/>
                </a:lnTo>
                <a:lnTo>
                  <a:pt x="1045238" y="728750"/>
                </a:lnTo>
                <a:lnTo>
                  <a:pt x="1059719" y="683861"/>
                </a:lnTo>
                <a:lnTo>
                  <a:pt x="1070299" y="637356"/>
                </a:lnTo>
                <a:lnTo>
                  <a:pt x="1076787" y="589424"/>
                </a:lnTo>
                <a:lnTo>
                  <a:pt x="1078992" y="540257"/>
                </a:lnTo>
                <a:lnTo>
                  <a:pt x="1076787" y="491091"/>
                </a:lnTo>
                <a:lnTo>
                  <a:pt x="1070299" y="443159"/>
                </a:lnTo>
                <a:lnTo>
                  <a:pt x="1059719" y="396654"/>
                </a:lnTo>
                <a:lnTo>
                  <a:pt x="1045238" y="351765"/>
                </a:lnTo>
                <a:lnTo>
                  <a:pt x="1027045" y="308685"/>
                </a:lnTo>
                <a:lnTo>
                  <a:pt x="1005332" y="267603"/>
                </a:lnTo>
                <a:lnTo>
                  <a:pt x="980288" y="228710"/>
                </a:lnTo>
                <a:lnTo>
                  <a:pt x="952104" y="192198"/>
                </a:lnTo>
                <a:lnTo>
                  <a:pt x="920972" y="158257"/>
                </a:lnTo>
                <a:lnTo>
                  <a:pt x="887080" y="127079"/>
                </a:lnTo>
                <a:lnTo>
                  <a:pt x="850621" y="98854"/>
                </a:lnTo>
                <a:lnTo>
                  <a:pt x="811784" y="73772"/>
                </a:lnTo>
                <a:lnTo>
                  <a:pt x="770759" y="52026"/>
                </a:lnTo>
                <a:lnTo>
                  <a:pt x="727738" y="33806"/>
                </a:lnTo>
                <a:lnTo>
                  <a:pt x="682910" y="19302"/>
                </a:lnTo>
                <a:lnTo>
                  <a:pt x="636467" y="8706"/>
                </a:lnTo>
                <a:lnTo>
                  <a:pt x="588599" y="2208"/>
                </a:lnTo>
                <a:lnTo>
                  <a:pt x="539495" y="0"/>
                </a:lnTo>
                <a:close/>
              </a:path>
            </a:pathLst>
          </a:custGeom>
          <a:ln w="38100">
            <a:solidFill>
              <a:srgbClr val="F8B004"/>
            </a:solidFill>
          </a:ln>
        </p:spPr>
        <p:txBody>
          <a:bodyPr wrap="square" lIns="0" tIns="0" rIns="0" bIns="0" rtlCol="0"/>
          <a:lstStyle/>
          <a:p>
            <a:endParaRPr sz="1632"/>
          </a:p>
        </p:txBody>
      </p:sp>
      <p:sp>
        <p:nvSpPr>
          <p:cNvPr id="23" name="bg object 23"/>
          <p:cNvSpPr/>
          <p:nvPr/>
        </p:nvSpPr>
        <p:spPr>
          <a:xfrm>
            <a:off x="7051705" y="389714"/>
            <a:ext cx="4352421" cy="457776"/>
          </a:xfrm>
          <a:custGeom>
            <a:avLst/>
            <a:gdLst/>
            <a:ahLst/>
            <a:cxnLst/>
            <a:rect l="l" t="t" r="r" b="b"/>
            <a:pathLst>
              <a:path w="3599815" h="504825">
                <a:moveTo>
                  <a:pt x="3599688" y="0"/>
                </a:moveTo>
                <a:lnTo>
                  <a:pt x="0" y="0"/>
                </a:lnTo>
                <a:lnTo>
                  <a:pt x="0" y="504444"/>
                </a:lnTo>
                <a:lnTo>
                  <a:pt x="3599688" y="504444"/>
                </a:lnTo>
                <a:lnTo>
                  <a:pt x="3599688" y="0"/>
                </a:lnTo>
                <a:close/>
              </a:path>
            </a:pathLst>
          </a:custGeom>
          <a:solidFill>
            <a:srgbClr val="F8B004"/>
          </a:solidFill>
        </p:spPr>
        <p:txBody>
          <a:bodyPr wrap="square" lIns="0" tIns="0" rIns="0" bIns="0" rtlCol="0"/>
          <a:lstStyle/>
          <a:p>
            <a:endParaRPr sz="163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0590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E248A4F-59A4-43FA-89B2-F467957CDA9F}" type="datetime1">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2254917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112654-2B35-427F-ADB9-49DEF1E0B5D8}" type="datetime1">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192849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F0BD418-1A6B-4E83-814D-568907F8A56C}" type="datetimeFigureOut">
              <a:rPr lang="fr-FR" smtClean="0"/>
              <a:t>02/04/2024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83692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71E3AC6-6854-4EFC-91E3-CFA1806208DE}" type="datetime1">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748329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1BF3D7C-6C87-49DA-8170-6B47ED8FB7F9}" type="datetime1">
              <a:rPr lang="fr-FR" smtClean="0"/>
              <a:t>02/04/2024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905475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A0B18B-5823-415C-A011-D218D64E7A70}" type="datetime1">
              <a:rPr lang="fr-FR" smtClean="0"/>
              <a:t>02/04/2024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83234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8F5B350-BEC7-4517-A5F3-7F337AAA2D0D}" type="datetime1">
              <a:rPr lang="fr-FR" smtClean="0"/>
              <a:t>02/04/2024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421192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BB2459-137B-4B9D-A90B-839DA54D2286}" type="datetime1">
              <a:rPr lang="fr-FR" smtClean="0"/>
              <a:t>02/04/2024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3395465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021E4E3-DB9E-4293-A44F-B59315E803D0}" type="datetime1">
              <a:rPr lang="fr-FR" smtClean="0"/>
              <a:t>02/04/2024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2863093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4F606D0-BDF8-458A-939B-5AF281B56B5F}" type="datetime1">
              <a:rPr lang="fr-FR" smtClean="0"/>
              <a:t>02/04/2024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4018322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E822AD-0829-4CF6-AC69-D6A73666B3C4}" type="datetime1">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787154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3EFA350-F38D-46D8-8A23-0EC9AA1F2BA1}" type="datetime1">
              <a:rPr lang="fr-FR" smtClean="0"/>
              <a:t>02/04/2024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348965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F0BD418-1A6B-4E83-814D-568907F8A56C}" type="datetimeFigureOut">
              <a:rPr lang="fr-FR" smtClean="0"/>
              <a:t>02/04/2024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048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F0BD418-1A6B-4E83-814D-568907F8A56C}" type="datetimeFigureOut">
              <a:rPr lang="fr-FR" smtClean="0"/>
              <a:t>02/04/2024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881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0BD418-1A6B-4E83-814D-568907F8A56C}" type="datetimeFigureOut">
              <a:rPr lang="fr-FR" smtClean="0"/>
              <a:t>02/04/2024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9665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BD418-1A6B-4E83-814D-568907F8A56C}" type="datetimeFigureOut">
              <a:rPr lang="fr-FR" smtClean="0"/>
              <a:t>02/04/2024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5675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BD418-1A6B-4E83-814D-568907F8A56C}" type="datetimeFigureOut">
              <a:rPr lang="fr-FR" smtClean="0"/>
              <a:t>02/04/2024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4272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BD418-1A6B-4E83-814D-568907F8A56C}" type="datetimeFigureOut">
              <a:rPr lang="fr-FR" smtClean="0"/>
              <a:t>02/04/2024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4E30-4F36-4098-97E2-E1F6D838FDE3}" type="slidenum">
              <a:rPr lang="fr-FR" smtClean="0"/>
              <a:t>‹N°›</a:t>
            </a:fld>
            <a:endParaRPr lang="fr-FR"/>
          </a:p>
        </p:txBody>
      </p:sp>
    </p:spTree>
    <p:extLst>
      <p:ext uri="{BB962C8B-B14F-4D97-AF65-F5344CB8AC3E}">
        <p14:creationId xmlns:p14="http://schemas.microsoft.com/office/powerpoint/2010/main" val="90393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3449227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6021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71115" y="-28574"/>
            <a:ext cx="8049768"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3947286" y="1593341"/>
            <a:ext cx="6706234" cy="1781810"/>
          </a:xfrm>
          <a:prstGeom prst="rect">
            <a:avLst/>
          </a:prstGeom>
        </p:spPr>
        <p:txBody>
          <a:bodyPr wrap="square" lIns="0" tIns="0" rIns="0" bIns="0">
            <a:spAutoFit/>
          </a:bodyPr>
          <a:lstStyle>
            <a:lvl1pPr>
              <a:defRPr sz="1800" b="0" i="0">
                <a:solidFill>
                  <a:srgbClr val="30849B"/>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a:xfrm>
            <a:off x="11725147" y="6503999"/>
            <a:ext cx="275590" cy="22479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46685">
              <a:lnSpc>
                <a:spcPct val="100000"/>
              </a:lnSpc>
              <a:spcBef>
                <a:spcPts val="165"/>
              </a:spcBef>
            </a:pPr>
            <a:fld id="{81D60167-4931-47E6-BA6A-407CBD079E47}" type="slidenum">
              <a:rPr spc="-50" dirty="0"/>
              <a:t>‹N°›</a:t>
            </a:fld>
            <a:endParaRPr spc="-50" dirty="0"/>
          </a:p>
        </p:txBody>
      </p:sp>
    </p:spTree>
    <p:extLst>
      <p:ext uri="{BB962C8B-B14F-4D97-AF65-F5344CB8AC3E}">
        <p14:creationId xmlns:p14="http://schemas.microsoft.com/office/powerpoint/2010/main" val="31623714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31" y="-62323"/>
            <a:ext cx="10363138" cy="353943"/>
          </a:xfrm>
          <a:prstGeom prst="rect">
            <a:avLst/>
          </a:prstGeom>
        </p:spPr>
        <p:txBody>
          <a:bodyPr wrap="square" lIns="0" tIns="0" rIns="0" bIns="0">
            <a:spAutoFit/>
          </a:bodyPr>
          <a:lstStyle>
            <a:lvl1pPr>
              <a:defRPr sz="2300" b="1" i="0">
                <a:solidFill>
                  <a:schemeClr val="bg1"/>
                </a:solidFill>
                <a:latin typeface="Tahoma"/>
                <a:cs typeface="Tahoma"/>
              </a:defRPr>
            </a:lvl1pPr>
          </a:lstStyle>
          <a:p>
            <a:endParaRPr/>
          </a:p>
        </p:txBody>
      </p:sp>
      <p:sp>
        <p:nvSpPr>
          <p:cNvPr id="3" name="Holder 3"/>
          <p:cNvSpPr>
            <a:spLocks noGrp="1"/>
          </p:cNvSpPr>
          <p:nvPr>
            <p:ph type="body" idx="1"/>
          </p:nvPr>
        </p:nvSpPr>
        <p:spPr>
          <a:xfrm>
            <a:off x="933778" y="2016517"/>
            <a:ext cx="1032865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336016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7FEB3-091C-4117-ACDD-3F09600796DC}" type="datetime1">
              <a:rPr lang="fr-FR" smtClean="0"/>
              <a:t>02/04/2024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88CE7-4BA5-4358-91C8-27749FE07EB4}" type="slidenum">
              <a:rPr lang="fr-FR" smtClean="0"/>
              <a:pPr/>
              <a:t>‹N°›</a:t>
            </a:fld>
            <a:endParaRPr lang="fr-FR"/>
          </a:p>
        </p:txBody>
      </p:sp>
    </p:spTree>
    <p:extLst>
      <p:ext uri="{BB962C8B-B14F-4D97-AF65-F5344CB8AC3E}">
        <p14:creationId xmlns:p14="http://schemas.microsoft.com/office/powerpoint/2010/main" val="1295890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Orcod-gestion-locheres@arc-copro.fr" TargetMode="External"/><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7.jpeg"/>
          <p:cNvPicPr>
            <a:picLocks noChangeAspect="1"/>
          </p:cNvPicPr>
          <p:nvPr/>
        </p:nvPicPr>
        <p:blipFill>
          <a:blip r:embed="rId3" cstate="print"/>
          <a:stretch>
            <a:fillRect/>
          </a:stretch>
        </p:blipFill>
        <p:spPr>
          <a:xfrm>
            <a:off x="0" y="-552261"/>
            <a:ext cx="12192000" cy="6103984"/>
          </a:xfrm>
          <a:prstGeom prst="rect">
            <a:avLst/>
          </a:prstGeom>
          <a:noFill/>
          <a:ln>
            <a:noFill/>
          </a:ln>
        </p:spPr>
      </p:pic>
      <p:sp>
        <p:nvSpPr>
          <p:cNvPr id="5" name="Espace réservé du contenu 1"/>
          <p:cNvSpPr txBox="1"/>
          <p:nvPr/>
        </p:nvSpPr>
        <p:spPr>
          <a:xfrm>
            <a:off x="1477657" y="946778"/>
            <a:ext cx="10714343" cy="550536"/>
          </a:xfrm>
          <a:prstGeom prst="rect">
            <a:avLst/>
          </a:prstGeom>
          <a:solidFill>
            <a:srgbClr val="31849B"/>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CA" sz="3600" b="1" kern="0" dirty="0">
                <a:solidFill>
                  <a:prstClr val="white"/>
                </a:solidFill>
                <a:latin typeface="Century Gothic" panose="020B0502020202020204" pitchFamily="34" charset="0"/>
              </a:rPr>
              <a:t>ORCOD LOCHERES</a:t>
            </a:r>
          </a:p>
        </p:txBody>
      </p:sp>
      <p:pic>
        <p:nvPicPr>
          <p:cNvPr id="8" name="Picture 4"/>
          <p:cNvPicPr>
            <a:picLocks noChangeAspect="1"/>
          </p:cNvPicPr>
          <p:nvPr/>
        </p:nvPicPr>
        <p:blipFill>
          <a:blip r:embed="rId4" cstate="print"/>
          <a:srcRect/>
          <a:stretch>
            <a:fillRect/>
          </a:stretch>
        </p:blipFill>
        <p:spPr>
          <a:xfrm>
            <a:off x="4235742" y="5555772"/>
            <a:ext cx="1361179" cy="1180522"/>
          </a:xfrm>
          <a:prstGeom prst="rect">
            <a:avLst/>
          </a:prstGeom>
          <a:noFill/>
          <a:ln>
            <a:noFill/>
          </a:ln>
        </p:spPr>
      </p:pic>
      <p:pic>
        <p:nvPicPr>
          <p:cNvPr id="10" name="Picture 6"/>
          <p:cNvPicPr>
            <a:picLocks noChangeAspect="1"/>
          </p:cNvPicPr>
          <p:nvPr/>
        </p:nvPicPr>
        <p:blipFill>
          <a:blip r:embed="rId5" cstate="print"/>
          <a:srcRect/>
          <a:stretch>
            <a:fillRect/>
          </a:stretch>
        </p:blipFill>
        <p:spPr>
          <a:xfrm>
            <a:off x="6090008" y="5839486"/>
            <a:ext cx="2293119" cy="608013"/>
          </a:xfrm>
          <a:prstGeom prst="rect">
            <a:avLst/>
          </a:prstGeom>
          <a:noFill/>
          <a:ln>
            <a:noFill/>
          </a:ln>
        </p:spPr>
      </p:pic>
      <p:pic>
        <p:nvPicPr>
          <p:cNvPr id="21" name="Picture 18"/>
          <p:cNvPicPr>
            <a:picLocks noChangeAspect="1"/>
          </p:cNvPicPr>
          <p:nvPr/>
        </p:nvPicPr>
        <p:blipFill>
          <a:blip r:embed="rId6" cstate="print"/>
          <a:srcRect/>
          <a:stretch>
            <a:fillRect/>
          </a:stretch>
        </p:blipFill>
        <p:spPr>
          <a:xfrm>
            <a:off x="8087" y="561316"/>
            <a:ext cx="1690981" cy="1292290"/>
          </a:xfrm>
          <a:prstGeom prst="rect">
            <a:avLst/>
          </a:prstGeom>
          <a:noFill/>
          <a:ln>
            <a:noFill/>
          </a:ln>
        </p:spPr>
      </p:pic>
      <p:sp>
        <p:nvSpPr>
          <p:cNvPr id="22" name="ZoneTexte 30"/>
          <p:cNvSpPr txBox="1"/>
          <p:nvPr/>
        </p:nvSpPr>
        <p:spPr>
          <a:xfrm>
            <a:off x="1575962" y="3184783"/>
            <a:ext cx="4450101" cy="661855"/>
          </a:xfrm>
          <a:prstGeom prst="rect">
            <a:avLst/>
          </a:prstGeom>
          <a:solidFill>
            <a:srgbClr val="048B9A"/>
          </a:solidFill>
          <a:ln>
            <a:noFill/>
          </a:ln>
        </p:spPr>
        <p:txBody>
          <a:bodyPr vert="horz" wrap="square" lIns="56008" tIns="28007" rIns="56008" bIns="28007"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CA" sz="2000" b="1" kern="0" dirty="0">
                <a:solidFill>
                  <a:prstClr val="white"/>
                </a:solidFill>
                <a:latin typeface="Century Gothic" panose="020B0502020202020204" pitchFamily="34" charset="0"/>
              </a:rPr>
              <a:t>La maîtrise d’ouvrage </a:t>
            </a:r>
          </a:p>
          <a:p>
            <a:pPr algn="ctr">
              <a:lnSpc>
                <a:spcPct val="90000"/>
              </a:lnSpc>
              <a:spcBef>
                <a:spcPts val="422"/>
              </a:spcBef>
              <a:defRPr sz="1800" b="0" i="0" u="none" strike="noStrike" kern="0" cap="none" spc="0" baseline="0">
                <a:solidFill>
                  <a:srgbClr val="000000"/>
                </a:solidFill>
                <a:uFillTx/>
              </a:defRPr>
            </a:pPr>
            <a:r>
              <a:rPr lang="fr-CA" sz="2000" b="1" kern="0" dirty="0">
                <a:solidFill>
                  <a:prstClr val="white"/>
                </a:solidFill>
                <a:latin typeface="Century Gothic" panose="020B0502020202020204" pitchFamily="34" charset="0"/>
              </a:rPr>
              <a:t>la ville de Sarcelles</a:t>
            </a:r>
          </a:p>
        </p:txBody>
      </p:sp>
      <p:pic>
        <p:nvPicPr>
          <p:cNvPr id="24" name="Picture 4" descr="I:\Base cartographique\1200px-Logo_Ville_Sarcelles.svg.png"/>
          <p:cNvPicPr>
            <a:picLocks noChangeAspect="1"/>
          </p:cNvPicPr>
          <p:nvPr/>
        </p:nvPicPr>
        <p:blipFill>
          <a:blip r:embed="rId7" cstate="print"/>
          <a:srcRect/>
          <a:stretch>
            <a:fillRect/>
          </a:stretch>
        </p:blipFill>
        <p:spPr>
          <a:xfrm>
            <a:off x="1693391" y="5617284"/>
            <a:ext cx="1644671" cy="1119011"/>
          </a:xfrm>
          <a:prstGeom prst="rect">
            <a:avLst/>
          </a:prstGeom>
          <a:noFill/>
          <a:ln>
            <a:noFill/>
          </a:ln>
        </p:spPr>
      </p:pic>
      <p:pic>
        <p:nvPicPr>
          <p:cNvPr id="1026" name="Picture 2">
            <a:extLst>
              <a:ext uri="{FF2B5EF4-FFF2-40B4-BE49-F238E27FC236}">
                <a16:creationId xmlns:a16="http://schemas.microsoft.com/office/drawing/2014/main" id="{4CE8A55D-9F26-5FB5-EBAC-0BA598131E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7191" y="5576761"/>
            <a:ext cx="1176456" cy="11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30">
            <a:extLst>
              <a:ext uri="{FF2B5EF4-FFF2-40B4-BE49-F238E27FC236}">
                <a16:creationId xmlns:a16="http://schemas.microsoft.com/office/drawing/2014/main" id="{ED94F52C-68C7-CB11-CFEB-D2F5E1C8C6F8}"/>
              </a:ext>
            </a:extLst>
          </p:cNvPr>
          <p:cNvSpPr txBox="1"/>
          <p:nvPr/>
        </p:nvSpPr>
        <p:spPr>
          <a:xfrm>
            <a:off x="6026063" y="3189513"/>
            <a:ext cx="4514046" cy="661855"/>
          </a:xfrm>
          <a:prstGeom prst="rect">
            <a:avLst/>
          </a:prstGeom>
          <a:solidFill>
            <a:srgbClr val="048B9A"/>
          </a:solidFill>
          <a:ln>
            <a:noFill/>
          </a:ln>
        </p:spPr>
        <p:txBody>
          <a:bodyPr vert="horz" wrap="square" lIns="56008" tIns="28007" rIns="56008" bIns="28007" anchor="t" anchorCtr="1" compatLnSpc="1">
            <a:spAutoFit/>
          </a:bodyPr>
          <a:lstStyle>
            <a:defPPr>
              <a:defRPr lang="fr-FR"/>
            </a:defPPr>
            <a:lvl1pPr algn="ctr">
              <a:lnSpc>
                <a:spcPct val="90000"/>
              </a:lnSpc>
              <a:spcBef>
                <a:spcPts val="422"/>
              </a:spcBef>
              <a:defRPr sz="2000" b="1" i="0" u="none" strike="noStrike" kern="0" cap="none" spc="0" baseline="0">
                <a:solidFill>
                  <a:schemeClr val="bg1"/>
                </a:solidFill>
                <a:uFillTx/>
                <a:latin typeface="Century Gothic" panose="020B0502020202020204" pitchFamily="34" charset="0"/>
              </a:defRPr>
            </a:lvl1pPr>
          </a:lstStyle>
          <a:p>
            <a:r>
              <a:rPr lang="fr-CA" dirty="0">
                <a:solidFill>
                  <a:prstClr val="white"/>
                </a:solidFill>
              </a:rPr>
              <a:t>L’opérateur de la mission de</a:t>
            </a:r>
          </a:p>
          <a:p>
            <a:r>
              <a:rPr lang="fr-CA" dirty="0">
                <a:solidFill>
                  <a:prstClr val="white"/>
                </a:solidFill>
              </a:rPr>
              <a:t>redressement ARC </a:t>
            </a:r>
          </a:p>
        </p:txBody>
      </p:sp>
      <p:sp>
        <p:nvSpPr>
          <p:cNvPr id="4" name="Espace réservé du numéro de diapositive 3">
            <a:extLst>
              <a:ext uri="{FF2B5EF4-FFF2-40B4-BE49-F238E27FC236}">
                <a16:creationId xmlns:a16="http://schemas.microsoft.com/office/drawing/2014/main" id="{EA1FC267-AFC1-DD36-5019-DD8D67DEA79B}"/>
              </a:ext>
            </a:extLst>
          </p:cNvPr>
          <p:cNvSpPr>
            <a:spLocks noGrp="1"/>
          </p:cNvSpPr>
          <p:nvPr>
            <p:ph type="sldNum" sz="quarter" idx="12"/>
          </p:nvPr>
        </p:nvSpPr>
        <p:spPr/>
        <p:txBody>
          <a:bodyPr/>
          <a:lstStyle/>
          <a:p>
            <a:fld id="{72588CE7-4BA5-4358-91C8-27749FE07EB4}" type="slidenum">
              <a:rPr lang="fr-FR">
                <a:solidFill>
                  <a:prstClr val="black">
                    <a:tint val="75000"/>
                  </a:prstClr>
                </a:solidFill>
                <a:latin typeface="Calibri"/>
              </a:rPr>
              <a:pPr/>
              <a:t>1</a:t>
            </a:fld>
            <a:endParaRPr lang="fr-FR">
              <a:solidFill>
                <a:prstClr val="black">
                  <a:tint val="75000"/>
                </a:prstClr>
              </a:solidFill>
              <a:latin typeface="Calibri"/>
            </a:endParaRPr>
          </a:p>
        </p:txBody>
      </p:sp>
    </p:spTree>
    <p:extLst>
      <p:ext uri="{BB962C8B-B14F-4D97-AF65-F5344CB8AC3E}">
        <p14:creationId xmlns:p14="http://schemas.microsoft.com/office/powerpoint/2010/main" val="133734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498837" y="666834"/>
            <a:ext cx="7358297"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1 - </a:t>
            </a:r>
            <a:r>
              <a:rPr sz="2000" b="1" spc="-15" dirty="0">
                <a:solidFill>
                  <a:srgbClr val="31849B"/>
                </a:solidFill>
                <a:latin typeface="Century Gothic" panose="020B0502020202020204" pitchFamily="34" charset="0"/>
              </a:rPr>
              <a:t>Conseil</a:t>
            </a:r>
            <a:r>
              <a:rPr sz="2000" b="1" spc="-6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syndical</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1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5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C’est</a:t>
            </a:r>
            <a:r>
              <a:rPr sz="2000" b="1" spc="-6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la</a:t>
            </a:r>
            <a:r>
              <a:rPr sz="2000" b="1" spc="-45" dirty="0">
                <a:solidFill>
                  <a:srgbClr val="31849B"/>
                </a:solidFill>
                <a:latin typeface="Century Gothic" panose="020B0502020202020204" pitchFamily="34" charset="0"/>
              </a:rPr>
              <a:t> </a:t>
            </a:r>
            <a:r>
              <a:rPr sz="2000" b="1" spc="-10" dirty="0">
                <a:solidFill>
                  <a:srgbClr val="31849B"/>
                </a:solidFill>
                <a:latin typeface="Century Gothic" panose="020B0502020202020204" pitchFamily="34" charset="0"/>
              </a:rPr>
              <a:t>pièce</a:t>
            </a:r>
            <a:r>
              <a:rPr sz="2000" b="1" spc="-65" dirty="0">
                <a:solidFill>
                  <a:srgbClr val="31849B"/>
                </a:solidFill>
                <a:latin typeface="Century Gothic" panose="020B0502020202020204" pitchFamily="34" charset="0"/>
              </a:rPr>
              <a:t> </a:t>
            </a:r>
            <a:r>
              <a:rPr sz="2000" b="1" spc="-25" dirty="0">
                <a:solidFill>
                  <a:srgbClr val="31849B"/>
                </a:solidFill>
                <a:latin typeface="Century Gothic" panose="020B0502020202020204" pitchFamily="34" charset="0"/>
              </a:rPr>
              <a:t>maîtresse</a:t>
            </a:r>
            <a:r>
              <a:rPr sz="2000" b="1" spc="-60"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lang="fr-FR" sz="2000" b="1" spc="-5" dirty="0">
                <a:solidFill>
                  <a:srgbClr val="31849B"/>
                </a:solidFill>
                <a:latin typeface="Century Gothic" panose="020B0502020202020204" pitchFamily="34" charset="0"/>
              </a:rPr>
              <a:t> </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3" name="Espace réservé du numéro de diapositive 2"/>
          <p:cNvSpPr>
            <a:spLocks noGrp="1"/>
          </p:cNvSpPr>
          <p:nvPr>
            <p:ph type="sldNum" sz="quarter" idx="12"/>
          </p:nvPr>
        </p:nvSpPr>
        <p:spPr>
          <a:xfrm>
            <a:off x="9248553" y="6356350"/>
            <a:ext cx="2743200" cy="365125"/>
          </a:xfrm>
        </p:spPr>
        <p:txBody>
          <a:bodyPr/>
          <a:lstStyle/>
          <a:p>
            <a:fld id="{524F4E30-4F36-4098-97E2-E1F6D838FDE3}" type="slidenum">
              <a:rPr lang="fr-FR" smtClean="0"/>
              <a:t>10</a:t>
            </a:fld>
            <a:endParaRPr lang="fr-FR" dirty="0"/>
          </a:p>
        </p:txBody>
      </p:sp>
      <p:cxnSp>
        <p:nvCxnSpPr>
          <p:cNvPr id="7" name="Connecteur droit avec flèche 6"/>
          <p:cNvCxnSpPr/>
          <p:nvPr/>
        </p:nvCxnSpPr>
        <p:spPr bwMode="auto">
          <a:xfrm flipH="1" flipV="1">
            <a:off x="3538538" y="3309939"/>
            <a:ext cx="5192712" cy="2668587"/>
          </a:xfrm>
          <a:prstGeom prst="straightConnector1">
            <a:avLst/>
          </a:prstGeom>
          <a:solidFill>
            <a:schemeClr val="accent1"/>
          </a:solidFill>
          <a:ln w="63500" cap="flat" cmpd="sng" algn="ctr">
            <a:solidFill>
              <a:schemeClr val="accent1">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avec flèche 8"/>
          <p:cNvCxnSpPr/>
          <p:nvPr/>
        </p:nvCxnSpPr>
        <p:spPr bwMode="auto">
          <a:xfrm>
            <a:off x="3817939" y="3171825"/>
            <a:ext cx="5011737" cy="2636838"/>
          </a:xfrm>
          <a:prstGeom prst="straightConnector1">
            <a:avLst/>
          </a:prstGeom>
          <a:solidFill>
            <a:schemeClr val="accent1"/>
          </a:solidFill>
          <a:ln w="63500" cap="flat" cmpd="sng" algn="ctr">
            <a:solidFill>
              <a:schemeClr val="accent1">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Espace réservé du contenu 2"/>
          <p:cNvSpPr>
            <a:spLocks noGrp="1"/>
          </p:cNvSpPr>
          <p:nvPr>
            <p:ph idx="1"/>
          </p:nvPr>
        </p:nvSpPr>
        <p:spPr>
          <a:xfrm>
            <a:off x="5011738" y="2065339"/>
            <a:ext cx="3719512" cy="1076325"/>
          </a:xfrm>
        </p:spPr>
        <p:txBody>
          <a:bodyPr vert="horz" lIns="64273" tIns="32136" rIns="64273" bIns="32136" rtlCol="0">
            <a:normAutofit/>
          </a:bodyPr>
          <a:lstStyle/>
          <a:p>
            <a:pPr marL="0" indent="0">
              <a:buNone/>
            </a:pPr>
            <a:r>
              <a:rPr lang="fr-FR" altLang="fr-FR" sz="2400" b="1" dirty="0">
                <a:solidFill>
                  <a:srgbClr val="E36C0A"/>
                </a:solidFill>
                <a:latin typeface="Century Gothic" panose="020B0502020202020204" pitchFamily="34" charset="0"/>
                <a:ea typeface="Batang" panose="02030600000101010101" pitchFamily="18" charset="-127"/>
              </a:rPr>
              <a:t>1.  Représente les copropriétaires</a:t>
            </a:r>
          </a:p>
        </p:txBody>
      </p:sp>
      <p:pic>
        <p:nvPicPr>
          <p:cNvPr id="11" name="Picture 13" descr="prop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193357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synd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7976" y="5289551"/>
            <a:ext cx="123666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conseilSyndi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8" y="3460751"/>
            <a:ext cx="22034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rop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75" y="1903413"/>
            <a:ext cx="123825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rop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913" y="1973263"/>
            <a:ext cx="123666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contenu 2"/>
          <p:cNvSpPr txBox="1">
            <a:spLocks/>
          </p:cNvSpPr>
          <p:nvPr/>
        </p:nvSpPr>
        <p:spPr bwMode="auto">
          <a:xfrm>
            <a:off x="8519948" y="2699350"/>
            <a:ext cx="3200732" cy="11457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7363" indent="-487363" algn="l" defTabSz="1300163" rtl="0" eaLnBrk="0" fontAlgn="base" hangingPunct="0">
              <a:spcBef>
                <a:spcPct val="20000"/>
              </a:spcBef>
              <a:spcAft>
                <a:spcPct val="0"/>
              </a:spcAft>
              <a:defRPr sz="4600">
                <a:solidFill>
                  <a:schemeClr val="tx1"/>
                </a:solidFill>
                <a:latin typeface="+mn-lt"/>
                <a:ea typeface="+mn-ea"/>
                <a:cs typeface="+mn-cs"/>
              </a:defRPr>
            </a:lvl1pPr>
            <a:lvl2pPr marL="1057275" indent="-406400" algn="l" defTabSz="1300163" rtl="0" eaLnBrk="0" fontAlgn="base" hangingPunct="0">
              <a:spcBef>
                <a:spcPct val="20000"/>
              </a:spcBef>
              <a:spcAft>
                <a:spcPct val="0"/>
              </a:spcAft>
              <a:buClr>
                <a:schemeClr val="accent1">
                  <a:lumMod val="50000"/>
                </a:schemeClr>
              </a:buClr>
              <a:buFont typeface="Wingdings" pitchFamily="2" charset="2"/>
              <a:buChar char="q"/>
              <a:defRPr sz="4000">
                <a:solidFill>
                  <a:schemeClr val="tx1"/>
                </a:solidFill>
                <a:latin typeface="+mn-lt"/>
                <a:ea typeface="+mn-ea"/>
              </a:defRPr>
            </a:lvl2pPr>
            <a:lvl3pPr marL="1625600" indent="-325438" algn="l" defTabSz="1300163" rtl="0" eaLnBrk="0" fontAlgn="base" hangingPunct="0">
              <a:spcBef>
                <a:spcPct val="20000"/>
              </a:spcBef>
              <a:spcAft>
                <a:spcPct val="0"/>
              </a:spcAft>
              <a:buClr>
                <a:schemeClr val="bg2">
                  <a:lumMod val="75000"/>
                </a:schemeClr>
              </a:buClr>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marL="0" indent="0" defTabSz="914400" eaLnBrk="1" hangingPunct="1">
              <a:lnSpc>
                <a:spcPct val="90000"/>
              </a:lnSpc>
              <a:spcBef>
                <a:spcPts val="1000"/>
              </a:spcBef>
              <a:defRPr/>
            </a:pPr>
            <a:r>
              <a:rPr lang="fr-FR" altLang="fr-FR" sz="2400" b="1" dirty="0">
                <a:solidFill>
                  <a:srgbClr val="E36C0A"/>
                </a:solidFill>
                <a:latin typeface="Century Gothic" panose="020B0502020202020204" pitchFamily="34" charset="0"/>
                <a:ea typeface="Batang" panose="02030600000101010101" pitchFamily="18" charset="-127"/>
              </a:rPr>
              <a:t>2.  Assiste le syndic et contrôle sa gestion</a:t>
            </a:r>
          </a:p>
        </p:txBody>
      </p:sp>
      <p:sp>
        <p:nvSpPr>
          <p:cNvPr id="17" name="Espace réservé du contenu 2"/>
          <p:cNvSpPr txBox="1">
            <a:spLocks/>
          </p:cNvSpPr>
          <p:nvPr/>
        </p:nvSpPr>
        <p:spPr bwMode="auto">
          <a:xfrm>
            <a:off x="1577977" y="3316287"/>
            <a:ext cx="3259135" cy="1087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7363" indent="-487363" algn="l" defTabSz="1300163" rtl="0" eaLnBrk="0" fontAlgn="base" hangingPunct="0">
              <a:spcBef>
                <a:spcPct val="20000"/>
              </a:spcBef>
              <a:spcAft>
                <a:spcPct val="0"/>
              </a:spcAft>
              <a:defRPr sz="4600">
                <a:solidFill>
                  <a:schemeClr val="tx1"/>
                </a:solidFill>
                <a:latin typeface="+mn-lt"/>
                <a:ea typeface="+mn-ea"/>
                <a:cs typeface="+mn-cs"/>
              </a:defRPr>
            </a:lvl1pPr>
            <a:lvl2pPr marL="1057275" indent="-406400" algn="l" defTabSz="1300163" rtl="0" eaLnBrk="0" fontAlgn="base" hangingPunct="0">
              <a:spcBef>
                <a:spcPct val="20000"/>
              </a:spcBef>
              <a:spcAft>
                <a:spcPct val="0"/>
              </a:spcAft>
              <a:buClr>
                <a:schemeClr val="accent1">
                  <a:lumMod val="50000"/>
                </a:schemeClr>
              </a:buClr>
              <a:buFont typeface="Wingdings" pitchFamily="2" charset="2"/>
              <a:buChar char="q"/>
              <a:defRPr sz="4000">
                <a:solidFill>
                  <a:schemeClr val="tx1"/>
                </a:solidFill>
                <a:latin typeface="+mn-lt"/>
                <a:ea typeface="+mn-ea"/>
              </a:defRPr>
            </a:lvl2pPr>
            <a:lvl3pPr marL="1625600" indent="-325438" algn="l" defTabSz="1300163" rtl="0" eaLnBrk="0" fontAlgn="base" hangingPunct="0">
              <a:spcBef>
                <a:spcPct val="20000"/>
              </a:spcBef>
              <a:spcAft>
                <a:spcPct val="0"/>
              </a:spcAft>
              <a:buClr>
                <a:schemeClr val="bg2">
                  <a:lumMod val="75000"/>
                </a:schemeClr>
              </a:buClr>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marL="0" indent="0">
              <a:defRPr/>
            </a:pPr>
            <a:endParaRPr lang="fr-FR" altLang="fr-FR" sz="2800" b="1" dirty="0">
              <a:solidFill>
                <a:srgbClr val="31849B"/>
              </a:solidFill>
              <a:latin typeface="Century Gothic" panose="020B0502020202020204" pitchFamily="34" charset="0"/>
            </a:endParaRPr>
          </a:p>
          <a:p>
            <a:pPr marL="0" indent="0">
              <a:defRPr/>
            </a:pPr>
            <a:r>
              <a:rPr lang="fr-FR" altLang="fr-FR" sz="2400" b="1" dirty="0">
                <a:solidFill>
                  <a:srgbClr val="E36C0A"/>
                </a:solidFill>
                <a:latin typeface="Century Gothic" panose="020B0502020202020204" pitchFamily="34" charset="0"/>
                <a:ea typeface="Batang" panose="02030600000101010101" pitchFamily="18" charset="-127"/>
              </a:rPr>
              <a:t>3.  </a:t>
            </a:r>
            <a:r>
              <a:rPr lang="fr-FR" altLang="fr-FR" sz="2400" b="1" kern="0" dirty="0">
                <a:solidFill>
                  <a:srgbClr val="E36C0A"/>
                </a:solidFill>
                <a:latin typeface="Century Gothic" panose="020B0502020202020204" pitchFamily="34" charset="0"/>
                <a:ea typeface="Batang" panose="02030600000101010101" pitchFamily="18" charset="-127"/>
              </a:rPr>
              <a:t>Donne son avis</a:t>
            </a:r>
          </a:p>
        </p:txBody>
      </p:sp>
      <p:sp>
        <p:nvSpPr>
          <p:cNvPr id="18" name="Rectangle 21"/>
          <p:cNvSpPr>
            <a:spLocks noChangeArrowheads="1"/>
          </p:cNvSpPr>
          <p:nvPr/>
        </p:nvSpPr>
        <p:spPr bwMode="auto">
          <a:xfrm>
            <a:off x="1684014" y="1203813"/>
            <a:ext cx="2496197" cy="698012"/>
          </a:xfrm>
          <a:prstGeom prst="rect">
            <a:avLst/>
          </a:prstGeom>
          <a:noFill/>
          <a:ln w="9525">
            <a:noFill/>
            <a:miter lim="800000"/>
            <a:headEnd/>
            <a:tailEnd/>
          </a:ln>
        </p:spPr>
        <p:txBody>
          <a:bodyPr wrap="none">
            <a:spAutoFit/>
          </a:bodyPr>
          <a:lstStyle/>
          <a:p>
            <a:pPr algn="ctr">
              <a:defRPr/>
            </a:pPr>
            <a:endParaRPr lang="fr-FR" sz="1968" b="1" dirty="0">
              <a:solidFill>
                <a:srgbClr val="31849B"/>
              </a:solidFill>
              <a:latin typeface="Century Gothic" panose="020B0502020202020204" pitchFamily="34" charset="0"/>
            </a:endParaRPr>
          </a:p>
          <a:p>
            <a:pPr algn="ctr">
              <a:defRPr/>
            </a:pPr>
            <a:r>
              <a:rPr lang="fr-FR" sz="1968" i="1" dirty="0">
                <a:latin typeface="Century Gothic" panose="020B0502020202020204" pitchFamily="34" charset="0"/>
                <a:ea typeface="Batang" panose="02030600000101010101" pitchFamily="18" charset="-127"/>
              </a:rPr>
              <a:t>Les copropriétaires</a:t>
            </a:r>
          </a:p>
        </p:txBody>
      </p:sp>
      <p:sp>
        <p:nvSpPr>
          <p:cNvPr id="22" name="Rectangle 22"/>
          <p:cNvSpPr>
            <a:spLocks noChangeArrowheads="1"/>
          </p:cNvSpPr>
          <p:nvPr/>
        </p:nvSpPr>
        <p:spPr bwMode="auto">
          <a:xfrm>
            <a:off x="9329739" y="4835525"/>
            <a:ext cx="1017587" cy="395288"/>
          </a:xfrm>
          <a:prstGeom prst="rect">
            <a:avLst/>
          </a:prstGeom>
          <a:noFill/>
          <a:ln w="9525">
            <a:noFill/>
            <a:miter lim="800000"/>
            <a:headEnd/>
            <a:tailEnd/>
          </a:ln>
        </p:spPr>
        <p:txBody>
          <a:bodyPr wrap="none">
            <a:spAutoFit/>
          </a:bodyPr>
          <a:lstStyle/>
          <a:p>
            <a:pPr>
              <a:defRPr/>
            </a:pPr>
            <a:r>
              <a:rPr lang="fr-FR" sz="1968" i="1" dirty="0">
                <a:latin typeface="Century Gothic" panose="020B0502020202020204" pitchFamily="34" charset="0"/>
              </a:rPr>
              <a:t>Syndic</a:t>
            </a:r>
          </a:p>
        </p:txBody>
      </p:sp>
      <p:sp>
        <p:nvSpPr>
          <p:cNvPr id="23" name="Rectangle 23"/>
          <p:cNvSpPr>
            <a:spLocks noChangeArrowheads="1"/>
          </p:cNvSpPr>
          <p:nvPr/>
        </p:nvSpPr>
        <p:spPr bwMode="auto">
          <a:xfrm>
            <a:off x="5353394" y="5684044"/>
            <a:ext cx="2195512" cy="395287"/>
          </a:xfrm>
          <a:prstGeom prst="rect">
            <a:avLst/>
          </a:prstGeom>
          <a:noFill/>
          <a:ln w="9525">
            <a:noFill/>
            <a:miter lim="800000"/>
            <a:headEnd/>
            <a:tailEnd/>
          </a:ln>
        </p:spPr>
        <p:txBody>
          <a:bodyPr>
            <a:spAutoFit/>
          </a:bodyPr>
          <a:lstStyle/>
          <a:p>
            <a:pPr>
              <a:defRPr/>
            </a:pPr>
            <a:r>
              <a:rPr lang="fr-FR" sz="1968" b="1" dirty="0">
                <a:latin typeface="Century Gothic" panose="020B0502020202020204" pitchFamily="34" charset="0"/>
              </a:rPr>
              <a:t>Conseil</a:t>
            </a:r>
            <a:r>
              <a:rPr lang="fr-FR" sz="1406" b="1" dirty="0">
                <a:latin typeface="Century Gothic" panose="020B0502020202020204" pitchFamily="34" charset="0"/>
              </a:rPr>
              <a:t> </a:t>
            </a:r>
            <a:r>
              <a:rPr lang="fr-FR" sz="1968" b="1" dirty="0">
                <a:latin typeface="Century Gothic" panose="020B0502020202020204" pitchFamily="34" charset="0"/>
              </a:rPr>
              <a:t>Syndical</a:t>
            </a:r>
          </a:p>
        </p:txBody>
      </p:sp>
      <p:sp>
        <p:nvSpPr>
          <p:cNvPr id="24" name="ZoneTexte 23"/>
          <p:cNvSpPr txBox="1"/>
          <p:nvPr/>
        </p:nvSpPr>
        <p:spPr>
          <a:xfrm>
            <a:off x="1577976" y="4579939"/>
            <a:ext cx="3357563" cy="1303337"/>
          </a:xfrm>
          <a:prstGeom prst="rect">
            <a:avLst/>
          </a:prstGeom>
          <a:noFill/>
          <a:ln>
            <a:solidFill>
              <a:schemeClr val="accent1">
                <a:lumMod val="75000"/>
              </a:schemeClr>
            </a:solidFill>
          </a:ln>
        </p:spPr>
        <p:txBody>
          <a:bodyPr>
            <a:spAutoFit/>
          </a:bodyPr>
          <a:lstStyle/>
          <a:p>
            <a:pPr algn="ctr">
              <a:defRPr/>
            </a:pPr>
            <a:r>
              <a:rPr lang="fr-FR" altLang="fr-FR" sz="1968" i="1" kern="0" dirty="0">
                <a:latin typeface="Century Gothic" panose="020B0502020202020204" pitchFamily="34" charset="0"/>
                <a:ea typeface="Batang" panose="02030600000101010101" pitchFamily="18" charset="-127"/>
              </a:rPr>
              <a:t>Facilite la transmission d’informations entre les copropriétaires et  </a:t>
            </a:r>
          </a:p>
          <a:p>
            <a:pPr algn="ctr">
              <a:defRPr/>
            </a:pPr>
            <a:r>
              <a:rPr lang="fr-FR" altLang="fr-FR" sz="1968" i="1" kern="0" dirty="0">
                <a:latin typeface="Century Gothic" panose="020B0502020202020204" pitchFamily="34" charset="0"/>
                <a:ea typeface="Batang" panose="02030600000101010101" pitchFamily="18" charset="-127"/>
              </a:rPr>
              <a:t>le syndic</a:t>
            </a:r>
          </a:p>
        </p:txBody>
      </p:sp>
      <p:sp>
        <p:nvSpPr>
          <p:cNvPr id="27" name="Espace réservé du numéro de diapositive 3"/>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6338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6" grpId="0"/>
      <p:bldP spid="17"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498837" y="666834"/>
            <a:ext cx="7358297"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1 - </a:t>
            </a:r>
            <a:r>
              <a:rPr sz="2000" b="1" spc="-15" dirty="0">
                <a:solidFill>
                  <a:srgbClr val="31849B"/>
                </a:solidFill>
                <a:latin typeface="Century Gothic" panose="020B0502020202020204" pitchFamily="34" charset="0"/>
              </a:rPr>
              <a:t>Conseil</a:t>
            </a:r>
            <a:r>
              <a:rPr sz="2000" b="1" spc="-6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syndical</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1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5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C’est</a:t>
            </a:r>
            <a:r>
              <a:rPr sz="2000" b="1" spc="-6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la</a:t>
            </a:r>
            <a:r>
              <a:rPr sz="2000" b="1" spc="-45" dirty="0">
                <a:solidFill>
                  <a:srgbClr val="31849B"/>
                </a:solidFill>
                <a:latin typeface="Century Gothic" panose="020B0502020202020204" pitchFamily="34" charset="0"/>
              </a:rPr>
              <a:t> </a:t>
            </a:r>
            <a:r>
              <a:rPr sz="2000" b="1" spc="-10" dirty="0">
                <a:solidFill>
                  <a:srgbClr val="31849B"/>
                </a:solidFill>
                <a:latin typeface="Century Gothic" panose="020B0502020202020204" pitchFamily="34" charset="0"/>
              </a:rPr>
              <a:t>pièce</a:t>
            </a:r>
            <a:r>
              <a:rPr sz="2000" b="1" spc="-65" dirty="0">
                <a:solidFill>
                  <a:srgbClr val="31849B"/>
                </a:solidFill>
                <a:latin typeface="Century Gothic" panose="020B0502020202020204" pitchFamily="34" charset="0"/>
              </a:rPr>
              <a:t> </a:t>
            </a:r>
            <a:r>
              <a:rPr sz="2000" b="1" spc="-25" dirty="0">
                <a:solidFill>
                  <a:srgbClr val="31849B"/>
                </a:solidFill>
                <a:latin typeface="Century Gothic" panose="020B0502020202020204" pitchFamily="34" charset="0"/>
              </a:rPr>
              <a:t>maîtresse</a:t>
            </a:r>
            <a:r>
              <a:rPr sz="2000" b="1" spc="-60"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lang="fr-FR" sz="2000" b="1" spc="-5" dirty="0">
                <a:solidFill>
                  <a:srgbClr val="31849B"/>
                </a:solidFill>
                <a:latin typeface="Century Gothic" panose="020B0502020202020204" pitchFamily="34" charset="0"/>
              </a:rPr>
              <a:t> </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du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21" name="object 4"/>
          <p:cNvSpPr txBox="1"/>
          <p:nvPr/>
        </p:nvSpPr>
        <p:spPr>
          <a:xfrm>
            <a:off x="978217" y="1346791"/>
            <a:ext cx="9718136" cy="4728217"/>
          </a:xfrm>
          <a:prstGeom prst="rect">
            <a:avLst/>
          </a:prstGeom>
        </p:spPr>
        <p:txBody>
          <a:bodyPr vert="horz" wrap="square" lIns="0" tIns="11430" rIns="0" bIns="0" rtlCol="0">
            <a:spAutoFit/>
          </a:bodyPr>
          <a:lstStyle/>
          <a:p>
            <a:pPr marL="298450" marR="62230" indent="-285750" algn="just">
              <a:spcBef>
                <a:spcPts val="1710"/>
              </a:spcBef>
              <a:buFont typeface="Wingdings" panose="05000000000000000000" pitchFamily="2" charset="2"/>
              <a:buChar char="Ø"/>
            </a:pPr>
            <a:r>
              <a:rPr lang="fr-FR" spc="-10" dirty="0">
                <a:latin typeface="Century Gothic" panose="020B0502020202020204" pitchFamily="34" charset="0"/>
                <a:cs typeface="Calibri"/>
              </a:rPr>
              <a:t> Le</a:t>
            </a:r>
            <a:r>
              <a:rPr lang="fr-FR" spc="20" dirty="0">
                <a:latin typeface="Century Gothic" panose="020B0502020202020204" pitchFamily="34" charset="0"/>
                <a:cs typeface="Calibri"/>
              </a:rPr>
              <a:t> </a:t>
            </a:r>
            <a:r>
              <a:rPr lang="fr-FR" spc="-10" dirty="0">
                <a:latin typeface="Century Gothic" panose="020B0502020202020204" pitchFamily="34" charset="0"/>
                <a:cs typeface="Calibri"/>
              </a:rPr>
              <a:t>conseil</a:t>
            </a:r>
            <a:r>
              <a:rPr lang="fr-FR" spc="15" dirty="0">
                <a:latin typeface="Century Gothic" panose="020B0502020202020204" pitchFamily="34" charset="0"/>
                <a:cs typeface="Calibri"/>
              </a:rPr>
              <a:t> </a:t>
            </a:r>
            <a:r>
              <a:rPr lang="fr-FR" spc="-15" dirty="0">
                <a:latin typeface="Century Gothic" panose="020B0502020202020204" pitchFamily="34" charset="0"/>
                <a:cs typeface="Calibri"/>
              </a:rPr>
              <a:t>syndical</a:t>
            </a:r>
            <a:r>
              <a:rPr lang="fr-FR" spc="10" dirty="0">
                <a:latin typeface="Century Gothic" panose="020B0502020202020204" pitchFamily="34" charset="0"/>
                <a:cs typeface="Calibri"/>
              </a:rPr>
              <a:t> </a:t>
            </a:r>
            <a:r>
              <a:rPr lang="fr-FR" spc="-15" dirty="0">
                <a:latin typeface="Century Gothic" panose="020B0502020202020204" pitchFamily="34" charset="0"/>
                <a:cs typeface="Calibri"/>
              </a:rPr>
              <a:t>est</a:t>
            </a:r>
            <a:r>
              <a:rPr lang="fr-FR" spc="15" dirty="0">
                <a:latin typeface="Century Gothic" panose="020B0502020202020204" pitchFamily="34" charset="0"/>
                <a:cs typeface="Calibri"/>
              </a:rPr>
              <a:t> </a:t>
            </a:r>
            <a:r>
              <a:rPr lang="fr-FR" spc="-15" dirty="0">
                <a:latin typeface="Century Gothic" panose="020B0502020202020204" pitchFamily="34" charset="0"/>
                <a:cs typeface="Calibri"/>
              </a:rPr>
              <a:t>composé</a:t>
            </a:r>
            <a:r>
              <a:rPr lang="fr-FR" spc="40" dirty="0">
                <a:latin typeface="Century Gothic" panose="020B0502020202020204" pitchFamily="34" charset="0"/>
                <a:cs typeface="Calibri"/>
              </a:rPr>
              <a:t> </a:t>
            </a:r>
            <a:r>
              <a:rPr lang="fr-FR" spc="-10" dirty="0">
                <a:latin typeface="Century Gothic" panose="020B0502020202020204" pitchFamily="34" charset="0"/>
                <a:cs typeface="Calibri"/>
              </a:rPr>
              <a:t>de</a:t>
            </a:r>
            <a:r>
              <a:rPr lang="fr-FR" spc="15" dirty="0">
                <a:latin typeface="Century Gothic" panose="020B0502020202020204" pitchFamily="34" charset="0"/>
                <a:cs typeface="Calibri"/>
              </a:rPr>
              <a:t> </a:t>
            </a:r>
            <a:r>
              <a:rPr lang="fr-FR" b="1" spc="-15" dirty="0">
                <a:latin typeface="Century Gothic" panose="020B0502020202020204" pitchFamily="34" charset="0"/>
                <a:cs typeface="Calibri"/>
              </a:rPr>
              <a:t>bénévoles</a:t>
            </a:r>
            <a:r>
              <a:rPr lang="fr-FR" b="1" spc="60" dirty="0">
                <a:latin typeface="Century Gothic" panose="020B0502020202020204" pitchFamily="34" charset="0"/>
                <a:cs typeface="Calibri"/>
              </a:rPr>
              <a:t> </a:t>
            </a:r>
            <a:r>
              <a:rPr lang="fr-FR" b="1" spc="-10" dirty="0">
                <a:latin typeface="Century Gothic" panose="020B0502020202020204" pitchFamily="34" charset="0"/>
                <a:cs typeface="Calibri"/>
              </a:rPr>
              <a:t>et</a:t>
            </a:r>
            <a:r>
              <a:rPr lang="fr-FR" b="1" spc="10" dirty="0">
                <a:latin typeface="Century Gothic" panose="020B0502020202020204" pitchFamily="34" charset="0"/>
                <a:cs typeface="Calibri"/>
              </a:rPr>
              <a:t> </a:t>
            </a:r>
            <a:r>
              <a:rPr lang="fr-FR" b="1" spc="-15" dirty="0">
                <a:latin typeface="Century Gothic" panose="020B0502020202020204" pitchFamily="34" charset="0"/>
                <a:cs typeface="Calibri"/>
              </a:rPr>
              <a:t>volontaires</a:t>
            </a:r>
            <a:r>
              <a:rPr lang="fr-FR" spc="-15" dirty="0">
                <a:latin typeface="Century Gothic" panose="020B0502020202020204" pitchFamily="34" charset="0"/>
                <a:cs typeface="Calibri"/>
              </a:rPr>
              <a:t>, </a:t>
            </a:r>
            <a:r>
              <a:rPr lang="fr-FR" spc="-495" dirty="0">
                <a:latin typeface="Century Gothic" panose="020B0502020202020204" pitchFamily="34" charset="0"/>
                <a:cs typeface="Calibri"/>
              </a:rPr>
              <a:t> </a:t>
            </a:r>
            <a:r>
              <a:rPr lang="fr-FR" spc="-5" dirty="0">
                <a:latin typeface="Century Gothic" panose="020B0502020202020204" pitchFamily="34" charset="0"/>
                <a:cs typeface="Calibri"/>
              </a:rPr>
              <a:t>élus</a:t>
            </a:r>
            <a:r>
              <a:rPr lang="fr-FR" spc="5" dirty="0">
                <a:latin typeface="Century Gothic" panose="020B0502020202020204" pitchFamily="34" charset="0"/>
                <a:cs typeface="Calibri"/>
              </a:rPr>
              <a:t> </a:t>
            </a:r>
            <a:r>
              <a:rPr lang="fr-FR" spc="-10" dirty="0">
                <a:latin typeface="Century Gothic" panose="020B0502020202020204" pitchFamily="34" charset="0"/>
                <a:cs typeface="Calibri"/>
              </a:rPr>
              <a:t>par</a:t>
            </a:r>
            <a:r>
              <a:rPr lang="fr-FR" spc="10" dirty="0">
                <a:latin typeface="Century Gothic" panose="020B0502020202020204" pitchFamily="34" charset="0"/>
                <a:cs typeface="Calibri"/>
              </a:rPr>
              <a:t> </a:t>
            </a:r>
            <a:r>
              <a:rPr lang="fr-FR" spc="-20" dirty="0">
                <a:latin typeface="Century Gothic" panose="020B0502020202020204" pitchFamily="34" charset="0"/>
                <a:cs typeface="Calibri"/>
              </a:rPr>
              <a:t>l’assemblée</a:t>
            </a:r>
            <a:r>
              <a:rPr lang="fr-FR" spc="40" dirty="0">
                <a:latin typeface="Century Gothic" panose="020B0502020202020204" pitchFamily="34" charset="0"/>
                <a:cs typeface="Calibri"/>
              </a:rPr>
              <a:t> </a:t>
            </a:r>
            <a:r>
              <a:rPr lang="fr-FR" spc="-15" dirty="0">
                <a:latin typeface="Century Gothic" panose="020B0502020202020204" pitchFamily="34" charset="0"/>
                <a:cs typeface="Calibri"/>
              </a:rPr>
              <a:t>générale.</a:t>
            </a:r>
          </a:p>
          <a:p>
            <a:pPr marL="298450" marR="62230" indent="-285750" algn="just">
              <a:lnSpc>
                <a:spcPct val="100000"/>
              </a:lnSpc>
              <a:spcBef>
                <a:spcPts val="1710"/>
              </a:spcBef>
              <a:buFont typeface="Wingdings" panose="05000000000000000000" pitchFamily="2" charset="2"/>
              <a:buChar char="Ø"/>
            </a:pPr>
            <a:r>
              <a:rPr lang="fr-FR" spc="-10" dirty="0">
                <a:latin typeface="Century Gothic" panose="020B0502020202020204" pitchFamily="34" charset="0"/>
                <a:cs typeface="Calibri"/>
              </a:rPr>
              <a:t>Le</a:t>
            </a:r>
            <a:r>
              <a:rPr lang="fr-FR" spc="15" dirty="0">
                <a:latin typeface="Century Gothic" panose="020B0502020202020204" pitchFamily="34" charset="0"/>
                <a:cs typeface="Calibri"/>
              </a:rPr>
              <a:t> </a:t>
            </a:r>
            <a:r>
              <a:rPr lang="fr-FR" spc="-10" dirty="0">
                <a:latin typeface="Century Gothic" panose="020B0502020202020204" pitchFamily="34" charset="0"/>
                <a:cs typeface="Calibri"/>
              </a:rPr>
              <a:t>conseil</a:t>
            </a:r>
            <a:r>
              <a:rPr lang="fr-FR" spc="15" dirty="0">
                <a:latin typeface="Century Gothic" panose="020B0502020202020204" pitchFamily="34" charset="0"/>
                <a:cs typeface="Calibri"/>
              </a:rPr>
              <a:t> </a:t>
            </a:r>
            <a:r>
              <a:rPr lang="fr-FR" spc="-15" dirty="0">
                <a:latin typeface="Century Gothic" panose="020B0502020202020204" pitchFamily="34" charset="0"/>
                <a:cs typeface="Calibri"/>
              </a:rPr>
              <a:t>syndical</a:t>
            </a:r>
            <a:r>
              <a:rPr lang="fr-FR" spc="5" dirty="0">
                <a:latin typeface="Century Gothic" panose="020B0502020202020204" pitchFamily="34" charset="0"/>
                <a:cs typeface="Calibri"/>
              </a:rPr>
              <a:t> </a:t>
            </a:r>
            <a:r>
              <a:rPr lang="fr-FR" spc="-15" dirty="0">
                <a:latin typeface="Century Gothic" panose="020B0502020202020204" pitchFamily="34" charset="0"/>
                <a:cs typeface="Calibri"/>
              </a:rPr>
              <a:t>est</a:t>
            </a:r>
            <a:r>
              <a:rPr lang="fr-FR" spc="10" dirty="0">
                <a:latin typeface="Century Gothic" panose="020B0502020202020204" pitchFamily="34" charset="0"/>
                <a:cs typeface="Calibri"/>
              </a:rPr>
              <a:t> </a:t>
            </a:r>
            <a:r>
              <a:rPr lang="fr-FR" b="1" spc="-10" dirty="0">
                <a:latin typeface="Century Gothic" panose="020B0502020202020204" pitchFamily="34" charset="0"/>
                <a:cs typeface="Calibri"/>
              </a:rPr>
              <a:t>un</a:t>
            </a:r>
            <a:r>
              <a:rPr lang="fr-FR" b="1" spc="25" dirty="0">
                <a:latin typeface="Century Gothic" panose="020B0502020202020204" pitchFamily="34" charset="0"/>
                <a:cs typeface="Calibri"/>
              </a:rPr>
              <a:t> </a:t>
            </a:r>
            <a:r>
              <a:rPr lang="fr-FR" b="1" spc="-5" dirty="0">
                <a:latin typeface="Century Gothic" panose="020B0502020202020204" pitchFamily="34" charset="0"/>
                <a:cs typeface="Calibri"/>
              </a:rPr>
              <a:t>lien</a:t>
            </a:r>
            <a:r>
              <a:rPr lang="fr-FR" b="1" dirty="0">
                <a:latin typeface="Century Gothic" panose="020B0502020202020204" pitchFamily="34" charset="0"/>
                <a:cs typeface="Calibri"/>
              </a:rPr>
              <a:t> </a:t>
            </a:r>
            <a:r>
              <a:rPr lang="fr-FR" b="1" spc="-10" dirty="0">
                <a:latin typeface="Century Gothic" panose="020B0502020202020204" pitchFamily="34" charset="0"/>
                <a:cs typeface="Calibri"/>
              </a:rPr>
              <a:t>essentiel</a:t>
            </a:r>
            <a:r>
              <a:rPr lang="fr-FR" b="1" spc="35" dirty="0">
                <a:latin typeface="Century Gothic" panose="020B0502020202020204" pitchFamily="34" charset="0"/>
                <a:cs typeface="Calibri"/>
              </a:rPr>
              <a:t> </a:t>
            </a:r>
            <a:r>
              <a:rPr lang="fr-FR" spc="-15" dirty="0">
                <a:latin typeface="Century Gothic" panose="020B0502020202020204" pitchFamily="34" charset="0"/>
                <a:cs typeface="Calibri"/>
              </a:rPr>
              <a:t>entre</a:t>
            </a:r>
            <a:r>
              <a:rPr lang="fr-FR" spc="25" dirty="0">
                <a:latin typeface="Century Gothic" panose="020B0502020202020204" pitchFamily="34" charset="0"/>
                <a:cs typeface="Calibri"/>
              </a:rPr>
              <a:t> </a:t>
            </a:r>
            <a:r>
              <a:rPr lang="fr-FR" spc="-5" dirty="0">
                <a:latin typeface="Century Gothic" panose="020B0502020202020204" pitchFamily="34" charset="0"/>
                <a:cs typeface="Calibri"/>
              </a:rPr>
              <a:t>le</a:t>
            </a:r>
            <a:r>
              <a:rPr lang="fr-FR" spc="20" dirty="0">
                <a:latin typeface="Century Gothic" panose="020B0502020202020204" pitchFamily="34" charset="0"/>
                <a:cs typeface="Calibri"/>
              </a:rPr>
              <a:t> </a:t>
            </a:r>
            <a:r>
              <a:rPr lang="fr-FR" spc="-10" dirty="0">
                <a:latin typeface="Century Gothic" panose="020B0502020202020204" pitchFamily="34" charset="0"/>
                <a:cs typeface="Calibri"/>
              </a:rPr>
              <a:t>syndic</a:t>
            </a:r>
            <a:r>
              <a:rPr lang="fr-FR" spc="5" dirty="0">
                <a:latin typeface="Century Gothic" panose="020B0502020202020204" pitchFamily="34" charset="0"/>
                <a:cs typeface="Calibri"/>
              </a:rPr>
              <a:t> </a:t>
            </a:r>
            <a:r>
              <a:rPr lang="fr-FR" spc="-10" dirty="0">
                <a:latin typeface="Century Gothic" panose="020B0502020202020204" pitchFamily="34" charset="0"/>
                <a:cs typeface="Calibri"/>
              </a:rPr>
              <a:t>et</a:t>
            </a:r>
            <a:r>
              <a:rPr lang="fr-FR" spc="5" dirty="0">
                <a:latin typeface="Century Gothic" panose="020B0502020202020204" pitchFamily="34" charset="0"/>
                <a:cs typeface="Calibri"/>
              </a:rPr>
              <a:t> </a:t>
            </a:r>
            <a:r>
              <a:rPr lang="fr-FR" spc="-5" dirty="0">
                <a:latin typeface="Century Gothic" panose="020B0502020202020204" pitchFamily="34" charset="0"/>
                <a:cs typeface="Calibri"/>
              </a:rPr>
              <a:t>les </a:t>
            </a:r>
            <a:r>
              <a:rPr lang="fr-FR" spc="-495" dirty="0">
                <a:latin typeface="Century Gothic" panose="020B0502020202020204" pitchFamily="34" charset="0"/>
                <a:cs typeface="Calibri"/>
              </a:rPr>
              <a:t> </a:t>
            </a:r>
            <a:r>
              <a:rPr lang="fr-FR" spc="-15" dirty="0">
                <a:latin typeface="Century Gothic" panose="020B0502020202020204" pitchFamily="34" charset="0"/>
                <a:cs typeface="Calibri"/>
              </a:rPr>
              <a:t>copropriétaires.</a:t>
            </a:r>
          </a:p>
          <a:p>
            <a:pPr marL="12700" marR="5080" algn="just">
              <a:lnSpc>
                <a:spcPct val="100000"/>
              </a:lnSpc>
              <a:spcBef>
                <a:spcPts val="90"/>
              </a:spcBef>
            </a:pPr>
            <a:endParaRPr lang="fr-FR" dirty="0">
              <a:latin typeface="Century Gothic" panose="020B0502020202020204" pitchFamily="34" charset="0"/>
            </a:endParaRPr>
          </a:p>
          <a:p>
            <a:pPr marL="298450" marR="5080" indent="-285750" algn="just">
              <a:lnSpc>
                <a:spcPct val="100000"/>
              </a:lnSpc>
              <a:spcBef>
                <a:spcPts val="90"/>
              </a:spcBef>
              <a:buFont typeface="Wingdings" panose="05000000000000000000" pitchFamily="2" charset="2"/>
              <a:buChar char="Ø"/>
            </a:pPr>
            <a:r>
              <a:rPr lang="fr-FR" dirty="0">
                <a:latin typeface="Century Gothic" panose="020B0502020202020204" pitchFamily="34" charset="0"/>
              </a:rPr>
              <a:t>Les membres du conseil syndical </a:t>
            </a:r>
            <a:r>
              <a:rPr lang="fr-FR" b="1" dirty="0">
                <a:latin typeface="Century Gothic" panose="020B0502020202020204" pitchFamily="34" charset="0"/>
              </a:rPr>
              <a:t>sont désignés par l'assemblée générale parmi les copropriétaires, leurs ascendants ou descendants </a:t>
            </a:r>
            <a:r>
              <a:rPr lang="fr-CA" spc="-15" dirty="0">
                <a:latin typeface="Century Gothic" panose="020B0502020202020204" pitchFamily="34" charset="0"/>
                <a:cs typeface="Calibri"/>
              </a:rPr>
              <a:t>à la majorité de l’article 25 de la loi du 10 juillet 1965</a:t>
            </a:r>
            <a:endParaRPr dirty="0">
              <a:latin typeface="Century Gothic" panose="020B0502020202020204" pitchFamily="34" charset="0"/>
              <a:cs typeface="Calibri"/>
            </a:endParaRPr>
          </a:p>
          <a:p>
            <a:pPr marL="298450" marR="279400" indent="-285750" algn="just">
              <a:lnSpc>
                <a:spcPct val="100000"/>
              </a:lnSpc>
              <a:spcBef>
                <a:spcPts val="1710"/>
              </a:spcBef>
              <a:buFont typeface="Wingdings" panose="05000000000000000000" pitchFamily="2" charset="2"/>
              <a:buChar char="Ø"/>
            </a:pPr>
            <a:r>
              <a:rPr spc="-5" dirty="0" err="1">
                <a:latin typeface="Century Gothic" panose="020B0502020202020204" pitchFamily="34" charset="0"/>
                <a:cs typeface="Calibri"/>
              </a:rPr>
              <a:t>Une</a:t>
            </a:r>
            <a:r>
              <a:rPr spc="15" dirty="0">
                <a:latin typeface="Century Gothic" panose="020B0502020202020204" pitchFamily="34" charset="0"/>
                <a:cs typeface="Calibri"/>
              </a:rPr>
              <a:t> </a:t>
            </a:r>
            <a:r>
              <a:rPr spc="-20" dirty="0">
                <a:latin typeface="Century Gothic" panose="020B0502020202020204" pitchFamily="34" charset="0"/>
                <a:cs typeface="Calibri"/>
              </a:rPr>
              <a:t>fois</a:t>
            </a:r>
            <a:r>
              <a:rPr spc="10" dirty="0">
                <a:latin typeface="Century Gothic" panose="020B0502020202020204" pitchFamily="34" charset="0"/>
                <a:cs typeface="Calibri"/>
              </a:rPr>
              <a:t> </a:t>
            </a:r>
            <a:r>
              <a:rPr spc="-10" dirty="0">
                <a:latin typeface="Century Gothic" panose="020B0502020202020204" pitchFamily="34" charset="0"/>
                <a:cs typeface="Calibri"/>
              </a:rPr>
              <a:t>désignés</a:t>
            </a:r>
            <a:r>
              <a:rPr spc="45" dirty="0">
                <a:latin typeface="Century Gothic" panose="020B0502020202020204" pitchFamily="34" charset="0"/>
                <a:cs typeface="Calibri"/>
              </a:rPr>
              <a:t> </a:t>
            </a:r>
            <a:r>
              <a:rPr spc="-10" dirty="0">
                <a:latin typeface="Century Gothic" panose="020B0502020202020204" pitchFamily="34" charset="0"/>
                <a:cs typeface="Calibri"/>
              </a:rPr>
              <a:t>par</a:t>
            </a:r>
            <a:r>
              <a:rPr spc="15" dirty="0">
                <a:latin typeface="Century Gothic" panose="020B0502020202020204" pitchFamily="34" charset="0"/>
                <a:cs typeface="Calibri"/>
              </a:rPr>
              <a:t> </a:t>
            </a:r>
            <a:r>
              <a:rPr spc="-20" dirty="0">
                <a:latin typeface="Century Gothic" panose="020B0502020202020204" pitchFamily="34" charset="0"/>
                <a:cs typeface="Calibri"/>
              </a:rPr>
              <a:t>l’assemblée</a:t>
            </a:r>
            <a:r>
              <a:rPr spc="45" dirty="0">
                <a:latin typeface="Century Gothic" panose="020B0502020202020204" pitchFamily="34" charset="0"/>
                <a:cs typeface="Calibri"/>
              </a:rPr>
              <a:t> </a:t>
            </a:r>
            <a:r>
              <a:rPr spc="-15" dirty="0">
                <a:latin typeface="Century Gothic" panose="020B0502020202020204" pitchFamily="34" charset="0"/>
                <a:cs typeface="Calibri"/>
              </a:rPr>
              <a:t>générale,</a:t>
            </a:r>
            <a:r>
              <a:rPr spc="60" dirty="0">
                <a:latin typeface="Century Gothic" panose="020B0502020202020204" pitchFamily="34" charset="0"/>
                <a:cs typeface="Calibri"/>
              </a:rPr>
              <a:t> </a:t>
            </a:r>
            <a:r>
              <a:rPr spc="-5" dirty="0">
                <a:latin typeface="Century Gothic" panose="020B0502020202020204" pitchFamily="34" charset="0"/>
                <a:cs typeface="Calibri"/>
              </a:rPr>
              <a:t>les</a:t>
            </a:r>
            <a:r>
              <a:rPr spc="5" dirty="0">
                <a:latin typeface="Century Gothic" panose="020B0502020202020204" pitchFamily="34" charset="0"/>
                <a:cs typeface="Calibri"/>
              </a:rPr>
              <a:t> </a:t>
            </a:r>
            <a:r>
              <a:rPr spc="-15" dirty="0" err="1">
                <a:latin typeface="Century Gothic" panose="020B0502020202020204" pitchFamily="34" charset="0"/>
                <a:cs typeface="Calibri"/>
              </a:rPr>
              <a:t>conseillers</a:t>
            </a:r>
            <a:r>
              <a:rPr spc="-15" dirty="0">
                <a:latin typeface="Century Gothic" panose="020B0502020202020204" pitchFamily="34" charset="0"/>
                <a:cs typeface="Calibri"/>
              </a:rPr>
              <a:t> </a:t>
            </a:r>
            <a:r>
              <a:rPr spc="-15" dirty="0" err="1">
                <a:latin typeface="Century Gothic" panose="020B0502020202020204" pitchFamily="34" charset="0"/>
                <a:cs typeface="Calibri"/>
              </a:rPr>
              <a:t>syndicaux</a:t>
            </a:r>
            <a:r>
              <a:rPr spc="25" dirty="0">
                <a:latin typeface="Century Gothic" panose="020B0502020202020204" pitchFamily="34" charset="0"/>
                <a:cs typeface="Calibri"/>
              </a:rPr>
              <a:t> </a:t>
            </a:r>
            <a:r>
              <a:rPr spc="-10" dirty="0">
                <a:latin typeface="Century Gothic" panose="020B0502020202020204" pitchFamily="34" charset="0"/>
                <a:cs typeface="Calibri"/>
              </a:rPr>
              <a:t>élisent</a:t>
            </a:r>
            <a:r>
              <a:rPr spc="20" dirty="0">
                <a:latin typeface="Century Gothic" panose="020B0502020202020204" pitchFamily="34" charset="0"/>
                <a:cs typeface="Calibri"/>
              </a:rPr>
              <a:t> </a:t>
            </a:r>
            <a:r>
              <a:rPr spc="-5" dirty="0" err="1">
                <a:latin typeface="Century Gothic" panose="020B0502020202020204" pitchFamily="34" charset="0"/>
                <a:cs typeface="Calibri"/>
              </a:rPr>
              <a:t>leur</a:t>
            </a:r>
            <a:r>
              <a:rPr spc="20" dirty="0">
                <a:latin typeface="Century Gothic" panose="020B0502020202020204" pitchFamily="34" charset="0"/>
                <a:cs typeface="Calibri"/>
              </a:rPr>
              <a:t> </a:t>
            </a:r>
            <a:r>
              <a:rPr spc="-10" dirty="0">
                <a:latin typeface="Century Gothic" panose="020B0502020202020204" pitchFamily="34" charset="0"/>
                <a:cs typeface="Calibri"/>
              </a:rPr>
              <a:t>president</a:t>
            </a:r>
            <a:r>
              <a:rPr lang="fr-CA" spc="-10" dirty="0">
                <a:latin typeface="Century Gothic" panose="020B0502020202020204" pitchFamily="34" charset="0"/>
                <a:cs typeface="Calibri"/>
              </a:rPr>
              <a:t> (e)  hors AG</a:t>
            </a:r>
            <a:r>
              <a:rPr spc="-10" dirty="0">
                <a:latin typeface="Century Gothic" panose="020B0502020202020204" pitchFamily="34" charset="0"/>
                <a:cs typeface="Calibri"/>
              </a:rPr>
              <a:t>.</a:t>
            </a:r>
            <a:endParaRPr dirty="0">
              <a:latin typeface="Century Gothic" panose="020B0502020202020204" pitchFamily="34" charset="0"/>
              <a:cs typeface="Calibri"/>
            </a:endParaRPr>
          </a:p>
          <a:p>
            <a:pPr marL="298450" marR="76835" indent="-285750" algn="just">
              <a:lnSpc>
                <a:spcPct val="100000"/>
              </a:lnSpc>
              <a:spcBef>
                <a:spcPts val="1689"/>
              </a:spcBef>
              <a:buFont typeface="Wingdings" panose="05000000000000000000" pitchFamily="2" charset="2"/>
              <a:buChar char="Ø"/>
            </a:pPr>
            <a:r>
              <a:rPr lang="fr-FR" b="1" spc="-5" dirty="0">
                <a:latin typeface="Century Gothic" panose="020B0502020202020204" pitchFamily="34" charset="0"/>
                <a:cs typeface="Calibri"/>
              </a:rPr>
              <a:t>  </a:t>
            </a:r>
            <a:r>
              <a:rPr b="1" spc="-5" dirty="0">
                <a:latin typeface="Century Gothic" panose="020B0502020202020204" pitchFamily="34" charset="0"/>
                <a:cs typeface="Calibri"/>
              </a:rPr>
              <a:t>Le</a:t>
            </a:r>
            <a:r>
              <a:rPr b="1" spc="5" dirty="0">
                <a:latin typeface="Century Gothic" panose="020B0502020202020204" pitchFamily="34" charset="0"/>
                <a:cs typeface="Calibri"/>
              </a:rPr>
              <a:t> </a:t>
            </a:r>
            <a:r>
              <a:rPr b="1" spc="-5" dirty="0">
                <a:latin typeface="Century Gothic" panose="020B0502020202020204" pitchFamily="34" charset="0"/>
                <a:cs typeface="Calibri"/>
              </a:rPr>
              <a:t>conseil</a:t>
            </a:r>
            <a:r>
              <a:rPr b="1" spc="20" dirty="0">
                <a:latin typeface="Century Gothic" panose="020B0502020202020204" pitchFamily="34" charset="0"/>
                <a:cs typeface="Calibri"/>
              </a:rPr>
              <a:t> </a:t>
            </a:r>
            <a:r>
              <a:rPr b="1" spc="-10" dirty="0">
                <a:latin typeface="Century Gothic" panose="020B0502020202020204" pitchFamily="34" charset="0"/>
                <a:cs typeface="Calibri"/>
              </a:rPr>
              <a:t>syndical</a:t>
            </a:r>
            <a:r>
              <a:rPr b="1" spc="25" dirty="0">
                <a:latin typeface="Century Gothic" panose="020B0502020202020204" pitchFamily="34" charset="0"/>
                <a:cs typeface="Calibri"/>
              </a:rPr>
              <a:t> </a:t>
            </a:r>
            <a:r>
              <a:rPr b="1" spc="-15" dirty="0">
                <a:latin typeface="Century Gothic" panose="020B0502020202020204" pitchFamily="34" charset="0"/>
                <a:cs typeface="Calibri"/>
              </a:rPr>
              <a:t>contrôle</a:t>
            </a:r>
            <a:r>
              <a:rPr b="1" spc="30" dirty="0">
                <a:latin typeface="Century Gothic" panose="020B0502020202020204" pitchFamily="34" charset="0"/>
                <a:cs typeface="Calibri"/>
              </a:rPr>
              <a:t> </a:t>
            </a:r>
            <a:r>
              <a:rPr b="1" spc="-5" dirty="0">
                <a:latin typeface="Century Gothic" panose="020B0502020202020204" pitchFamily="34" charset="0"/>
                <a:cs typeface="Calibri"/>
              </a:rPr>
              <a:t>la</a:t>
            </a:r>
            <a:r>
              <a:rPr b="1" dirty="0">
                <a:latin typeface="Century Gothic" panose="020B0502020202020204" pitchFamily="34" charset="0"/>
                <a:cs typeface="Calibri"/>
              </a:rPr>
              <a:t> </a:t>
            </a:r>
            <a:r>
              <a:rPr b="1" spc="-10" dirty="0">
                <a:latin typeface="Century Gothic" panose="020B0502020202020204" pitchFamily="34" charset="0"/>
                <a:cs typeface="Calibri"/>
              </a:rPr>
              <a:t>gestion</a:t>
            </a:r>
            <a:r>
              <a:rPr b="1" spc="15" dirty="0">
                <a:latin typeface="Century Gothic" panose="020B0502020202020204" pitchFamily="34" charset="0"/>
                <a:cs typeface="Calibri"/>
              </a:rPr>
              <a:t> </a:t>
            </a:r>
            <a:r>
              <a:rPr b="1" spc="-5" dirty="0">
                <a:latin typeface="Century Gothic" panose="020B0502020202020204" pitchFamily="34" charset="0"/>
                <a:cs typeface="Calibri"/>
              </a:rPr>
              <a:t>du</a:t>
            </a:r>
            <a:r>
              <a:rPr b="1" spc="5" dirty="0">
                <a:latin typeface="Century Gothic" panose="020B0502020202020204" pitchFamily="34" charset="0"/>
                <a:cs typeface="Calibri"/>
              </a:rPr>
              <a:t> </a:t>
            </a:r>
            <a:r>
              <a:rPr b="1" spc="-10" dirty="0">
                <a:latin typeface="Century Gothic" panose="020B0502020202020204" pitchFamily="34" charset="0"/>
                <a:cs typeface="Calibri"/>
              </a:rPr>
              <a:t>syndic</a:t>
            </a:r>
            <a:r>
              <a:rPr b="1" spc="20" dirty="0">
                <a:latin typeface="Century Gothic" panose="020B0502020202020204" pitchFamily="34" charset="0"/>
                <a:cs typeface="Calibri"/>
              </a:rPr>
              <a:t> </a:t>
            </a:r>
            <a:r>
              <a:rPr b="1" spc="-15" dirty="0">
                <a:latin typeface="Century Gothic" panose="020B0502020202020204" pitchFamily="34" charset="0"/>
                <a:cs typeface="Calibri"/>
              </a:rPr>
              <a:t>et</a:t>
            </a:r>
            <a:r>
              <a:rPr b="1" spc="5" dirty="0">
                <a:latin typeface="Century Gothic" panose="020B0502020202020204" pitchFamily="34" charset="0"/>
                <a:cs typeface="Calibri"/>
              </a:rPr>
              <a:t> </a:t>
            </a:r>
            <a:r>
              <a:rPr b="1" spc="-25" dirty="0">
                <a:latin typeface="Century Gothic" panose="020B0502020202020204" pitchFamily="34" charset="0"/>
                <a:cs typeface="Calibri"/>
              </a:rPr>
              <a:t>l’assiste </a:t>
            </a:r>
            <a:r>
              <a:rPr b="1" spc="-495" dirty="0">
                <a:latin typeface="Century Gothic" panose="020B0502020202020204" pitchFamily="34" charset="0"/>
                <a:cs typeface="Calibri"/>
              </a:rPr>
              <a:t> </a:t>
            </a:r>
            <a:r>
              <a:rPr b="1" spc="-10" dirty="0">
                <a:latin typeface="Century Gothic" panose="020B0502020202020204" pitchFamily="34" charset="0"/>
                <a:cs typeface="Calibri"/>
              </a:rPr>
              <a:t>en</a:t>
            </a:r>
            <a:r>
              <a:rPr b="1" spc="15" dirty="0">
                <a:latin typeface="Century Gothic" panose="020B0502020202020204" pitchFamily="34" charset="0"/>
                <a:cs typeface="Calibri"/>
              </a:rPr>
              <a:t> </a:t>
            </a:r>
            <a:r>
              <a:rPr b="1" spc="-10" dirty="0" err="1">
                <a:latin typeface="Century Gothic" panose="020B0502020202020204" pitchFamily="34" charset="0"/>
                <a:cs typeface="Calibri"/>
              </a:rPr>
              <a:t>utilisant</a:t>
            </a:r>
            <a:r>
              <a:rPr b="1" spc="20" dirty="0">
                <a:latin typeface="Century Gothic" panose="020B0502020202020204" pitchFamily="34" charset="0"/>
                <a:cs typeface="Calibri"/>
              </a:rPr>
              <a:t> </a:t>
            </a:r>
            <a:r>
              <a:rPr b="1" spc="-5" dirty="0">
                <a:latin typeface="Century Gothic" panose="020B0502020202020204" pitchFamily="34" charset="0"/>
                <a:cs typeface="Calibri"/>
              </a:rPr>
              <a:t>des</a:t>
            </a:r>
            <a:r>
              <a:rPr lang="fr-CA" b="1" spc="-5" dirty="0">
                <a:latin typeface="Century Gothic" panose="020B0502020202020204" pitchFamily="34" charset="0"/>
                <a:cs typeface="Calibri"/>
              </a:rPr>
              <a:t> droits spécifiques</a:t>
            </a:r>
            <a:r>
              <a:rPr b="1" spc="-5" dirty="0">
                <a:latin typeface="Century Gothic" panose="020B0502020202020204" pitchFamily="34" charset="0"/>
                <a:cs typeface="Calibri"/>
              </a:rPr>
              <a:t>.</a:t>
            </a:r>
            <a:endParaRPr dirty="0">
              <a:latin typeface="Century Gothic" panose="020B0502020202020204" pitchFamily="34" charset="0"/>
              <a:cs typeface="Calibri"/>
            </a:endParaRPr>
          </a:p>
          <a:p>
            <a:pPr marL="298450" marR="62230" indent="-285750" algn="ctr">
              <a:spcBef>
                <a:spcPts val="1710"/>
              </a:spcBef>
              <a:buFont typeface="Wingdings" panose="05000000000000000000" pitchFamily="2" charset="2"/>
              <a:buChar char="Ø"/>
            </a:pPr>
            <a:r>
              <a:rPr lang="fr-FR" b="1" spc="5" dirty="0">
                <a:solidFill>
                  <a:srgbClr val="E36C0A"/>
                </a:solidFill>
                <a:latin typeface="Century Gothic" panose="020B0502020202020204" pitchFamily="34" charset="0"/>
                <a:cs typeface="Calibri"/>
              </a:rPr>
              <a:t>LA</a:t>
            </a:r>
            <a:r>
              <a:rPr lang="fr-FR" b="1" dirty="0">
                <a:solidFill>
                  <a:srgbClr val="E36C0A"/>
                </a:solidFill>
                <a:latin typeface="Century Gothic" panose="020B0502020202020204" pitchFamily="34" charset="0"/>
                <a:cs typeface="Calibri"/>
              </a:rPr>
              <a:t> CONSTITUTION </a:t>
            </a:r>
            <a:r>
              <a:rPr lang="fr-FR" b="1" spc="5" dirty="0">
                <a:solidFill>
                  <a:srgbClr val="E36C0A"/>
                </a:solidFill>
                <a:latin typeface="Century Gothic" panose="020B0502020202020204" pitchFamily="34" charset="0"/>
                <a:cs typeface="Calibri"/>
              </a:rPr>
              <a:t>D’UN</a:t>
            </a:r>
            <a:r>
              <a:rPr lang="fr-FR" b="1" spc="15" dirty="0">
                <a:solidFill>
                  <a:srgbClr val="E36C0A"/>
                </a:solidFill>
                <a:latin typeface="Century Gothic" panose="020B0502020202020204" pitchFamily="34" charset="0"/>
                <a:cs typeface="Calibri"/>
              </a:rPr>
              <a:t> </a:t>
            </a:r>
            <a:r>
              <a:rPr lang="fr-FR" b="1" dirty="0">
                <a:solidFill>
                  <a:srgbClr val="E36C0A"/>
                </a:solidFill>
                <a:latin typeface="Century Gothic" panose="020B0502020202020204" pitchFamily="34" charset="0"/>
                <a:cs typeface="Calibri"/>
              </a:rPr>
              <a:t>CONSEIL SYNDICAL </a:t>
            </a:r>
            <a:r>
              <a:rPr lang="fr-FR" b="1" spc="-425" dirty="0">
                <a:solidFill>
                  <a:srgbClr val="E36C0A"/>
                </a:solidFill>
                <a:latin typeface="Century Gothic" panose="020B0502020202020204" pitchFamily="34" charset="0"/>
                <a:cs typeface="Calibri"/>
              </a:rPr>
              <a:t> </a:t>
            </a:r>
            <a:r>
              <a:rPr lang="fr-FR" b="1" spc="-10" dirty="0">
                <a:solidFill>
                  <a:srgbClr val="E36C0A"/>
                </a:solidFill>
                <a:latin typeface="Century Gothic" panose="020B0502020202020204" pitchFamily="34" charset="0"/>
                <a:cs typeface="Calibri"/>
              </a:rPr>
              <a:t>EST</a:t>
            </a:r>
            <a:r>
              <a:rPr lang="fr-FR" b="1" spc="5" dirty="0">
                <a:solidFill>
                  <a:srgbClr val="E36C0A"/>
                </a:solidFill>
                <a:latin typeface="Century Gothic" panose="020B0502020202020204" pitchFamily="34" charset="0"/>
                <a:cs typeface="Calibri"/>
              </a:rPr>
              <a:t> </a:t>
            </a:r>
            <a:r>
              <a:rPr lang="fr-FR" b="1" spc="-15" dirty="0">
                <a:solidFill>
                  <a:srgbClr val="E36C0A"/>
                </a:solidFill>
                <a:latin typeface="Century Gothic" panose="020B0502020202020204" pitchFamily="34" charset="0"/>
                <a:cs typeface="Calibri"/>
              </a:rPr>
              <a:t>OBLIGATOIRE</a:t>
            </a:r>
            <a:endParaRPr lang="fr-FR" dirty="0">
              <a:solidFill>
                <a:srgbClr val="E36C0A"/>
              </a:solidFill>
              <a:latin typeface="Century Gothic" panose="020B0502020202020204" pitchFamily="34" charset="0"/>
              <a:cs typeface="Calibri"/>
            </a:endParaRPr>
          </a:p>
          <a:p>
            <a:pPr marL="298450" marR="62230" indent="-285750" algn="just">
              <a:lnSpc>
                <a:spcPct val="100000"/>
              </a:lnSpc>
              <a:spcBef>
                <a:spcPts val="1710"/>
              </a:spcBef>
              <a:buFont typeface="Wingdings" panose="05000000000000000000" pitchFamily="2" charset="2"/>
              <a:buChar char="Ø"/>
            </a:pPr>
            <a:endParaRPr dirty="0">
              <a:solidFill>
                <a:srgbClr val="E36C0A"/>
              </a:solidFill>
              <a:latin typeface="Century Gothic" panose="020B0502020202020204" pitchFamily="34" charset="0"/>
              <a:cs typeface="Calibri"/>
            </a:endParaRPr>
          </a:p>
        </p:txBody>
      </p:sp>
      <p:sp>
        <p:nvSpPr>
          <p:cNvPr id="3" name="Espace réservé du numéro de diapositive 2"/>
          <p:cNvSpPr>
            <a:spLocks noGrp="1"/>
          </p:cNvSpPr>
          <p:nvPr>
            <p:ph type="sldNum" sz="quarter" idx="12"/>
          </p:nvPr>
        </p:nvSpPr>
        <p:spPr>
          <a:xfrm>
            <a:off x="9248553" y="6356350"/>
            <a:ext cx="2743200" cy="365125"/>
          </a:xfrm>
        </p:spPr>
        <p:txBody>
          <a:bodyPr/>
          <a:lstStyle/>
          <a:p>
            <a:fld id="{524F4E30-4F36-4098-97E2-E1F6D838FDE3}" type="slidenum">
              <a:rPr lang="fr-FR" smtClean="0"/>
              <a:t>11</a:t>
            </a:fld>
            <a:endParaRPr lang="fr-FR" dirty="0"/>
          </a:p>
        </p:txBody>
      </p:sp>
    </p:spTree>
    <p:extLst>
      <p:ext uri="{BB962C8B-B14F-4D97-AF65-F5344CB8AC3E}">
        <p14:creationId xmlns:p14="http://schemas.microsoft.com/office/powerpoint/2010/main" val="117879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978912" y="636790"/>
            <a:ext cx="4501975"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2- Les textes de références</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1 : Les missions conseil syndical </a:t>
            </a:r>
            <a:endParaRPr lang="fr-FR" sz="2800" b="1" kern="0" dirty="0">
              <a:solidFill>
                <a:schemeClr val="bg1"/>
              </a:solidFill>
              <a:latin typeface="Century Gothic" panose="020B0502020202020204" pitchFamily="34" charset="0"/>
            </a:endParaRP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9" name="object 3"/>
          <p:cNvSpPr txBox="1"/>
          <p:nvPr/>
        </p:nvSpPr>
        <p:spPr>
          <a:xfrm>
            <a:off x="464854" y="1138056"/>
            <a:ext cx="11262292" cy="4976362"/>
          </a:xfrm>
          <a:prstGeom prst="rect">
            <a:avLst/>
          </a:prstGeom>
        </p:spPr>
        <p:txBody>
          <a:bodyPr vert="horz" wrap="square" lIns="0" tIns="43815" rIns="0" bIns="0" rtlCol="0">
            <a:spAutoFit/>
          </a:bodyPr>
          <a:lstStyle/>
          <a:p>
            <a:pPr marL="12065" marR="6350" algn="just">
              <a:lnSpc>
                <a:spcPts val="1939"/>
              </a:lnSpc>
              <a:spcBef>
                <a:spcPts val="1370"/>
              </a:spcBef>
              <a:tabLst>
                <a:tab pos="355600" algn="l"/>
              </a:tabLst>
            </a:pPr>
            <a:r>
              <a:rPr lang="fr-CA" sz="2400" b="1" u="sng" dirty="0">
                <a:latin typeface="Century Gothic" panose="020B0502020202020204" pitchFamily="34" charset="0"/>
                <a:cs typeface="Calibri Light"/>
              </a:rPr>
              <a:t>La loi du 10 juillet 1965 :</a:t>
            </a:r>
            <a:endParaRPr lang="fr-CA" dirty="0">
              <a:latin typeface="Century Gothic" panose="020B0502020202020204" pitchFamily="34" charset="0"/>
              <a:cs typeface="Calibri Light"/>
            </a:endParaRPr>
          </a:p>
          <a:p>
            <a:pPr marL="354965" marR="6350" indent="-342900" algn="just">
              <a:spcBef>
                <a:spcPts val="1370"/>
              </a:spcBef>
              <a:buFont typeface="Wingdings" panose="05000000000000000000" pitchFamily="2" charset="2"/>
              <a:buChar char="Ø"/>
              <a:tabLst>
                <a:tab pos="355600" algn="l"/>
              </a:tabLst>
            </a:pPr>
            <a:r>
              <a:rPr dirty="0" err="1">
                <a:latin typeface="Century Gothic" panose="020B0502020202020204" pitchFamily="34" charset="0"/>
                <a:cs typeface="Calibri Light"/>
              </a:rPr>
              <a:t>Dans</a:t>
            </a:r>
            <a:r>
              <a:rPr spc="5" dirty="0">
                <a:latin typeface="Century Gothic" panose="020B0502020202020204" pitchFamily="34" charset="0"/>
                <a:cs typeface="Calibri Light"/>
              </a:rPr>
              <a:t> </a:t>
            </a:r>
            <a:r>
              <a:rPr spc="-10" dirty="0">
                <a:latin typeface="Century Gothic" panose="020B0502020202020204" pitchFamily="34" charset="0"/>
                <a:cs typeface="Calibri Light"/>
              </a:rPr>
              <a:t>tout</a:t>
            </a:r>
            <a:r>
              <a:rPr spc="-5" dirty="0">
                <a:latin typeface="Century Gothic" panose="020B0502020202020204" pitchFamily="34" charset="0"/>
                <a:cs typeface="Calibri Light"/>
              </a:rPr>
              <a:t> </a:t>
            </a:r>
            <a:r>
              <a:rPr spc="-10" dirty="0">
                <a:latin typeface="Century Gothic" panose="020B0502020202020204" pitchFamily="34" charset="0"/>
                <a:cs typeface="Calibri Light"/>
              </a:rPr>
              <a:t>syndicat</a:t>
            </a:r>
            <a:r>
              <a:rPr spc="-5" dirty="0">
                <a:latin typeface="Century Gothic" panose="020B0502020202020204" pitchFamily="34" charset="0"/>
                <a:cs typeface="Calibri Light"/>
              </a:rPr>
              <a:t> </a:t>
            </a:r>
            <a:r>
              <a:rPr dirty="0">
                <a:latin typeface="Century Gothic" panose="020B0502020202020204" pitchFamily="34" charset="0"/>
                <a:cs typeface="Calibri Light"/>
              </a:rPr>
              <a:t>de</a:t>
            </a:r>
            <a:r>
              <a:rPr spc="5" dirty="0">
                <a:latin typeface="Century Gothic" panose="020B0502020202020204" pitchFamily="34" charset="0"/>
                <a:cs typeface="Calibri Light"/>
              </a:rPr>
              <a:t> </a:t>
            </a:r>
            <a:r>
              <a:rPr spc="-10" dirty="0">
                <a:latin typeface="Century Gothic" panose="020B0502020202020204" pitchFamily="34" charset="0"/>
                <a:cs typeface="Calibri Light"/>
              </a:rPr>
              <a:t>copropriétaires,</a:t>
            </a:r>
            <a:r>
              <a:rPr b="1" spc="-5" dirty="0">
                <a:latin typeface="Century Gothic" panose="020B0502020202020204" pitchFamily="34" charset="0"/>
                <a:cs typeface="Calibri Light"/>
              </a:rPr>
              <a:t> </a:t>
            </a:r>
            <a:r>
              <a:rPr b="1" dirty="0">
                <a:latin typeface="Century Gothic" panose="020B0502020202020204" pitchFamily="34" charset="0"/>
                <a:cs typeface="Calibri Light"/>
              </a:rPr>
              <a:t>un</a:t>
            </a:r>
            <a:r>
              <a:rPr b="1" spc="5" dirty="0">
                <a:latin typeface="Century Gothic" panose="020B0502020202020204" pitchFamily="34" charset="0"/>
                <a:cs typeface="Calibri Light"/>
              </a:rPr>
              <a:t> </a:t>
            </a:r>
            <a:r>
              <a:rPr b="1" spc="-10" dirty="0">
                <a:latin typeface="Century Gothic" panose="020B0502020202020204" pitchFamily="34" charset="0"/>
                <a:cs typeface="Calibri Light"/>
              </a:rPr>
              <a:t>conseil</a:t>
            </a:r>
            <a:r>
              <a:rPr b="1" spc="-5" dirty="0">
                <a:latin typeface="Century Gothic" panose="020B0502020202020204" pitchFamily="34" charset="0"/>
                <a:cs typeface="Calibri Light"/>
              </a:rPr>
              <a:t> </a:t>
            </a:r>
            <a:r>
              <a:rPr b="1" spc="-10" dirty="0">
                <a:latin typeface="Century Gothic" panose="020B0502020202020204" pitchFamily="34" charset="0"/>
                <a:cs typeface="Calibri Light"/>
              </a:rPr>
              <a:t>syndical</a:t>
            </a:r>
            <a:r>
              <a:rPr b="1" spc="-5" dirty="0">
                <a:latin typeface="Century Gothic" panose="020B0502020202020204" pitchFamily="34" charset="0"/>
                <a:cs typeface="Calibri Light"/>
              </a:rPr>
              <a:t> assiste</a:t>
            </a:r>
            <a:r>
              <a:rPr b="1" dirty="0">
                <a:latin typeface="Century Gothic" panose="020B0502020202020204" pitchFamily="34" charset="0"/>
                <a:cs typeface="Calibri Light"/>
              </a:rPr>
              <a:t> </a:t>
            </a:r>
            <a:r>
              <a:rPr b="1" spc="-5" dirty="0">
                <a:latin typeface="Century Gothic" panose="020B0502020202020204" pitchFamily="34" charset="0"/>
                <a:cs typeface="Calibri Light"/>
              </a:rPr>
              <a:t>le</a:t>
            </a:r>
            <a:r>
              <a:rPr b="1" dirty="0">
                <a:latin typeface="Century Gothic" panose="020B0502020202020204" pitchFamily="34" charset="0"/>
                <a:cs typeface="Calibri Light"/>
              </a:rPr>
              <a:t> </a:t>
            </a:r>
            <a:r>
              <a:rPr b="1" spc="-10" dirty="0">
                <a:latin typeface="Century Gothic" panose="020B0502020202020204" pitchFamily="34" charset="0"/>
                <a:cs typeface="Calibri Light"/>
              </a:rPr>
              <a:t>syndic</a:t>
            </a:r>
            <a:r>
              <a:rPr b="1" spc="-5" dirty="0">
                <a:latin typeface="Century Gothic" panose="020B0502020202020204" pitchFamily="34" charset="0"/>
                <a:cs typeface="Calibri Light"/>
              </a:rPr>
              <a:t> et </a:t>
            </a:r>
            <a:r>
              <a:rPr b="1" dirty="0">
                <a:latin typeface="Century Gothic" panose="020B0502020202020204" pitchFamily="34" charset="0"/>
                <a:cs typeface="Calibri Light"/>
              </a:rPr>
              <a:t> </a:t>
            </a:r>
            <a:r>
              <a:rPr b="1" spc="-15" dirty="0">
                <a:latin typeface="Century Gothic" panose="020B0502020202020204" pitchFamily="34" charset="0"/>
                <a:cs typeface="Calibri Light"/>
              </a:rPr>
              <a:t>contrôle</a:t>
            </a:r>
            <a:r>
              <a:rPr b="1" spc="-5" dirty="0">
                <a:latin typeface="Century Gothic" panose="020B0502020202020204" pitchFamily="34" charset="0"/>
                <a:cs typeface="Calibri Light"/>
              </a:rPr>
              <a:t> sa</a:t>
            </a:r>
            <a:r>
              <a:rPr b="1" spc="5" dirty="0">
                <a:latin typeface="Century Gothic" panose="020B0502020202020204" pitchFamily="34" charset="0"/>
                <a:cs typeface="Calibri Light"/>
              </a:rPr>
              <a:t> </a:t>
            </a:r>
            <a:r>
              <a:rPr b="1" spc="-10" dirty="0">
                <a:latin typeface="Century Gothic" panose="020B0502020202020204" pitchFamily="34" charset="0"/>
                <a:cs typeface="Calibri Light"/>
              </a:rPr>
              <a:t>gestion</a:t>
            </a:r>
            <a:r>
              <a:rPr b="1" spc="20" dirty="0">
                <a:latin typeface="Century Gothic" panose="020B0502020202020204" pitchFamily="34" charset="0"/>
                <a:cs typeface="Calibri Light"/>
              </a:rPr>
              <a:t> </a:t>
            </a:r>
            <a:r>
              <a:rPr b="1" dirty="0">
                <a:solidFill>
                  <a:srgbClr val="E36C0A"/>
                </a:solidFill>
                <a:latin typeface="Century Gothic" panose="020B0502020202020204" pitchFamily="34" charset="0"/>
                <a:cs typeface="Calibri Light"/>
              </a:rPr>
              <a:t>(article</a:t>
            </a:r>
            <a:r>
              <a:rPr b="1" spc="10" dirty="0">
                <a:solidFill>
                  <a:srgbClr val="E36C0A"/>
                </a:solidFill>
                <a:latin typeface="Century Gothic" panose="020B0502020202020204" pitchFamily="34" charset="0"/>
                <a:cs typeface="Calibri Light"/>
              </a:rPr>
              <a:t> </a:t>
            </a:r>
            <a:r>
              <a:rPr b="1" spc="-5" dirty="0">
                <a:solidFill>
                  <a:srgbClr val="E36C0A"/>
                </a:solidFill>
                <a:latin typeface="Century Gothic" panose="020B0502020202020204" pitchFamily="34" charset="0"/>
                <a:cs typeface="Calibri Light"/>
              </a:rPr>
              <a:t>21).</a:t>
            </a:r>
            <a:endParaRPr b="1" dirty="0">
              <a:solidFill>
                <a:srgbClr val="E36C0A"/>
              </a:solidFill>
              <a:latin typeface="Century Gothic" panose="020B0502020202020204" pitchFamily="34" charset="0"/>
              <a:cs typeface="Calibri Light"/>
            </a:endParaRPr>
          </a:p>
          <a:p>
            <a:pPr marL="354965" marR="5715" indent="-342900" algn="just">
              <a:spcBef>
                <a:spcPts val="1355"/>
              </a:spcBef>
              <a:buFont typeface="Wingdings" panose="05000000000000000000" pitchFamily="2" charset="2"/>
              <a:buChar char="Ø"/>
              <a:tabLst>
                <a:tab pos="407670" algn="l"/>
              </a:tabLst>
            </a:pPr>
            <a:r>
              <a:rPr lang="fr-FR" dirty="0">
                <a:latin typeface="Century Gothic" panose="020B0502020202020204" pitchFamily="34" charset="0"/>
                <a:ea typeface="Batang" panose="02030600000101010101"/>
              </a:rPr>
              <a:t>Les membres du conseil syndical sont désignés par l'assemblée générale parmi les </a:t>
            </a:r>
            <a:r>
              <a:rPr lang="fr-FR" b="1" dirty="0">
                <a:latin typeface="Century Gothic" panose="020B0502020202020204" pitchFamily="34" charset="0"/>
                <a:ea typeface="Batang" panose="02030600000101010101"/>
              </a:rPr>
              <a:t>copropriétaires, leurs ascendants ou descendants, leurs conjoints, leurs partenaires liés par un PACS, (…) </a:t>
            </a:r>
            <a:r>
              <a:rPr lang="fr-FR" b="1" dirty="0">
                <a:solidFill>
                  <a:srgbClr val="E36C0A"/>
                </a:solidFill>
                <a:latin typeface="Century Gothic" panose="020B0502020202020204" pitchFamily="34" charset="0"/>
                <a:cs typeface="Calibri Light"/>
              </a:rPr>
              <a:t>(article</a:t>
            </a:r>
            <a:r>
              <a:rPr lang="fr-FR" b="1" spc="10" dirty="0">
                <a:solidFill>
                  <a:srgbClr val="E36C0A"/>
                </a:solidFill>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21)</a:t>
            </a:r>
            <a:endParaRPr lang="fr-CA" b="1" spc="-5" dirty="0">
              <a:latin typeface="Century Gothic" panose="020B0502020202020204" pitchFamily="34" charset="0"/>
              <a:cs typeface="Calibri Light"/>
            </a:endParaRPr>
          </a:p>
          <a:p>
            <a:pPr marL="354965" marR="5715" indent="-342900" algn="just">
              <a:spcBef>
                <a:spcPts val="1355"/>
              </a:spcBef>
              <a:buFont typeface="Wingdings" panose="05000000000000000000" pitchFamily="2" charset="2"/>
              <a:buChar char="Ø"/>
              <a:tabLst>
                <a:tab pos="407670" algn="l"/>
              </a:tabLst>
            </a:pPr>
            <a:r>
              <a:rPr lang="fr-FR" b="1" dirty="0">
                <a:latin typeface="Century Gothic" panose="020B0502020202020204" pitchFamily="34" charset="0"/>
              </a:rPr>
              <a:t>	</a:t>
            </a:r>
            <a:r>
              <a:rPr lang="fr-FR" b="1" dirty="0">
                <a:latin typeface="Century Gothic" panose="020B0502020202020204" pitchFamily="34" charset="0"/>
                <a:cs typeface="Calibri Light"/>
              </a:rPr>
              <a:t>Le </a:t>
            </a:r>
            <a:r>
              <a:rPr lang="fr-FR" b="1" spc="-10" dirty="0">
                <a:latin typeface="Century Gothic" panose="020B0502020202020204" pitchFamily="34" charset="0"/>
                <a:cs typeface="Calibri Light"/>
              </a:rPr>
              <a:t>syndic, </a:t>
            </a:r>
            <a:r>
              <a:rPr lang="fr-FR" b="1" dirty="0">
                <a:latin typeface="Century Gothic" panose="020B0502020202020204" pitchFamily="34" charset="0"/>
                <a:cs typeface="Calibri Light"/>
              </a:rPr>
              <a:t>son </a:t>
            </a:r>
            <a:r>
              <a:rPr lang="fr-FR" b="1" spc="-10" dirty="0">
                <a:latin typeface="Century Gothic" panose="020B0502020202020204" pitchFamily="34" charset="0"/>
                <a:cs typeface="Calibri Light"/>
              </a:rPr>
              <a:t>conjoint, </a:t>
            </a:r>
            <a:r>
              <a:rPr lang="fr-FR" b="1" spc="-5" dirty="0">
                <a:latin typeface="Century Gothic" panose="020B0502020202020204" pitchFamily="34" charset="0"/>
                <a:cs typeface="Calibri Light"/>
              </a:rPr>
              <a:t>ses préposés…, </a:t>
            </a:r>
            <a:r>
              <a:rPr lang="fr-FR" dirty="0">
                <a:latin typeface="Century Gothic" panose="020B0502020202020204" pitchFamily="34" charset="0"/>
                <a:cs typeface="Calibri Light"/>
              </a:rPr>
              <a:t>même s'ils </a:t>
            </a:r>
            <a:r>
              <a:rPr lang="fr-FR" spc="-5" dirty="0">
                <a:latin typeface="Century Gothic" panose="020B0502020202020204" pitchFamily="34" charset="0"/>
                <a:cs typeface="Calibri Light"/>
              </a:rPr>
              <a:t>sont </a:t>
            </a:r>
            <a:r>
              <a:rPr lang="fr-FR" spc="-10" dirty="0">
                <a:latin typeface="Century Gothic" panose="020B0502020202020204" pitchFamily="34" charset="0"/>
                <a:cs typeface="Calibri Light"/>
              </a:rPr>
              <a:t>copropriétaires, </a:t>
            </a:r>
            <a:r>
              <a:rPr lang="fr-FR" dirty="0">
                <a:latin typeface="Century Gothic" panose="020B0502020202020204" pitchFamily="34" charset="0"/>
                <a:cs typeface="Calibri Light"/>
              </a:rPr>
              <a:t>ne </a:t>
            </a:r>
            <a:r>
              <a:rPr lang="fr-FR" spc="-5" dirty="0">
                <a:latin typeface="Century Gothic" panose="020B0502020202020204" pitchFamily="34" charset="0"/>
                <a:cs typeface="Calibri Light"/>
              </a:rPr>
              <a:t>peuvent </a:t>
            </a:r>
            <a:r>
              <a:rPr lang="fr-FR" dirty="0">
                <a:latin typeface="Century Gothic" panose="020B0502020202020204" pitchFamily="34" charset="0"/>
                <a:cs typeface="Calibri Light"/>
              </a:rPr>
              <a:t> pas</a:t>
            </a:r>
            <a:r>
              <a:rPr lang="fr-FR" spc="10" dirty="0">
                <a:latin typeface="Century Gothic" panose="020B0502020202020204" pitchFamily="34" charset="0"/>
                <a:cs typeface="Calibri Light"/>
              </a:rPr>
              <a:t> </a:t>
            </a:r>
            <a:r>
              <a:rPr lang="fr-FR" spc="-10" dirty="0">
                <a:latin typeface="Century Gothic" panose="020B0502020202020204" pitchFamily="34" charset="0"/>
                <a:cs typeface="Calibri Light"/>
              </a:rPr>
              <a:t>être</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membres</a:t>
            </a:r>
            <a:r>
              <a:rPr lang="fr-FR" dirty="0">
                <a:latin typeface="Century Gothic" panose="020B0502020202020204" pitchFamily="34" charset="0"/>
                <a:cs typeface="Calibri Light"/>
              </a:rPr>
              <a:t> du</a:t>
            </a:r>
            <a:r>
              <a:rPr lang="fr-FR" spc="10" dirty="0">
                <a:latin typeface="Century Gothic" panose="020B0502020202020204" pitchFamily="34" charset="0"/>
                <a:cs typeface="Calibri Light"/>
              </a:rPr>
              <a:t> </a:t>
            </a:r>
            <a:r>
              <a:rPr lang="fr-FR" spc="-5" dirty="0">
                <a:latin typeface="Century Gothic" panose="020B0502020202020204" pitchFamily="34" charset="0"/>
                <a:cs typeface="Calibri Light"/>
              </a:rPr>
              <a:t>conseil</a:t>
            </a:r>
            <a:r>
              <a:rPr lang="fr-FR" spc="-10" dirty="0">
                <a:latin typeface="Century Gothic" panose="020B0502020202020204" pitchFamily="34" charset="0"/>
                <a:cs typeface="Calibri Light"/>
              </a:rPr>
              <a:t> syndical</a:t>
            </a:r>
            <a:r>
              <a:rPr lang="fr-FR" spc="-5" dirty="0">
                <a:latin typeface="Century Gothic" panose="020B0502020202020204" pitchFamily="34" charset="0"/>
                <a:cs typeface="Calibri Light"/>
              </a:rPr>
              <a:t> </a:t>
            </a:r>
            <a:r>
              <a:rPr lang="fr-FR" b="1" dirty="0">
                <a:solidFill>
                  <a:srgbClr val="E36C0A"/>
                </a:solidFill>
                <a:latin typeface="Century Gothic" panose="020B0502020202020204" pitchFamily="34" charset="0"/>
                <a:cs typeface="Calibri Light"/>
              </a:rPr>
              <a:t>(article</a:t>
            </a:r>
            <a:r>
              <a:rPr lang="fr-FR" b="1" spc="10" dirty="0">
                <a:solidFill>
                  <a:srgbClr val="E36C0A"/>
                </a:solidFill>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21)</a:t>
            </a:r>
          </a:p>
          <a:p>
            <a:pPr marL="354965" marR="5715" indent="-342900" algn="just">
              <a:spcBef>
                <a:spcPts val="1355"/>
              </a:spcBef>
              <a:buFont typeface="Wingdings" panose="05000000000000000000" pitchFamily="2" charset="2"/>
              <a:buChar char="Ø"/>
              <a:tabLst>
                <a:tab pos="407670" algn="l"/>
              </a:tabLst>
            </a:pPr>
            <a:r>
              <a:rPr lang="fr-FR" dirty="0">
                <a:latin typeface="Century Gothic" panose="020B0502020202020204" pitchFamily="34" charset="0"/>
                <a:cs typeface="Calibri Light"/>
              </a:rPr>
              <a:t>Le </a:t>
            </a:r>
            <a:r>
              <a:rPr lang="fr-FR" spc="-10" dirty="0">
                <a:latin typeface="Century Gothic" panose="020B0502020202020204" pitchFamily="34" charset="0"/>
                <a:cs typeface="Calibri Light"/>
              </a:rPr>
              <a:t>conseil syndical </a:t>
            </a:r>
            <a:r>
              <a:rPr lang="fr-FR" b="1" spc="-5" dirty="0">
                <a:latin typeface="Century Gothic" panose="020B0502020202020204" pitchFamily="34" charset="0"/>
                <a:cs typeface="Calibri Light"/>
              </a:rPr>
              <a:t>élit </a:t>
            </a:r>
            <a:r>
              <a:rPr lang="fr-FR" b="1" dirty="0">
                <a:latin typeface="Century Gothic" panose="020B0502020202020204" pitchFamily="34" charset="0"/>
                <a:cs typeface="Calibri Light"/>
              </a:rPr>
              <a:t>son </a:t>
            </a:r>
            <a:r>
              <a:rPr lang="fr-FR" b="1" spc="-5" dirty="0">
                <a:latin typeface="Century Gothic" panose="020B0502020202020204" pitchFamily="34" charset="0"/>
                <a:cs typeface="Calibri Light"/>
              </a:rPr>
              <a:t>président </a:t>
            </a:r>
            <a:r>
              <a:rPr lang="fr-FR" dirty="0">
                <a:latin typeface="Century Gothic" panose="020B0502020202020204" pitchFamily="34" charset="0"/>
                <a:cs typeface="Calibri Light"/>
              </a:rPr>
              <a:t>parmi </a:t>
            </a:r>
            <a:r>
              <a:rPr lang="fr-FR" spc="-5" dirty="0">
                <a:latin typeface="Century Gothic" panose="020B0502020202020204" pitchFamily="34" charset="0"/>
                <a:cs typeface="Calibri Light"/>
              </a:rPr>
              <a:t>ses membres </a:t>
            </a:r>
            <a:r>
              <a:rPr lang="fr-FR" b="1" dirty="0">
                <a:solidFill>
                  <a:srgbClr val="E36C0A"/>
                </a:solidFill>
                <a:latin typeface="Century Gothic" panose="020B0502020202020204" pitchFamily="34" charset="0"/>
                <a:cs typeface="Calibri Light"/>
              </a:rPr>
              <a:t>(article </a:t>
            </a:r>
            <a:r>
              <a:rPr lang="fr-FR" b="1" spc="-5" dirty="0">
                <a:solidFill>
                  <a:srgbClr val="E36C0A"/>
                </a:solidFill>
                <a:latin typeface="Century Gothic" panose="020B0502020202020204" pitchFamily="34" charset="0"/>
                <a:cs typeface="Calibri Light"/>
              </a:rPr>
              <a:t>21).</a:t>
            </a:r>
          </a:p>
          <a:p>
            <a:pPr marL="354965" marR="5715" indent="-342900" algn="just">
              <a:spcBef>
                <a:spcPts val="1355"/>
              </a:spcBef>
              <a:buFont typeface="Wingdings" panose="05000000000000000000" pitchFamily="2" charset="2"/>
              <a:buChar char="Ø"/>
              <a:tabLst>
                <a:tab pos="407670" algn="l"/>
              </a:tabLst>
            </a:pPr>
            <a:r>
              <a:rPr lang="fr-FR" altLang="fr-FR" dirty="0">
                <a:latin typeface="Century Gothic" panose="020B0502020202020204" pitchFamily="34" charset="0"/>
                <a:cs typeface="Calibri Light"/>
              </a:rPr>
              <a:t>Le conseil syndical est obligatoirement saisi par le syndic </a:t>
            </a:r>
            <a:r>
              <a:rPr lang="fr-FR" altLang="fr-FR" b="1" dirty="0">
                <a:latin typeface="Century Gothic" panose="020B0502020202020204" pitchFamily="34" charset="0"/>
                <a:cs typeface="Calibri Light"/>
              </a:rPr>
              <a:t>concernant les sommes pour lesquelles sa consultation est obligatoire</a:t>
            </a:r>
            <a:r>
              <a:rPr lang="fr-FR" altLang="fr-FR" dirty="0">
                <a:latin typeface="Century Gothic" panose="020B0502020202020204" pitchFamily="34" charset="0"/>
                <a:cs typeface="Calibri Light"/>
              </a:rPr>
              <a:t> </a:t>
            </a:r>
            <a:r>
              <a:rPr lang="fr-FR" altLang="fr-FR" b="1" dirty="0">
                <a:solidFill>
                  <a:srgbClr val="E36C0A"/>
                </a:solidFill>
                <a:latin typeface="Century Gothic" panose="020B0502020202020204" pitchFamily="34" charset="0"/>
                <a:cs typeface="Calibri Light"/>
              </a:rPr>
              <a:t>(article 21).</a:t>
            </a:r>
          </a:p>
          <a:p>
            <a:pPr marL="354965" marR="5715" indent="-342900" algn="just">
              <a:spcBef>
                <a:spcPts val="1355"/>
              </a:spcBef>
              <a:buFont typeface="Wingdings" panose="05000000000000000000" pitchFamily="2" charset="2"/>
              <a:buChar char="Ø"/>
              <a:tabLst>
                <a:tab pos="407670" algn="l"/>
              </a:tabLst>
            </a:pPr>
            <a:r>
              <a:rPr lang="fr-FR" altLang="fr-FR" dirty="0">
                <a:ea typeface="Batang" panose="02030600000101010101" pitchFamily="18" charset="-127"/>
              </a:rPr>
              <a:t> </a:t>
            </a:r>
            <a:r>
              <a:rPr lang="fr-FR" altLang="fr-FR" dirty="0">
                <a:latin typeface="Century Gothic" panose="020B0502020202020204" pitchFamily="34" charset="0"/>
                <a:cs typeface="Calibri Light"/>
              </a:rPr>
              <a:t>Le conseil syndical </a:t>
            </a:r>
            <a:r>
              <a:rPr lang="fr-FR" altLang="fr-FR" b="1" dirty="0">
                <a:latin typeface="Century Gothic" panose="020B0502020202020204" pitchFamily="34" charset="0"/>
                <a:cs typeface="Calibri Light"/>
              </a:rPr>
              <a:t>doit être associé à l’élaboration du budget prévisionnel </a:t>
            </a:r>
            <a:r>
              <a:rPr lang="fr-FR" altLang="fr-FR" b="1" dirty="0">
                <a:solidFill>
                  <a:srgbClr val="E36C0A"/>
                </a:solidFill>
                <a:latin typeface="Century Gothic" panose="020B0502020202020204" pitchFamily="34" charset="0"/>
                <a:cs typeface="Calibri Light"/>
              </a:rPr>
              <a:t>(article 18</a:t>
            </a:r>
            <a:r>
              <a:rPr lang="fr-FR" altLang="fr-FR" dirty="0">
                <a:latin typeface="Century Gothic" panose="020B0502020202020204" pitchFamily="34" charset="0"/>
                <a:cs typeface="Calibri Light"/>
              </a:rPr>
              <a:t>)</a:t>
            </a:r>
            <a:endParaRPr lang="fr-FR" b="1" spc="-5" dirty="0">
              <a:solidFill>
                <a:srgbClr val="E36C0A"/>
              </a:solidFill>
              <a:latin typeface="Century Gothic" panose="020B0502020202020204" pitchFamily="34" charset="0"/>
              <a:cs typeface="Calibri Light"/>
            </a:endParaRPr>
          </a:p>
          <a:p>
            <a:pPr marL="354965" marR="5715" indent="-342900" algn="just">
              <a:spcBef>
                <a:spcPts val="835"/>
              </a:spcBef>
              <a:buFont typeface="Wingdings" panose="05000000000000000000" pitchFamily="2" charset="2"/>
              <a:buChar char="Ø"/>
              <a:tabLst>
                <a:tab pos="355600" algn="l"/>
              </a:tabLst>
            </a:pPr>
            <a:r>
              <a:rPr lang="fr-FR" spc="-5" dirty="0">
                <a:latin typeface="Century Gothic" panose="020B0502020202020204" pitchFamily="34" charset="0"/>
                <a:cs typeface="Calibri Light"/>
              </a:rPr>
              <a:t>Lorsque</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le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syndic</a:t>
            </a:r>
            <a:r>
              <a:rPr lang="fr-FR" spc="-5" dirty="0">
                <a:latin typeface="Century Gothic" panose="020B0502020202020204" pitchFamily="34" charset="0"/>
                <a:cs typeface="Calibri Light"/>
              </a:rPr>
              <a:t> </a:t>
            </a:r>
            <a:r>
              <a:rPr lang="fr-FR" spc="-15" dirty="0">
                <a:latin typeface="Century Gothic" panose="020B0502020202020204" pitchFamily="34" charset="0"/>
                <a:cs typeface="Calibri Light"/>
              </a:rPr>
              <a:t>est</a:t>
            </a:r>
            <a:r>
              <a:rPr lang="fr-FR" spc="-10" dirty="0">
                <a:latin typeface="Century Gothic" panose="020B0502020202020204" pitchFamily="34" charset="0"/>
                <a:cs typeface="Calibri Light"/>
              </a:rPr>
              <a:t> </a:t>
            </a:r>
            <a:r>
              <a:rPr lang="fr-FR" dirty="0">
                <a:latin typeface="Century Gothic" panose="020B0502020202020204" pitchFamily="34" charset="0"/>
                <a:cs typeface="Calibri Light"/>
              </a:rPr>
              <a:t>un</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professionnel,</a:t>
            </a:r>
            <a:r>
              <a:rPr lang="fr-FR" spc="-5" dirty="0">
                <a:latin typeface="Century Gothic" panose="020B0502020202020204" pitchFamily="34" charset="0"/>
                <a:cs typeface="Calibri Light"/>
              </a:rPr>
              <a:t> le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conseil</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syndical</a:t>
            </a:r>
            <a:r>
              <a:rPr lang="fr-FR" spc="-5" dirty="0">
                <a:latin typeface="Century Gothic" panose="020B0502020202020204" pitchFamily="34" charset="0"/>
                <a:cs typeface="Calibri Light"/>
              </a:rPr>
              <a:t> </a:t>
            </a:r>
            <a:r>
              <a:rPr lang="fr-FR" dirty="0">
                <a:latin typeface="Century Gothic" panose="020B0502020202020204" pitchFamily="34" charset="0"/>
                <a:cs typeface="Calibri Light"/>
              </a:rPr>
              <a:t>doit</a:t>
            </a:r>
            <a:r>
              <a:rPr lang="fr-FR" spc="5" dirty="0">
                <a:latin typeface="Century Gothic" panose="020B0502020202020204" pitchFamily="34" charset="0"/>
                <a:cs typeface="Calibri Light"/>
              </a:rPr>
              <a:t> </a:t>
            </a:r>
            <a:r>
              <a:rPr lang="fr-FR" b="1" spc="-15" dirty="0">
                <a:latin typeface="Century Gothic" panose="020B0502020202020204" pitchFamily="34" charset="0"/>
                <a:cs typeface="Calibri Light"/>
              </a:rPr>
              <a:t>avoir</a:t>
            </a:r>
            <a:r>
              <a:rPr lang="fr-FR" b="1" spc="-10" dirty="0">
                <a:latin typeface="Century Gothic" panose="020B0502020202020204" pitchFamily="34" charset="0"/>
                <a:cs typeface="Calibri Light"/>
              </a:rPr>
              <a:t> </a:t>
            </a:r>
            <a:r>
              <a:rPr lang="fr-FR" b="1" dirty="0">
                <a:latin typeface="Century Gothic" panose="020B0502020202020204" pitchFamily="34" charset="0"/>
                <a:cs typeface="Calibri Light"/>
              </a:rPr>
              <a:t>un</a:t>
            </a:r>
            <a:r>
              <a:rPr lang="fr-FR" b="1" spc="405" dirty="0">
                <a:latin typeface="Century Gothic" panose="020B0502020202020204" pitchFamily="34" charset="0"/>
                <a:cs typeface="Calibri Light"/>
              </a:rPr>
              <a:t> </a:t>
            </a:r>
            <a:r>
              <a:rPr lang="fr-FR" b="1" spc="-5" dirty="0">
                <a:latin typeface="Century Gothic" panose="020B0502020202020204" pitchFamily="34" charset="0"/>
                <a:cs typeface="Calibri Light"/>
              </a:rPr>
              <a:t>accès </a:t>
            </a:r>
            <a:r>
              <a:rPr lang="fr-FR" b="1" dirty="0">
                <a:latin typeface="Century Gothic" panose="020B0502020202020204" pitchFamily="34" charset="0"/>
                <a:cs typeface="Calibri Light"/>
              </a:rPr>
              <a:t> </a:t>
            </a:r>
            <a:r>
              <a:rPr lang="fr-FR" b="1" spc="-10" dirty="0">
                <a:latin typeface="Century Gothic" panose="020B0502020202020204" pitchFamily="34" charset="0"/>
                <a:cs typeface="Calibri Light"/>
              </a:rPr>
              <a:t>extranet </a:t>
            </a:r>
            <a:r>
              <a:rPr lang="fr-FR" b="1" dirty="0">
                <a:latin typeface="Century Gothic" panose="020B0502020202020204" pitchFamily="34" charset="0"/>
                <a:cs typeface="Calibri Light"/>
              </a:rPr>
              <a:t>spécifique </a:t>
            </a:r>
            <a:r>
              <a:rPr lang="fr-FR" sz="1200" i="1" dirty="0">
                <a:latin typeface="Century Gothic" panose="020B0502020202020204" pitchFamily="34" charset="0"/>
                <a:cs typeface="Calibri Light"/>
              </a:rPr>
              <a:t>(sauf </a:t>
            </a:r>
            <a:r>
              <a:rPr lang="fr-FR" sz="1200" i="1" spc="5" dirty="0">
                <a:latin typeface="Century Gothic" panose="020B0502020202020204" pitchFamily="34" charset="0"/>
                <a:cs typeface="Calibri Light"/>
              </a:rPr>
              <a:t> </a:t>
            </a:r>
            <a:r>
              <a:rPr lang="fr-FR" sz="1200" i="1" dirty="0">
                <a:latin typeface="Century Gothic" panose="020B0502020202020204" pitchFamily="34" charset="0"/>
                <a:cs typeface="Calibri Light"/>
              </a:rPr>
              <a:t>décision</a:t>
            </a:r>
            <a:r>
              <a:rPr lang="fr-FR" sz="1200" i="1" spc="-5" dirty="0">
                <a:latin typeface="Century Gothic" panose="020B0502020202020204" pitchFamily="34" charset="0"/>
                <a:cs typeface="Calibri Light"/>
              </a:rPr>
              <a:t> </a:t>
            </a:r>
            <a:r>
              <a:rPr lang="fr-FR" sz="1200" i="1" spc="-15" dirty="0">
                <a:latin typeface="Century Gothic" panose="020B0502020202020204" pitchFamily="34" charset="0"/>
                <a:cs typeface="Calibri Light"/>
              </a:rPr>
              <a:t>contraire</a:t>
            </a:r>
            <a:r>
              <a:rPr lang="fr-FR" sz="1200" i="1" dirty="0">
                <a:latin typeface="Century Gothic" panose="020B0502020202020204" pitchFamily="34" charset="0"/>
                <a:cs typeface="Calibri Light"/>
              </a:rPr>
              <a:t> de</a:t>
            </a:r>
            <a:r>
              <a:rPr lang="fr-FR" sz="1200" i="1" spc="-5" dirty="0">
                <a:latin typeface="Century Gothic" panose="020B0502020202020204" pitchFamily="34" charset="0"/>
                <a:cs typeface="Calibri Light"/>
              </a:rPr>
              <a:t> </a:t>
            </a:r>
            <a:r>
              <a:rPr lang="fr-FR" sz="1200" i="1" spc="-45" dirty="0">
                <a:latin typeface="Century Gothic" panose="020B0502020202020204" pitchFamily="34" charset="0"/>
                <a:cs typeface="Calibri Light"/>
              </a:rPr>
              <a:t>l’AG).</a:t>
            </a:r>
            <a:endParaRPr lang="fr-FR" sz="1200" i="1" dirty="0">
              <a:latin typeface="Century Gothic" panose="020B0502020202020204" pitchFamily="34" charset="0"/>
              <a:cs typeface="Calibri Light"/>
            </a:endParaRPr>
          </a:p>
        </p:txBody>
      </p:sp>
      <p:sp>
        <p:nvSpPr>
          <p:cNvPr id="3" name="Espace réservé du numéro de diapositive 2"/>
          <p:cNvSpPr>
            <a:spLocks noGrp="1"/>
          </p:cNvSpPr>
          <p:nvPr>
            <p:ph type="sldNum" sz="quarter" idx="12"/>
          </p:nvPr>
        </p:nvSpPr>
        <p:spPr>
          <a:xfrm>
            <a:off x="9255642" y="6394959"/>
            <a:ext cx="2743200" cy="365125"/>
          </a:xfrm>
        </p:spPr>
        <p:txBody>
          <a:bodyPr/>
          <a:lstStyle/>
          <a:p>
            <a:fld id="{524F4E30-4F36-4098-97E2-E1F6D838FDE3}" type="slidenum">
              <a:rPr lang="fr-FR" smtClean="0"/>
              <a:t>12</a:t>
            </a:fld>
            <a:endParaRPr lang="fr-FR" dirty="0"/>
          </a:p>
        </p:txBody>
      </p:sp>
    </p:spTree>
    <p:extLst>
      <p:ext uri="{BB962C8B-B14F-4D97-AF65-F5344CB8AC3E}">
        <p14:creationId xmlns:p14="http://schemas.microsoft.com/office/powerpoint/2010/main" val="81302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019855" y="462925"/>
            <a:ext cx="4501975" cy="319959"/>
          </a:xfrm>
          <a:prstGeom prst="rect">
            <a:avLst/>
          </a:prstGeom>
        </p:spPr>
        <p:txBody>
          <a:bodyPr vert="horz" wrap="square" lIns="0" tIns="12065" rIns="0" bIns="0" rtlCol="0" anchor="ctr">
            <a:spAutoFit/>
          </a:bodyPr>
          <a:lstStyle/>
          <a:p>
            <a:pPr marL="12700">
              <a:lnSpc>
                <a:spcPct val="100000"/>
              </a:lnSpc>
              <a:spcBef>
                <a:spcPts val="95"/>
              </a:spcBef>
            </a:pPr>
            <a:r>
              <a:rPr lang="fr-FR" sz="2000" b="1" spc="-15" dirty="0">
                <a:solidFill>
                  <a:srgbClr val="31849B"/>
                </a:solidFill>
                <a:latin typeface="Century Gothic" panose="020B0502020202020204" pitchFamily="34" charset="0"/>
              </a:rPr>
              <a:t>2- Les textes de références</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9" name="object 3"/>
          <p:cNvSpPr txBox="1"/>
          <p:nvPr/>
        </p:nvSpPr>
        <p:spPr>
          <a:xfrm>
            <a:off x="464854" y="903891"/>
            <a:ext cx="11262292" cy="6597319"/>
          </a:xfrm>
          <a:prstGeom prst="rect">
            <a:avLst/>
          </a:prstGeom>
        </p:spPr>
        <p:txBody>
          <a:bodyPr vert="horz" wrap="square" lIns="0" tIns="43815" rIns="0" bIns="0" rtlCol="0">
            <a:spAutoFit/>
          </a:bodyPr>
          <a:lstStyle/>
          <a:p>
            <a:pPr marL="12065" marR="6350" algn="just">
              <a:lnSpc>
                <a:spcPts val="1939"/>
              </a:lnSpc>
              <a:spcBef>
                <a:spcPts val="1370"/>
              </a:spcBef>
              <a:tabLst>
                <a:tab pos="355600" algn="l"/>
              </a:tabLst>
            </a:pPr>
            <a:r>
              <a:rPr lang="fr-CA" sz="2400" b="1" u="sng" dirty="0">
                <a:latin typeface="Century Gothic" panose="020B0502020202020204" pitchFamily="34" charset="0"/>
                <a:cs typeface="Calibri Light"/>
              </a:rPr>
              <a:t>Le décret du 17 mars 1967 : </a:t>
            </a:r>
            <a:endParaRPr lang="fr-CA" sz="1050" b="1" u="sng" dirty="0">
              <a:latin typeface="Century Gothic" panose="020B0502020202020204" pitchFamily="34" charset="0"/>
              <a:cs typeface="Calibri Light"/>
            </a:endParaRPr>
          </a:p>
          <a:p>
            <a:pPr marL="355600" indent="-342900" algn="just">
              <a:spcBef>
                <a:spcPts val="1100"/>
              </a:spcBef>
              <a:buFont typeface="Wingdings" panose="05000000000000000000" pitchFamily="2" charset="2"/>
              <a:buChar char="Ø"/>
              <a:tabLst>
                <a:tab pos="354965" algn="l"/>
                <a:tab pos="355600" algn="l"/>
              </a:tabLst>
            </a:pPr>
            <a:r>
              <a:rPr b="1" dirty="0">
                <a:latin typeface="Century Gothic" panose="020B0502020202020204" pitchFamily="34" charset="0"/>
                <a:cs typeface="Calibri Light"/>
              </a:rPr>
              <a:t>Le</a:t>
            </a:r>
            <a:r>
              <a:rPr b="1" spc="459" dirty="0">
                <a:latin typeface="Century Gothic" panose="020B0502020202020204" pitchFamily="34" charset="0"/>
                <a:cs typeface="Calibri Light"/>
              </a:rPr>
              <a:t> </a:t>
            </a:r>
            <a:r>
              <a:rPr b="1" spc="-5" dirty="0" err="1">
                <a:latin typeface="Century Gothic" panose="020B0502020202020204" pitchFamily="34" charset="0"/>
                <a:cs typeface="Calibri Light"/>
              </a:rPr>
              <a:t>mandat</a:t>
            </a:r>
            <a:r>
              <a:rPr b="1" spc="455" dirty="0">
                <a:latin typeface="Century Gothic" panose="020B0502020202020204" pitchFamily="34" charset="0"/>
                <a:cs typeface="Calibri Light"/>
              </a:rPr>
              <a:t> </a:t>
            </a:r>
            <a:r>
              <a:rPr b="1" spc="-5" dirty="0">
                <a:latin typeface="Century Gothic" panose="020B0502020202020204" pitchFamily="34" charset="0"/>
                <a:cs typeface="Calibri Light"/>
              </a:rPr>
              <a:t>du</a:t>
            </a:r>
            <a:r>
              <a:rPr b="1" spc="459" dirty="0">
                <a:latin typeface="Century Gothic" panose="020B0502020202020204" pitchFamily="34" charset="0"/>
                <a:cs typeface="Calibri Light"/>
              </a:rPr>
              <a:t> </a:t>
            </a:r>
            <a:r>
              <a:rPr b="1" spc="-10" dirty="0">
                <a:latin typeface="Century Gothic" panose="020B0502020202020204" pitchFamily="34" charset="0"/>
                <a:cs typeface="Calibri Light"/>
              </a:rPr>
              <a:t>conseil</a:t>
            </a:r>
            <a:r>
              <a:rPr b="1" spc="455" dirty="0">
                <a:latin typeface="Century Gothic" panose="020B0502020202020204" pitchFamily="34" charset="0"/>
                <a:cs typeface="Calibri Light"/>
              </a:rPr>
              <a:t> </a:t>
            </a:r>
            <a:r>
              <a:rPr b="1" spc="-10" dirty="0">
                <a:latin typeface="Century Gothic" panose="020B0502020202020204" pitchFamily="34" charset="0"/>
                <a:cs typeface="Calibri Light"/>
              </a:rPr>
              <a:t>syndical</a:t>
            </a:r>
            <a:r>
              <a:rPr b="1" spc="480" dirty="0">
                <a:latin typeface="Century Gothic" panose="020B0502020202020204" pitchFamily="34" charset="0"/>
                <a:cs typeface="Calibri Light"/>
              </a:rPr>
              <a:t> </a:t>
            </a:r>
            <a:r>
              <a:rPr b="1" spc="-5" dirty="0">
                <a:latin typeface="Century Gothic" panose="020B0502020202020204" pitchFamily="34" charset="0"/>
                <a:cs typeface="Calibri Light"/>
              </a:rPr>
              <a:t>ne</a:t>
            </a:r>
            <a:r>
              <a:rPr b="1" spc="455" dirty="0">
                <a:latin typeface="Century Gothic" panose="020B0502020202020204" pitchFamily="34" charset="0"/>
                <a:cs typeface="Calibri Light"/>
              </a:rPr>
              <a:t> </a:t>
            </a:r>
            <a:r>
              <a:rPr b="1" dirty="0">
                <a:latin typeface="Century Gothic" panose="020B0502020202020204" pitchFamily="34" charset="0"/>
                <a:cs typeface="Calibri Light"/>
              </a:rPr>
              <a:t>peut</a:t>
            </a:r>
            <a:r>
              <a:rPr b="1" spc="459" dirty="0">
                <a:latin typeface="Century Gothic" panose="020B0502020202020204" pitchFamily="34" charset="0"/>
                <a:cs typeface="Calibri Light"/>
              </a:rPr>
              <a:t> </a:t>
            </a:r>
            <a:r>
              <a:rPr b="1" dirty="0">
                <a:latin typeface="Century Gothic" panose="020B0502020202020204" pitchFamily="34" charset="0"/>
                <a:cs typeface="Calibri Light"/>
              </a:rPr>
              <a:t>pas</a:t>
            </a:r>
            <a:r>
              <a:rPr b="1" spc="465" dirty="0">
                <a:latin typeface="Century Gothic" panose="020B0502020202020204" pitchFamily="34" charset="0"/>
                <a:cs typeface="Calibri Light"/>
              </a:rPr>
              <a:t> </a:t>
            </a:r>
            <a:r>
              <a:rPr b="1" spc="-5" dirty="0">
                <a:latin typeface="Century Gothic" panose="020B0502020202020204" pitchFamily="34" charset="0"/>
                <a:cs typeface="Calibri Light"/>
              </a:rPr>
              <a:t>dépasser</a:t>
            </a:r>
            <a:r>
              <a:rPr b="1" spc="465" dirty="0">
                <a:latin typeface="Century Gothic" panose="020B0502020202020204" pitchFamily="34" charset="0"/>
                <a:cs typeface="Calibri Light"/>
              </a:rPr>
              <a:t> </a:t>
            </a:r>
            <a:r>
              <a:rPr b="1" dirty="0">
                <a:latin typeface="Century Gothic" panose="020B0502020202020204" pitchFamily="34" charset="0"/>
                <a:cs typeface="Calibri Light"/>
              </a:rPr>
              <a:t>3</a:t>
            </a:r>
            <a:r>
              <a:rPr b="1" spc="459" dirty="0">
                <a:latin typeface="Century Gothic" panose="020B0502020202020204" pitchFamily="34" charset="0"/>
                <a:cs typeface="Calibri Light"/>
              </a:rPr>
              <a:t> </a:t>
            </a:r>
            <a:r>
              <a:rPr b="1" dirty="0">
                <a:latin typeface="Century Gothic" panose="020B0502020202020204" pitchFamily="34" charset="0"/>
                <a:cs typeface="Calibri Light"/>
              </a:rPr>
              <a:t>ans,</a:t>
            </a:r>
            <a:r>
              <a:rPr b="1" spc="475" dirty="0">
                <a:latin typeface="Century Gothic" panose="020B0502020202020204" pitchFamily="34" charset="0"/>
                <a:cs typeface="Calibri Light"/>
              </a:rPr>
              <a:t> </a:t>
            </a:r>
            <a:r>
              <a:rPr dirty="0">
                <a:latin typeface="Century Gothic" panose="020B0502020202020204" pitchFamily="34" charset="0"/>
                <a:cs typeface="Calibri Light"/>
              </a:rPr>
              <a:t>mais</a:t>
            </a:r>
            <a:r>
              <a:rPr spc="465" dirty="0">
                <a:latin typeface="Century Gothic" panose="020B0502020202020204" pitchFamily="34" charset="0"/>
                <a:cs typeface="Calibri Light"/>
              </a:rPr>
              <a:t> </a:t>
            </a:r>
            <a:r>
              <a:rPr spc="-5" dirty="0">
                <a:latin typeface="Century Gothic" panose="020B0502020202020204" pitchFamily="34" charset="0"/>
                <a:cs typeface="Calibri Light"/>
              </a:rPr>
              <a:t>il</a:t>
            </a:r>
            <a:r>
              <a:rPr spc="470" dirty="0">
                <a:latin typeface="Century Gothic" panose="020B0502020202020204" pitchFamily="34" charset="0"/>
                <a:cs typeface="Calibri Light"/>
              </a:rPr>
              <a:t> </a:t>
            </a:r>
            <a:r>
              <a:rPr dirty="0" err="1">
                <a:latin typeface="Century Gothic" panose="020B0502020202020204" pitchFamily="34" charset="0"/>
                <a:cs typeface="Calibri Light"/>
              </a:rPr>
              <a:t>peut</a:t>
            </a:r>
            <a:r>
              <a:rPr spc="445" dirty="0">
                <a:latin typeface="Century Gothic" panose="020B0502020202020204" pitchFamily="34" charset="0"/>
                <a:cs typeface="Calibri Light"/>
              </a:rPr>
              <a:t> </a:t>
            </a:r>
            <a:r>
              <a:rPr spc="-10" dirty="0" err="1">
                <a:latin typeface="Century Gothic" panose="020B0502020202020204" pitchFamily="34" charset="0"/>
                <a:cs typeface="Calibri Light"/>
              </a:rPr>
              <a:t>être</a:t>
            </a:r>
            <a:r>
              <a:rPr lang="fr-FR" spc="-10" dirty="0">
                <a:latin typeface="Century Gothic" panose="020B0502020202020204" pitchFamily="34" charset="0"/>
                <a:cs typeface="Calibri Light"/>
              </a:rPr>
              <a:t> </a:t>
            </a:r>
            <a:r>
              <a:rPr spc="-10" dirty="0" err="1">
                <a:latin typeface="Century Gothic" panose="020B0502020202020204" pitchFamily="34" charset="0"/>
                <a:cs typeface="Calibri Light"/>
              </a:rPr>
              <a:t>renouvelé</a:t>
            </a:r>
            <a:r>
              <a:rPr b="1" spc="-5" dirty="0">
                <a:latin typeface="Century Gothic" panose="020B0502020202020204" pitchFamily="34" charset="0"/>
                <a:cs typeface="Calibri Light"/>
              </a:rPr>
              <a:t> </a:t>
            </a:r>
            <a:r>
              <a:rPr b="1" dirty="0">
                <a:solidFill>
                  <a:srgbClr val="E36C0A"/>
                </a:solidFill>
                <a:latin typeface="Century Gothic" panose="020B0502020202020204" pitchFamily="34" charset="0"/>
                <a:cs typeface="Calibri Light"/>
              </a:rPr>
              <a:t>(article</a:t>
            </a:r>
            <a:r>
              <a:rPr b="1" spc="-5" dirty="0">
                <a:solidFill>
                  <a:srgbClr val="E36C0A"/>
                </a:solidFill>
                <a:latin typeface="Century Gothic" panose="020B0502020202020204" pitchFamily="34" charset="0"/>
                <a:cs typeface="Calibri Light"/>
              </a:rPr>
              <a:t> 22).</a:t>
            </a:r>
            <a:endParaRPr b="1" dirty="0">
              <a:latin typeface="Century Gothic" panose="020B0502020202020204" pitchFamily="34" charset="0"/>
              <a:cs typeface="Calibri Light"/>
            </a:endParaRPr>
          </a:p>
          <a:p>
            <a:pPr marL="354965" marR="6350" indent="-342900" algn="just">
              <a:spcBef>
                <a:spcPts val="34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Les </a:t>
            </a:r>
            <a:r>
              <a:rPr lang="fr-FR" spc="-10" dirty="0">
                <a:latin typeface="Century Gothic" panose="020B0502020202020204" pitchFamily="34" charset="0"/>
                <a:cs typeface="Calibri Light"/>
              </a:rPr>
              <a:t>règles </a:t>
            </a:r>
            <a:r>
              <a:rPr lang="fr-FR" dirty="0">
                <a:latin typeface="Century Gothic" panose="020B0502020202020204" pitchFamily="34" charset="0"/>
                <a:cs typeface="Calibri Light"/>
              </a:rPr>
              <a:t>de </a:t>
            </a:r>
            <a:r>
              <a:rPr lang="fr-FR" spc="-5" dirty="0">
                <a:latin typeface="Century Gothic" panose="020B0502020202020204" pitchFamily="34" charset="0"/>
                <a:cs typeface="Calibri Light"/>
              </a:rPr>
              <a:t>fonctionnement </a:t>
            </a:r>
            <a:r>
              <a:rPr lang="fr-FR" dirty="0">
                <a:latin typeface="Century Gothic" panose="020B0502020202020204" pitchFamily="34" charset="0"/>
                <a:cs typeface="Calibri Light"/>
              </a:rPr>
              <a:t>du </a:t>
            </a:r>
            <a:r>
              <a:rPr lang="fr-FR" spc="-10" dirty="0">
                <a:latin typeface="Century Gothic" panose="020B0502020202020204" pitchFamily="34" charset="0"/>
                <a:cs typeface="Calibri Light"/>
              </a:rPr>
              <a:t>conseil syndical </a:t>
            </a:r>
            <a:r>
              <a:rPr lang="fr-FR" b="1" spc="-5" dirty="0">
                <a:latin typeface="Century Gothic" panose="020B0502020202020204" pitchFamily="34" charset="0"/>
                <a:cs typeface="Calibri Light"/>
              </a:rPr>
              <a:t>sont déterminées, </a:t>
            </a:r>
            <a:r>
              <a:rPr lang="fr-FR" b="1" dirty="0">
                <a:latin typeface="Century Gothic" panose="020B0502020202020204" pitchFamily="34" charset="0"/>
                <a:cs typeface="Calibri Light"/>
              </a:rPr>
              <a:t>soit</a:t>
            </a:r>
            <a:r>
              <a:rPr lang="fr-FR" b="1" spc="5" dirty="0">
                <a:latin typeface="Century Gothic" panose="020B0502020202020204" pitchFamily="34" charset="0"/>
                <a:cs typeface="Calibri Light"/>
              </a:rPr>
              <a:t> </a:t>
            </a:r>
            <a:r>
              <a:rPr lang="fr-FR" b="1" dirty="0">
                <a:latin typeface="Century Gothic" panose="020B0502020202020204" pitchFamily="34" charset="0"/>
                <a:cs typeface="Calibri Light"/>
              </a:rPr>
              <a:t>par </a:t>
            </a:r>
            <a:r>
              <a:rPr lang="fr-FR" b="1" spc="10" dirty="0">
                <a:latin typeface="Century Gothic" panose="020B0502020202020204" pitchFamily="34" charset="0"/>
                <a:cs typeface="Calibri Light"/>
              </a:rPr>
              <a:t>le </a:t>
            </a:r>
            <a:r>
              <a:rPr lang="fr-FR" b="1" spc="15" dirty="0">
                <a:latin typeface="Century Gothic" panose="020B0502020202020204" pitchFamily="34" charset="0"/>
                <a:cs typeface="Calibri Light"/>
              </a:rPr>
              <a:t> </a:t>
            </a:r>
            <a:r>
              <a:rPr lang="fr-FR" b="1" spc="-10" dirty="0">
                <a:latin typeface="Century Gothic" panose="020B0502020202020204" pitchFamily="34" charset="0"/>
                <a:cs typeface="Calibri Light"/>
              </a:rPr>
              <a:t>règlement </a:t>
            </a:r>
            <a:r>
              <a:rPr lang="fr-FR" b="1" dirty="0">
                <a:latin typeface="Century Gothic" panose="020B0502020202020204" pitchFamily="34" charset="0"/>
                <a:cs typeface="Calibri Light"/>
              </a:rPr>
              <a:t>de </a:t>
            </a:r>
            <a:r>
              <a:rPr lang="fr-FR" b="1" spc="-15" dirty="0">
                <a:latin typeface="Century Gothic" panose="020B0502020202020204" pitchFamily="34" charset="0"/>
                <a:cs typeface="Calibri Light"/>
              </a:rPr>
              <a:t>copropriété, </a:t>
            </a:r>
            <a:r>
              <a:rPr lang="fr-FR" b="1" dirty="0">
                <a:latin typeface="Century Gothic" panose="020B0502020202020204" pitchFamily="34" charset="0"/>
                <a:cs typeface="Calibri Light"/>
              </a:rPr>
              <a:t>soit par </a:t>
            </a:r>
            <a:r>
              <a:rPr lang="fr-FR" b="1" spc="-15" dirty="0">
                <a:latin typeface="Century Gothic" panose="020B0502020202020204" pitchFamily="34" charset="0"/>
                <a:cs typeface="Calibri Light"/>
              </a:rPr>
              <a:t>l’assemblée </a:t>
            </a:r>
            <a:r>
              <a:rPr lang="fr-FR" b="1" spc="-10" dirty="0">
                <a:latin typeface="Century Gothic" panose="020B0502020202020204" pitchFamily="34" charset="0"/>
                <a:cs typeface="Calibri Light"/>
              </a:rPr>
              <a:t>générale </a:t>
            </a:r>
            <a:r>
              <a:rPr lang="fr-FR" b="1" dirty="0">
                <a:solidFill>
                  <a:srgbClr val="E36C0A"/>
                </a:solidFill>
                <a:latin typeface="Century Gothic" panose="020B0502020202020204" pitchFamily="34" charset="0"/>
                <a:cs typeface="Calibri Light"/>
              </a:rPr>
              <a:t>(article </a:t>
            </a:r>
            <a:r>
              <a:rPr lang="fr-FR" b="1" spc="-5" dirty="0">
                <a:solidFill>
                  <a:srgbClr val="E36C0A"/>
                </a:solidFill>
                <a:latin typeface="Century Gothic" panose="020B0502020202020204" pitchFamily="34" charset="0"/>
                <a:cs typeface="Calibri Light"/>
              </a:rPr>
              <a:t>22).</a:t>
            </a:r>
            <a:endParaRPr lang="fr-FR" b="1" dirty="0">
              <a:latin typeface="Century Gothic" panose="020B0502020202020204" pitchFamily="34" charset="0"/>
              <a:cs typeface="Calibri Light"/>
            </a:endParaRPr>
          </a:p>
          <a:p>
            <a:pPr marL="354965" marR="5080" indent="-342900" algn="just">
              <a:spcBef>
                <a:spcPts val="78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conseil</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syndical</a:t>
            </a:r>
            <a:r>
              <a:rPr lang="fr-FR" spc="-5" dirty="0">
                <a:latin typeface="Century Gothic" panose="020B0502020202020204" pitchFamily="34" charset="0"/>
                <a:cs typeface="Calibri Light"/>
              </a:rPr>
              <a:t> </a:t>
            </a:r>
            <a:r>
              <a:rPr lang="fr-FR" spc="-50" dirty="0">
                <a:latin typeface="Century Gothic" panose="020B0502020202020204" pitchFamily="34" charset="0"/>
                <a:cs typeface="Calibri Light"/>
              </a:rPr>
              <a:t>n’a</a:t>
            </a:r>
            <a:r>
              <a:rPr lang="fr-FR" spc="-45" dirty="0">
                <a:latin typeface="Century Gothic" panose="020B0502020202020204" pitchFamily="34" charset="0"/>
                <a:cs typeface="Calibri Light"/>
              </a:rPr>
              <a:t> </a:t>
            </a:r>
            <a:r>
              <a:rPr lang="fr-FR" dirty="0">
                <a:latin typeface="Century Gothic" panose="020B0502020202020204" pitchFamily="34" charset="0"/>
                <a:cs typeface="Calibri Light"/>
              </a:rPr>
              <a:t>pas</a:t>
            </a:r>
            <a:r>
              <a:rPr lang="fr-FR" spc="5" dirty="0">
                <a:latin typeface="Century Gothic" panose="020B0502020202020204" pitchFamily="34" charset="0"/>
                <a:cs typeface="Calibri Light"/>
              </a:rPr>
              <a:t> </a:t>
            </a:r>
            <a:r>
              <a:rPr lang="fr-FR" spc="-5" dirty="0">
                <a:latin typeface="Century Gothic" panose="020B0502020202020204" pitchFamily="34" charset="0"/>
                <a:cs typeface="Calibri Light"/>
              </a:rPr>
              <a:t>le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droit</a:t>
            </a:r>
            <a:r>
              <a:rPr lang="fr-FR" spc="-5" dirty="0">
                <a:latin typeface="Century Gothic" panose="020B0502020202020204" pitchFamily="34" charset="0"/>
                <a:cs typeface="Calibri Light"/>
              </a:rPr>
              <a:t> d’être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rémunéré,</a:t>
            </a:r>
            <a:r>
              <a:rPr lang="fr-FR" spc="-5" dirty="0">
                <a:latin typeface="Century Gothic" panose="020B0502020202020204" pitchFamily="34" charset="0"/>
                <a:cs typeface="Calibri Light"/>
              </a:rPr>
              <a:t> </a:t>
            </a:r>
            <a:r>
              <a:rPr lang="fr-FR" b="1" dirty="0">
                <a:latin typeface="Century Gothic" panose="020B0502020202020204" pitchFamily="34" charset="0"/>
                <a:cs typeface="Calibri Light"/>
              </a:rPr>
              <a:t>mais</a:t>
            </a:r>
            <a:r>
              <a:rPr lang="fr-FR" b="1" spc="5" dirty="0">
                <a:latin typeface="Century Gothic" panose="020B0502020202020204" pitchFamily="34" charset="0"/>
                <a:cs typeface="Calibri Light"/>
              </a:rPr>
              <a:t> </a:t>
            </a:r>
            <a:r>
              <a:rPr lang="fr-FR" b="1" spc="-5" dirty="0">
                <a:latin typeface="Century Gothic" panose="020B0502020202020204" pitchFamily="34" charset="0"/>
                <a:cs typeface="Calibri Light"/>
              </a:rPr>
              <a:t>les</a:t>
            </a:r>
            <a:r>
              <a:rPr lang="fr-FR" b="1" dirty="0">
                <a:latin typeface="Century Gothic" panose="020B0502020202020204" pitchFamily="34" charset="0"/>
                <a:cs typeface="Calibri Light"/>
              </a:rPr>
              <a:t> dépenses</a:t>
            </a:r>
            <a:r>
              <a:rPr lang="fr-FR" b="1" spc="5" dirty="0">
                <a:latin typeface="Century Gothic" panose="020B0502020202020204" pitchFamily="34" charset="0"/>
                <a:cs typeface="Calibri Light"/>
              </a:rPr>
              <a:t> </a:t>
            </a:r>
            <a:r>
              <a:rPr lang="fr-FR" b="1" dirty="0">
                <a:latin typeface="Century Gothic" panose="020B0502020202020204" pitchFamily="34" charset="0"/>
                <a:cs typeface="Calibri Light"/>
              </a:rPr>
              <a:t>de </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fonctionnement</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peuvent</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être</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remboursées</a:t>
            </a:r>
            <a:r>
              <a:rPr lang="fr-FR" b="1" spc="-5" dirty="0">
                <a:latin typeface="Century Gothic" panose="020B0502020202020204" pitchFamily="34" charset="0"/>
                <a:cs typeface="Calibri Light"/>
              </a:rPr>
              <a:t> </a:t>
            </a:r>
            <a:r>
              <a:rPr lang="fr-FR" b="1" dirty="0">
                <a:latin typeface="Century Gothic" panose="020B0502020202020204" pitchFamily="34" charset="0"/>
                <a:cs typeface="Calibri Light"/>
              </a:rPr>
              <a:t>(déplacement,</a:t>
            </a:r>
            <a:r>
              <a:rPr lang="fr-FR" b="1" spc="405" dirty="0">
                <a:latin typeface="Century Gothic" panose="020B0502020202020204" pitchFamily="34" charset="0"/>
                <a:cs typeface="Calibri Light"/>
              </a:rPr>
              <a:t> </a:t>
            </a:r>
            <a:r>
              <a:rPr lang="fr-FR" b="1" spc="-5" dirty="0">
                <a:latin typeface="Century Gothic" panose="020B0502020202020204" pitchFamily="34" charset="0"/>
                <a:cs typeface="Calibri Light"/>
              </a:rPr>
              <a:t>téléphone,</a:t>
            </a:r>
            <a:r>
              <a:rPr lang="fr-FR" b="1" spc="395" dirty="0">
                <a:latin typeface="Century Gothic" panose="020B0502020202020204" pitchFamily="34" charset="0"/>
                <a:cs typeface="Calibri Light"/>
              </a:rPr>
              <a:t> </a:t>
            </a:r>
            <a:r>
              <a:rPr lang="fr-FR" b="1" spc="-5" dirty="0">
                <a:latin typeface="Century Gothic" panose="020B0502020202020204" pitchFamily="34" charset="0"/>
                <a:cs typeface="Calibri Light"/>
              </a:rPr>
              <a:t>timbres…) </a:t>
            </a:r>
            <a:r>
              <a:rPr lang="fr-FR" b="1" dirty="0">
                <a:latin typeface="Century Gothic" panose="020B0502020202020204" pitchFamily="34" charset="0"/>
                <a:cs typeface="Calibri Light"/>
              </a:rPr>
              <a:t> </a:t>
            </a:r>
            <a:r>
              <a:rPr lang="fr-FR" b="1" spc="-5" dirty="0">
                <a:latin typeface="Century Gothic" panose="020B0502020202020204" pitchFamily="34" charset="0"/>
                <a:cs typeface="Calibri Light"/>
              </a:rPr>
              <a:t>sur</a:t>
            </a:r>
            <a:r>
              <a:rPr lang="fr-FR" b="1" spc="15" dirty="0">
                <a:latin typeface="Century Gothic" panose="020B0502020202020204" pitchFamily="34" charset="0"/>
                <a:cs typeface="Calibri Light"/>
              </a:rPr>
              <a:t> </a:t>
            </a:r>
            <a:r>
              <a:rPr lang="fr-FR" b="1" spc="-10" dirty="0">
                <a:latin typeface="Century Gothic" panose="020B0502020202020204" pitchFamily="34" charset="0"/>
                <a:cs typeface="Calibri Light"/>
              </a:rPr>
              <a:t>présentation</a:t>
            </a:r>
            <a:r>
              <a:rPr lang="fr-FR" b="1" dirty="0">
                <a:latin typeface="Century Gothic" panose="020B0502020202020204" pitchFamily="34" charset="0"/>
                <a:cs typeface="Calibri Light"/>
              </a:rPr>
              <a:t> de</a:t>
            </a:r>
            <a:r>
              <a:rPr lang="fr-FR" b="1" spc="15" dirty="0">
                <a:latin typeface="Century Gothic" panose="020B0502020202020204" pitchFamily="34" charset="0"/>
                <a:cs typeface="Calibri Light"/>
              </a:rPr>
              <a:t> </a:t>
            </a:r>
            <a:r>
              <a:rPr lang="fr-FR" b="1" spc="-10" dirty="0">
                <a:latin typeface="Century Gothic" panose="020B0502020202020204" pitchFamily="34" charset="0"/>
                <a:cs typeface="Calibri Light"/>
              </a:rPr>
              <a:t>justificatifs </a:t>
            </a:r>
            <a:r>
              <a:rPr lang="fr-FR" b="1" dirty="0">
                <a:solidFill>
                  <a:srgbClr val="E36C0A"/>
                </a:solidFill>
                <a:latin typeface="Century Gothic" panose="020B0502020202020204" pitchFamily="34" charset="0"/>
                <a:cs typeface="Calibri Light"/>
              </a:rPr>
              <a:t>(article</a:t>
            </a:r>
            <a:r>
              <a:rPr lang="fr-FR" b="1" spc="-5" dirty="0">
                <a:solidFill>
                  <a:srgbClr val="E36C0A"/>
                </a:solidFill>
                <a:latin typeface="Century Gothic" panose="020B0502020202020204" pitchFamily="34" charset="0"/>
                <a:cs typeface="Calibri Light"/>
              </a:rPr>
              <a:t> 27).</a:t>
            </a:r>
            <a:endParaRPr lang="fr-FR" dirty="0">
              <a:latin typeface="Century Gothic" panose="020B0502020202020204" pitchFamily="34" charset="0"/>
              <a:cs typeface="Calibri Light"/>
            </a:endParaRPr>
          </a:p>
          <a:p>
            <a:pPr marL="354965" marR="6350" indent="-342900" algn="just">
              <a:spcBef>
                <a:spcPts val="805"/>
              </a:spcBef>
              <a:buFont typeface="Wingdings" panose="05000000000000000000" pitchFamily="2" charset="2"/>
              <a:buChar char="Ø"/>
              <a:tabLst>
                <a:tab pos="355600" algn="l"/>
              </a:tabLst>
            </a:pPr>
            <a:r>
              <a:rPr lang="fr-FR" b="1" dirty="0">
                <a:latin typeface="Century Gothic" panose="020B0502020202020204" pitchFamily="34" charset="0"/>
                <a:cs typeface="Calibri Light"/>
              </a:rPr>
              <a:t>Le</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conseil</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syndical</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rend</a:t>
            </a:r>
            <a:r>
              <a:rPr lang="fr-FR" b="1" spc="-5" dirty="0">
                <a:latin typeface="Century Gothic" panose="020B0502020202020204" pitchFamily="34" charset="0"/>
                <a:cs typeface="Calibri Light"/>
              </a:rPr>
              <a:t> </a:t>
            </a:r>
            <a:r>
              <a:rPr lang="fr-FR" b="1" spc="-15" dirty="0">
                <a:latin typeface="Century Gothic" panose="020B0502020202020204" pitchFamily="34" charset="0"/>
                <a:cs typeface="Calibri Light"/>
              </a:rPr>
              <a:t>compte</a:t>
            </a:r>
            <a:r>
              <a:rPr lang="fr-FR" b="1" spc="-10" dirty="0">
                <a:latin typeface="Century Gothic" panose="020B0502020202020204" pitchFamily="34" charset="0"/>
                <a:cs typeface="Calibri Light"/>
              </a:rPr>
              <a:t> </a:t>
            </a:r>
            <a:r>
              <a:rPr lang="fr-FR" b="1" dirty="0">
                <a:latin typeface="Century Gothic" panose="020B0502020202020204" pitchFamily="34" charset="0"/>
                <a:cs typeface="Calibri Light"/>
              </a:rPr>
              <a:t>à</a:t>
            </a:r>
            <a:r>
              <a:rPr lang="fr-FR" b="1" spc="5" dirty="0">
                <a:latin typeface="Century Gothic" panose="020B0502020202020204" pitchFamily="34" charset="0"/>
                <a:cs typeface="Calibri Light"/>
              </a:rPr>
              <a:t> </a:t>
            </a:r>
            <a:r>
              <a:rPr lang="fr-FR" b="1" spc="-15" dirty="0">
                <a:latin typeface="Century Gothic" panose="020B0502020202020204" pitchFamily="34" charset="0"/>
                <a:cs typeface="Calibri Light"/>
              </a:rPr>
              <a:t>l’assemblée</a:t>
            </a:r>
            <a:r>
              <a:rPr lang="fr-FR" b="1" spc="-10" dirty="0">
                <a:latin typeface="Century Gothic" panose="020B0502020202020204" pitchFamily="34" charset="0"/>
                <a:cs typeface="Calibri Light"/>
              </a:rPr>
              <a:t> générale,</a:t>
            </a:r>
            <a:r>
              <a:rPr lang="fr-FR" b="1" spc="-5" dirty="0">
                <a:latin typeface="Century Gothic" panose="020B0502020202020204" pitchFamily="34" charset="0"/>
                <a:cs typeface="Calibri Light"/>
              </a:rPr>
              <a:t> chaque</a:t>
            </a:r>
            <a:r>
              <a:rPr lang="fr-FR" b="1" dirty="0">
                <a:latin typeface="Century Gothic" panose="020B0502020202020204" pitchFamily="34" charset="0"/>
                <a:cs typeface="Calibri Light"/>
              </a:rPr>
              <a:t> année,</a:t>
            </a:r>
            <a:r>
              <a:rPr lang="fr-FR" b="1" spc="405" dirty="0">
                <a:latin typeface="Century Gothic" panose="020B0502020202020204" pitchFamily="34" charset="0"/>
                <a:cs typeface="Calibri Light"/>
              </a:rPr>
              <a:t> </a:t>
            </a:r>
            <a:r>
              <a:rPr lang="fr-FR" b="1" dirty="0">
                <a:latin typeface="Century Gothic" panose="020B0502020202020204" pitchFamily="34" charset="0"/>
                <a:cs typeface="Calibri Light"/>
              </a:rPr>
              <a:t>de </a:t>
            </a:r>
            <a:r>
              <a:rPr lang="fr-FR" b="1" spc="5" dirty="0">
                <a:latin typeface="Century Gothic" panose="020B0502020202020204" pitchFamily="34" charset="0"/>
                <a:cs typeface="Calibri Light"/>
              </a:rPr>
              <a:t> </a:t>
            </a:r>
            <a:r>
              <a:rPr lang="fr-FR" b="1" spc="-25" dirty="0">
                <a:latin typeface="Century Gothic" panose="020B0502020202020204" pitchFamily="34" charset="0"/>
                <a:cs typeface="Calibri Light"/>
              </a:rPr>
              <a:t>l’exécution</a:t>
            </a:r>
            <a:r>
              <a:rPr lang="fr-FR" b="1" spc="355" dirty="0">
                <a:latin typeface="Century Gothic" panose="020B0502020202020204" pitchFamily="34" charset="0"/>
                <a:cs typeface="Calibri Light"/>
              </a:rPr>
              <a:t> </a:t>
            </a:r>
            <a:r>
              <a:rPr lang="fr-FR" b="1" dirty="0">
                <a:latin typeface="Century Gothic" panose="020B0502020202020204" pitchFamily="34" charset="0"/>
                <a:cs typeface="Calibri Light"/>
              </a:rPr>
              <a:t>de </a:t>
            </a:r>
            <a:r>
              <a:rPr lang="fr-FR" b="1" spc="5" dirty="0">
                <a:latin typeface="Century Gothic" panose="020B0502020202020204" pitchFamily="34" charset="0"/>
                <a:cs typeface="Calibri Light"/>
              </a:rPr>
              <a:t>sa </a:t>
            </a:r>
            <a:r>
              <a:rPr lang="fr-FR" b="1" dirty="0">
                <a:latin typeface="Century Gothic" panose="020B0502020202020204" pitchFamily="34" charset="0"/>
                <a:cs typeface="Calibri Light"/>
              </a:rPr>
              <a:t>mission </a:t>
            </a:r>
            <a:r>
              <a:rPr lang="fr-FR" b="1" dirty="0">
                <a:solidFill>
                  <a:srgbClr val="E36C0A"/>
                </a:solidFill>
                <a:latin typeface="Century Gothic" panose="020B0502020202020204" pitchFamily="34" charset="0"/>
                <a:cs typeface="Calibri Light"/>
              </a:rPr>
              <a:t>(article </a:t>
            </a:r>
            <a:r>
              <a:rPr lang="fr-FR" b="1" spc="-5" dirty="0">
                <a:solidFill>
                  <a:srgbClr val="E36C0A"/>
                </a:solidFill>
                <a:latin typeface="Century Gothic" panose="020B0502020202020204" pitchFamily="34" charset="0"/>
                <a:cs typeface="Calibri Light"/>
              </a:rPr>
              <a:t>22)</a:t>
            </a:r>
            <a:r>
              <a:rPr lang="fr-FR" spc="-5" dirty="0">
                <a:solidFill>
                  <a:srgbClr val="E36C0A"/>
                </a:solidFill>
                <a:latin typeface="Century Gothic" panose="020B0502020202020204" pitchFamily="34" charset="0"/>
                <a:cs typeface="Calibri Light"/>
              </a:rPr>
              <a:t>. </a:t>
            </a:r>
            <a:r>
              <a:rPr lang="fr-FR" dirty="0">
                <a:latin typeface="Century Gothic" panose="020B0502020202020204" pitchFamily="34" charset="0"/>
                <a:cs typeface="Calibri Light"/>
              </a:rPr>
              <a:t>Le </a:t>
            </a:r>
            <a:r>
              <a:rPr lang="fr-FR" spc="-10" dirty="0">
                <a:latin typeface="Century Gothic" panose="020B0502020202020204" pitchFamily="34" charset="0"/>
                <a:cs typeface="Calibri Light"/>
              </a:rPr>
              <a:t>compte rendu </a:t>
            </a:r>
            <a:r>
              <a:rPr lang="fr-FR" spc="-5" dirty="0">
                <a:latin typeface="Century Gothic" panose="020B0502020202020204" pitchFamily="34" charset="0"/>
                <a:cs typeface="Calibri Light"/>
              </a:rPr>
              <a:t> </a:t>
            </a:r>
            <a:r>
              <a:rPr lang="fr-FR" dirty="0">
                <a:latin typeface="Century Gothic" panose="020B0502020202020204" pitchFamily="34" charset="0"/>
                <a:cs typeface="Calibri Light"/>
              </a:rPr>
              <a:t>doit </a:t>
            </a:r>
            <a:r>
              <a:rPr lang="fr-FR" spc="-10" dirty="0">
                <a:latin typeface="Century Gothic" panose="020B0502020202020204" pitchFamily="34" charset="0"/>
                <a:cs typeface="Calibri Light"/>
              </a:rPr>
              <a:t>être</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écrit</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et</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joint</a:t>
            </a:r>
            <a:r>
              <a:rPr lang="fr-FR" spc="5" dirty="0">
                <a:latin typeface="Century Gothic" panose="020B0502020202020204" pitchFamily="34" charset="0"/>
                <a:cs typeface="Calibri Light"/>
              </a:rPr>
              <a:t> </a:t>
            </a:r>
            <a:r>
              <a:rPr lang="fr-FR" dirty="0">
                <a:latin typeface="Century Gothic" panose="020B0502020202020204" pitchFamily="34" charset="0"/>
                <a:cs typeface="Calibri Light"/>
              </a:rPr>
              <a:t>à</a:t>
            </a:r>
            <a:r>
              <a:rPr lang="fr-FR" spc="5" dirty="0">
                <a:latin typeface="Century Gothic" panose="020B0502020202020204" pitchFamily="34" charset="0"/>
                <a:cs typeface="Calibri Light"/>
              </a:rPr>
              <a:t> </a:t>
            </a:r>
            <a:r>
              <a:rPr lang="fr-FR" spc="-5" dirty="0">
                <a:latin typeface="Century Gothic" panose="020B0502020202020204" pitchFamily="34" charset="0"/>
                <a:cs typeface="Calibri Light"/>
              </a:rPr>
              <a:t>la</a:t>
            </a:r>
            <a:r>
              <a:rPr lang="fr-FR" spc="10" dirty="0">
                <a:latin typeface="Century Gothic" panose="020B0502020202020204" pitchFamily="34" charset="0"/>
                <a:cs typeface="Calibri Light"/>
              </a:rPr>
              <a:t> </a:t>
            </a:r>
            <a:r>
              <a:rPr lang="fr-FR" spc="-10" dirty="0">
                <a:latin typeface="Century Gothic" panose="020B0502020202020204" pitchFamily="34" charset="0"/>
                <a:cs typeface="Calibri Light"/>
              </a:rPr>
              <a:t>convocation </a:t>
            </a:r>
            <a:r>
              <a:rPr lang="fr-FR" dirty="0">
                <a:latin typeface="Century Gothic" panose="020B0502020202020204" pitchFamily="34" charset="0"/>
                <a:cs typeface="Calibri Light"/>
              </a:rPr>
              <a:t>de </a:t>
            </a:r>
            <a:r>
              <a:rPr lang="fr-FR" spc="-65" dirty="0">
                <a:latin typeface="Century Gothic" panose="020B0502020202020204" pitchFamily="34" charset="0"/>
                <a:cs typeface="Calibri Light"/>
              </a:rPr>
              <a:t>l’AG</a:t>
            </a:r>
            <a:r>
              <a:rPr lang="fr-FR" dirty="0">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(article 11).</a:t>
            </a:r>
          </a:p>
          <a:p>
            <a:pPr marL="354965" marR="6350" indent="-342900" algn="just">
              <a:spcBef>
                <a:spcPts val="80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 conseil syndical doit être consulté </a:t>
            </a:r>
            <a:r>
              <a:rPr lang="fr-FR" b="1" dirty="0">
                <a:latin typeface="Century Gothic" panose="020B0502020202020204" pitchFamily="34" charset="0"/>
                <a:cs typeface="Calibri Light"/>
              </a:rPr>
              <a:t>en cas de travaux d’urgence </a:t>
            </a:r>
            <a:r>
              <a:rPr lang="fr-FR" b="1" spc="-5" dirty="0">
                <a:solidFill>
                  <a:srgbClr val="E36C0A"/>
                </a:solidFill>
                <a:latin typeface="Century Gothic" panose="020B0502020202020204" pitchFamily="34" charset="0"/>
                <a:cs typeface="Calibri Light"/>
              </a:rPr>
              <a:t>(article 37).</a:t>
            </a:r>
          </a:p>
          <a:p>
            <a:pPr marL="354965" marR="6350" indent="-342900" algn="just">
              <a:spcBef>
                <a:spcPts val="80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Les copropriétaires peuvent se faire assister par un membre du conseil syndical</a:t>
            </a:r>
            <a:r>
              <a:rPr lang="fr-FR" b="1" dirty="0">
                <a:latin typeface="Century Gothic" panose="020B0502020202020204" pitchFamily="34" charset="0"/>
                <a:cs typeface="Calibri Light"/>
              </a:rPr>
              <a:t> lors du contrôle des comptes</a:t>
            </a:r>
            <a:r>
              <a:rPr lang="fr-FR" dirty="0">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(article 9-1).</a:t>
            </a:r>
          </a:p>
          <a:p>
            <a:pPr marL="354965" marR="6350" indent="-342900" algn="just">
              <a:spcBef>
                <a:spcPts val="805"/>
              </a:spcBef>
              <a:buFont typeface="Wingdings" panose="05000000000000000000" pitchFamily="2" charset="2"/>
              <a:buChar char="Ø"/>
              <a:tabLst>
                <a:tab pos="355600" algn="l"/>
              </a:tabLst>
            </a:pPr>
            <a:r>
              <a:rPr lang="fr-FR" b="1" dirty="0">
                <a:latin typeface="Century Gothic" panose="020B0502020202020204" pitchFamily="34" charset="0"/>
                <a:cs typeface="Calibri Light"/>
              </a:rPr>
              <a:t>Copie du bordereau de transmission des archives </a:t>
            </a:r>
            <a:r>
              <a:rPr lang="fr-FR" dirty="0">
                <a:latin typeface="Century Gothic" panose="020B0502020202020204" pitchFamily="34" charset="0"/>
                <a:cs typeface="Calibri Light"/>
              </a:rPr>
              <a:t>est remise au conseil syndical </a:t>
            </a:r>
            <a:r>
              <a:rPr lang="fr-FR" b="1" spc="-5" dirty="0">
                <a:solidFill>
                  <a:srgbClr val="E36C0A"/>
                </a:solidFill>
                <a:latin typeface="Century Gothic" panose="020B0502020202020204" pitchFamily="34" charset="0"/>
                <a:cs typeface="Calibri Light"/>
              </a:rPr>
              <a:t>(article 33-1). </a:t>
            </a:r>
          </a:p>
          <a:p>
            <a:pPr marL="354965" marR="5715" lvl="0" indent="-342900" algn="just" defTabSz="914400" rtl="0" eaLnBrk="1" fontAlgn="auto" latinLnBrk="0" hangingPunct="1">
              <a:lnSpc>
                <a:spcPct val="100000"/>
              </a:lnSpc>
              <a:spcBef>
                <a:spcPts val="835"/>
              </a:spcBef>
              <a:spcAft>
                <a:spcPts val="0"/>
              </a:spcAft>
              <a:buClrTx/>
              <a:buSzTx/>
              <a:buFont typeface="Wingdings" panose="05000000000000000000" pitchFamily="2" charset="2"/>
              <a:buChar char="Ø"/>
              <a:tabLst>
                <a:tab pos="355600" algn="l"/>
              </a:tabLst>
              <a:defRPr/>
            </a:pPr>
            <a:r>
              <a:rPr lang="fr-FR" dirty="0">
                <a:latin typeface="Century Gothic" panose="020B0502020202020204" pitchFamily="34" charset="0"/>
                <a:cs typeface="Calibri Light"/>
              </a:rPr>
              <a:t>Le conseil syndical peut se faire </a:t>
            </a:r>
            <a:r>
              <a:rPr lang="fr-FR" b="1" dirty="0">
                <a:latin typeface="Century Gothic" panose="020B0502020202020204" pitchFamily="34" charset="0"/>
                <a:cs typeface="Calibri Light"/>
              </a:rPr>
              <a:t>donner un mandat précis par l’assemblée générale pour choisir une entreprise, un architecte, un avocat </a:t>
            </a:r>
            <a:r>
              <a:rPr lang="fr-FR" dirty="0">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(article 21 et 26). </a:t>
            </a:r>
            <a:endParaRPr kumimoji="0" lang="fr-FR" sz="12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endParaRPr>
          </a:p>
          <a:p>
            <a:pPr marL="355600" marR="0" lvl="0" indent="-342900" algn="just" defTabSz="914400" rtl="0" eaLnBrk="1" fontAlgn="auto" latinLnBrk="0" hangingPunct="1">
              <a:lnSpc>
                <a:spcPct val="100000"/>
              </a:lnSpc>
              <a:spcBef>
                <a:spcPts val="570"/>
              </a:spcBef>
              <a:spcAft>
                <a:spcPts val="0"/>
              </a:spcAft>
              <a:buClrTx/>
              <a:buSzTx/>
              <a:buFont typeface="Wingdings" panose="05000000000000000000" pitchFamily="2" charset="2"/>
              <a:buChar char="Ø"/>
              <a:tabLst>
                <a:tab pos="355600" algn="l"/>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rPr>
              <a:t>Le</a:t>
            </a:r>
            <a:r>
              <a:rPr kumimoji="0" lang="fr-FR" sz="1800" b="0" i="0" u="none" strike="noStrike" kern="1200" cap="none" spc="35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conseil</a:t>
            </a:r>
            <a:r>
              <a:rPr kumimoji="0" lang="fr-FR" sz="1800" b="0" i="0" u="none" strike="noStrike" kern="1200" cap="none" spc="355"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syndical</a:t>
            </a:r>
            <a:r>
              <a:rPr kumimoji="0" lang="fr-FR" sz="1800" b="0" i="0" u="none" strike="noStrike" kern="1200" cap="none" spc="345"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rPr>
              <a:t>peut</a:t>
            </a:r>
            <a:r>
              <a:rPr kumimoji="0" lang="fr-FR" sz="1800" b="1" i="0" u="none" strike="noStrike" kern="1200" cap="none" spc="345"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prendre</a:t>
            </a:r>
            <a:r>
              <a:rPr kumimoji="0" lang="fr-FR" sz="1800" b="1" i="0" u="none" strike="noStrike" kern="1200" cap="none" spc="355"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conseil</a:t>
            </a:r>
            <a:r>
              <a:rPr kumimoji="0" lang="fr-FR" sz="1800" b="1" i="0" u="none" strike="noStrike" kern="1200" cap="none" spc="36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auprès</a:t>
            </a:r>
            <a:r>
              <a:rPr kumimoji="0" lang="fr-FR" sz="1800" b="1" i="0" u="none" strike="noStrike" kern="1200" cap="none" spc="35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rPr>
              <a:t>de</a:t>
            </a:r>
            <a:r>
              <a:rPr kumimoji="0" lang="fr-FR" sz="1800" b="1" i="0" u="none" strike="noStrike" kern="1200" cap="none" spc="35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toute</a:t>
            </a:r>
            <a:r>
              <a:rPr kumimoji="0" lang="fr-FR" sz="1800" b="1" i="0" u="none" strike="noStrike" kern="1200" cap="none" spc="355"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1"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personne</a:t>
            </a:r>
            <a:r>
              <a:rPr kumimoji="0" lang="fr-FR" sz="1800" b="0" i="0" u="none" strike="noStrike" kern="1200" cap="none" spc="35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physique</a:t>
            </a:r>
            <a:r>
              <a:rPr kumimoji="0" lang="fr-FR" sz="1800" b="0" i="0" u="none" strike="noStrike" kern="1200" cap="none" spc="35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ou morale</a:t>
            </a:r>
            <a:r>
              <a:rPr kumimoji="0" lang="fr-FR" sz="1800" b="0"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de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rPr>
              <a:t>son</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choix</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(auditeur</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de</a:t>
            </a:r>
            <a:r>
              <a:rPr kumimoji="0" lang="fr-FR" sz="1800" b="0"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10" normalizeH="0" baseline="0" noProof="0" dirty="0">
                <a:ln>
                  <a:noFill/>
                </a:ln>
                <a:solidFill>
                  <a:prstClr val="black"/>
                </a:solidFill>
                <a:effectLst/>
                <a:uLnTx/>
                <a:uFillTx/>
                <a:latin typeface="Century Gothic" panose="020B0502020202020204" pitchFamily="34" charset="0"/>
                <a:ea typeface="+mn-ea"/>
                <a:cs typeface="Calibri Light"/>
              </a:rPr>
              <a:t>compte,</a:t>
            </a:r>
            <a:r>
              <a:rPr kumimoji="0" lang="fr-FR" sz="1800" b="0" i="0" u="none" strike="noStrike" kern="1200" cap="none" spc="-20" normalizeH="0" baseline="0" noProof="0" dirty="0">
                <a:ln>
                  <a:noFill/>
                </a:ln>
                <a:solidFill>
                  <a:prstClr val="black"/>
                </a:solidFill>
                <a:effectLst/>
                <a:uLnTx/>
                <a:uFillTx/>
                <a:latin typeface="Century Gothic" panose="020B0502020202020204" pitchFamily="34" charset="0"/>
                <a:ea typeface="+mn-ea"/>
                <a:cs typeface="Calibri Light"/>
              </a:rPr>
              <a:t> </a:t>
            </a:r>
            <a:r>
              <a:rPr kumimoji="0" lang="fr-FR" sz="18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Calibri Light"/>
              </a:rPr>
              <a:t>association…) </a:t>
            </a:r>
            <a:r>
              <a:rPr kumimoji="0" lang="fr-FR" sz="1800" b="1" i="0" u="none" strike="noStrike" kern="1200" cap="none" spc="-5" normalizeH="0" baseline="0" noProof="0" dirty="0">
                <a:ln>
                  <a:noFill/>
                </a:ln>
                <a:solidFill>
                  <a:schemeClr val="accent2"/>
                </a:solidFill>
                <a:effectLst/>
                <a:uLnTx/>
                <a:uFillTx/>
                <a:latin typeface="Century Gothic" panose="020B0502020202020204" pitchFamily="34" charset="0"/>
                <a:ea typeface="+mn-ea"/>
                <a:cs typeface="Calibri Light"/>
              </a:rPr>
              <a:t>(article 27).</a:t>
            </a:r>
            <a:endParaRPr kumimoji="0" lang="fr-FR" sz="18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Calibri Light"/>
            </a:endParaRPr>
          </a:p>
          <a:p>
            <a:pPr marL="354965" marR="6350" indent="-342900" algn="just">
              <a:spcBef>
                <a:spcPts val="805"/>
              </a:spcBef>
              <a:buFont typeface="Wingdings" panose="05000000000000000000" pitchFamily="2" charset="2"/>
              <a:buChar char="Ø"/>
              <a:tabLst>
                <a:tab pos="355600" algn="l"/>
              </a:tabLst>
            </a:pPr>
            <a:endParaRPr lang="fr-FR" b="1" spc="-5" dirty="0">
              <a:solidFill>
                <a:srgbClr val="E36C0A"/>
              </a:solidFill>
              <a:latin typeface="Century Gothic" panose="020B0502020202020204" pitchFamily="34" charset="0"/>
              <a:cs typeface="Calibri Light"/>
            </a:endParaRPr>
          </a:p>
          <a:p>
            <a:pPr marL="12065" marR="6350" algn="just">
              <a:spcBef>
                <a:spcPts val="805"/>
              </a:spcBef>
              <a:tabLst>
                <a:tab pos="355600" algn="l"/>
              </a:tabLst>
            </a:pPr>
            <a:endParaRPr lang="fr-FR" sz="1600" b="1" dirty="0">
              <a:solidFill>
                <a:srgbClr val="E36C0A"/>
              </a:solidFill>
              <a:latin typeface="Century Gothic" panose="020B0502020202020204" pitchFamily="34" charset="0"/>
              <a:cs typeface="Calibri Light"/>
            </a:endParaRPr>
          </a:p>
        </p:txBody>
      </p:sp>
      <p:sp>
        <p:nvSpPr>
          <p:cNvPr id="3" name="Espace réservé du numéro de diapositive 2"/>
          <p:cNvSpPr>
            <a:spLocks noGrp="1"/>
          </p:cNvSpPr>
          <p:nvPr>
            <p:ph type="sldNum" sz="quarter" idx="12"/>
          </p:nvPr>
        </p:nvSpPr>
        <p:spPr>
          <a:xfrm>
            <a:off x="9255642" y="6394959"/>
            <a:ext cx="2743200" cy="365125"/>
          </a:xfrm>
        </p:spPr>
        <p:txBody>
          <a:bodyPr/>
          <a:lstStyle/>
          <a:p>
            <a:fld id="{524F4E30-4F36-4098-97E2-E1F6D838FDE3}" type="slidenum">
              <a:rPr lang="fr-FR" smtClean="0"/>
              <a:t>13</a:t>
            </a:fld>
            <a:endParaRPr lang="fr-FR" dirty="0"/>
          </a:p>
        </p:txBody>
      </p:sp>
    </p:spTree>
    <p:extLst>
      <p:ext uri="{BB962C8B-B14F-4D97-AF65-F5344CB8AC3E}">
        <p14:creationId xmlns:p14="http://schemas.microsoft.com/office/powerpoint/2010/main" val="281171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639729" y="529675"/>
            <a:ext cx="6912542"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2- Les textes de références</a:t>
            </a:r>
            <a:r>
              <a:rPr lang="fr-FR" sz="2000" b="1" dirty="0">
                <a:solidFill>
                  <a:srgbClr val="31849B"/>
                </a:solidFill>
                <a:latin typeface="Century Gothic" panose="020B0502020202020204" pitchFamily="34" charset="0"/>
              </a:rPr>
              <a:t> </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6" name="object 4"/>
          <p:cNvSpPr txBox="1"/>
          <p:nvPr/>
        </p:nvSpPr>
        <p:spPr>
          <a:xfrm>
            <a:off x="551077" y="1531764"/>
            <a:ext cx="11290423" cy="4627677"/>
          </a:xfrm>
          <a:prstGeom prst="rect">
            <a:avLst/>
          </a:prstGeom>
        </p:spPr>
        <p:txBody>
          <a:bodyPr vert="horz" wrap="square" lIns="0" tIns="135890" rIns="0" bIns="0" rtlCol="0">
            <a:spAutoFit/>
          </a:bodyPr>
          <a:lstStyle/>
          <a:p>
            <a:pPr marL="297815" marR="5080" indent="-285750" algn="just">
              <a:lnSpc>
                <a:spcPct val="110000"/>
              </a:lnSpc>
              <a:spcBef>
                <a:spcPts val="810"/>
              </a:spcBef>
              <a:buFont typeface="Wingdings" panose="05000000000000000000" pitchFamily="2" charset="2"/>
              <a:buChar char="Ø"/>
              <a:tabLst>
                <a:tab pos="185420" algn="l"/>
              </a:tabLst>
            </a:pPr>
            <a:r>
              <a:rPr sz="1600" b="1" spc="-25" dirty="0" err="1">
                <a:latin typeface="Century Gothic" panose="020B0502020202020204" pitchFamily="34" charset="0"/>
                <a:cs typeface="Calibri"/>
              </a:rPr>
              <a:t>L’article</a:t>
            </a:r>
            <a:r>
              <a:rPr sz="1600" b="1" spc="-25" dirty="0">
                <a:latin typeface="Century Gothic" panose="020B0502020202020204" pitchFamily="34" charset="0"/>
                <a:cs typeface="Calibri"/>
              </a:rPr>
              <a:t> </a:t>
            </a:r>
            <a:r>
              <a:rPr sz="1600" b="1" spc="-5" dirty="0">
                <a:latin typeface="Century Gothic" panose="020B0502020202020204" pitchFamily="34" charset="0"/>
                <a:cs typeface="Calibri"/>
              </a:rPr>
              <a:t>21 </a:t>
            </a:r>
            <a:r>
              <a:rPr sz="1600" b="1" dirty="0">
                <a:latin typeface="Century Gothic" panose="020B0502020202020204" pitchFamily="34" charset="0"/>
                <a:cs typeface="Calibri"/>
              </a:rPr>
              <a:t>de </a:t>
            </a:r>
            <a:r>
              <a:rPr sz="1600" b="1" spc="-5" dirty="0">
                <a:latin typeface="Century Gothic" panose="020B0502020202020204" pitchFamily="34" charset="0"/>
                <a:cs typeface="Calibri"/>
              </a:rPr>
              <a:t>la </a:t>
            </a:r>
            <a:r>
              <a:rPr sz="1600" b="1" dirty="0">
                <a:latin typeface="Century Gothic" panose="020B0502020202020204" pitchFamily="34" charset="0"/>
                <a:cs typeface="Calibri"/>
              </a:rPr>
              <a:t>loi du </a:t>
            </a:r>
            <a:r>
              <a:rPr sz="1600" b="1" spc="-5" dirty="0">
                <a:latin typeface="Century Gothic" panose="020B0502020202020204" pitchFamily="34" charset="0"/>
                <a:cs typeface="Calibri"/>
              </a:rPr>
              <a:t>10 juillet 1965 </a:t>
            </a:r>
            <a:r>
              <a:rPr sz="1600" b="1" spc="-10" dirty="0">
                <a:latin typeface="Century Gothic" panose="020B0502020202020204" pitchFamily="34" charset="0"/>
                <a:cs typeface="Calibri"/>
              </a:rPr>
              <a:t>prévoit </a:t>
            </a:r>
            <a:r>
              <a:rPr sz="1600" b="1" spc="-25" dirty="0">
                <a:latin typeface="Century Gothic" panose="020B0502020202020204" pitchFamily="34" charset="0"/>
                <a:cs typeface="Calibri"/>
              </a:rPr>
              <a:t>qu’à </a:t>
            </a:r>
            <a:r>
              <a:rPr sz="1600" b="1" spc="-5" dirty="0">
                <a:latin typeface="Century Gothic" panose="020B0502020202020204" pitchFamily="34" charset="0"/>
                <a:cs typeface="Calibri"/>
              </a:rPr>
              <a:t>tout moment le conseil syndical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peut prendre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connaissance, </a:t>
            </a:r>
            <a:r>
              <a:rPr sz="1600" i="1" spc="-10" dirty="0">
                <a:solidFill>
                  <a:srgbClr val="31849B"/>
                </a:solidFill>
                <a:latin typeface="Century Gothic" panose="020B0502020202020204" pitchFamily="34" charset="0"/>
                <a:cs typeface="Calibri"/>
              </a:rPr>
              <a:t>et </a:t>
            </a:r>
            <a:r>
              <a:rPr sz="1600" i="1" spc="-5" dirty="0">
                <a:solidFill>
                  <a:srgbClr val="31849B"/>
                </a:solidFill>
                <a:latin typeface="Century Gothic" panose="020B0502020202020204" pitchFamily="34" charset="0"/>
                <a:cs typeface="Calibri"/>
              </a:rPr>
              <a:t>copie, </a:t>
            </a:r>
            <a:r>
              <a:rPr sz="1600" i="1" dirty="0">
                <a:solidFill>
                  <a:srgbClr val="31849B"/>
                </a:solidFill>
                <a:latin typeface="Century Gothic" panose="020B0502020202020204" pitchFamily="34" charset="0"/>
                <a:cs typeface="Calibri"/>
              </a:rPr>
              <a:t>à sa </a:t>
            </a:r>
            <a:r>
              <a:rPr sz="1600" i="1" spc="-5" dirty="0">
                <a:solidFill>
                  <a:srgbClr val="31849B"/>
                </a:solidFill>
                <a:latin typeface="Century Gothic" panose="020B0502020202020204" pitchFamily="34" charset="0"/>
                <a:cs typeface="Calibri"/>
              </a:rPr>
              <a:t>demande, </a:t>
            </a:r>
            <a:r>
              <a:rPr sz="1600" i="1" spc="-15" dirty="0">
                <a:solidFill>
                  <a:srgbClr val="31849B"/>
                </a:solidFill>
                <a:latin typeface="Century Gothic" panose="020B0502020202020204" pitchFamily="34" charset="0"/>
                <a:cs typeface="Calibri"/>
              </a:rPr>
              <a:t>et</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après </a:t>
            </a:r>
            <a:r>
              <a:rPr sz="1600" i="1" dirty="0">
                <a:solidFill>
                  <a:srgbClr val="31849B"/>
                </a:solidFill>
                <a:latin typeface="Century Gothic" panose="020B0502020202020204" pitchFamily="34" charset="0"/>
                <a:cs typeface="Calibri"/>
              </a:rPr>
              <a:t>en </a:t>
            </a:r>
            <a:r>
              <a:rPr sz="1600" i="1" spc="-10" dirty="0">
                <a:solidFill>
                  <a:srgbClr val="31849B"/>
                </a:solidFill>
                <a:latin typeface="Century Gothic" panose="020B0502020202020204" pitchFamily="34" charset="0"/>
                <a:cs typeface="Calibri"/>
              </a:rPr>
              <a:t>avoir</a:t>
            </a:r>
            <a:r>
              <a:rPr sz="1600" i="1" spc="-5" dirty="0">
                <a:solidFill>
                  <a:srgbClr val="31849B"/>
                </a:solidFill>
                <a:latin typeface="Century Gothic" panose="020B0502020202020204" pitchFamily="34" charset="0"/>
                <a:cs typeface="Calibri"/>
              </a:rPr>
              <a:t> donné avis au syndic,</a:t>
            </a:r>
            <a:r>
              <a:rPr sz="1600" i="1" dirty="0">
                <a:solidFill>
                  <a:srgbClr val="31849B"/>
                </a:solidFill>
                <a:latin typeface="Century Gothic" panose="020B0502020202020204" pitchFamily="34" charset="0"/>
                <a:cs typeface="Calibri"/>
              </a:rPr>
              <a:t> de </a:t>
            </a:r>
            <a:r>
              <a:rPr sz="1600" i="1" spc="-10" dirty="0">
                <a:solidFill>
                  <a:srgbClr val="31849B"/>
                </a:solidFill>
                <a:latin typeface="Century Gothic" panose="020B0502020202020204" pitchFamily="34" charset="0"/>
                <a:cs typeface="Calibri"/>
              </a:rPr>
              <a:t>toutes</a:t>
            </a:r>
            <a:r>
              <a:rPr sz="1600" i="1" spc="-5" dirty="0">
                <a:solidFill>
                  <a:srgbClr val="31849B"/>
                </a:solidFill>
                <a:latin typeface="Century Gothic" panose="020B0502020202020204" pitchFamily="34" charset="0"/>
                <a:cs typeface="Calibri"/>
              </a:rPr>
              <a:t> pièces ou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documents,</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correspondances</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ou</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registres</a:t>
            </a:r>
            <a:r>
              <a:rPr sz="1600" i="1" dirty="0">
                <a:solidFill>
                  <a:srgbClr val="31849B"/>
                </a:solidFill>
                <a:latin typeface="Century Gothic" panose="020B0502020202020204" pitchFamily="34" charset="0"/>
                <a:cs typeface="Calibri"/>
              </a:rPr>
              <a:t> se</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rapportant</a:t>
            </a:r>
            <a:r>
              <a:rPr sz="1600" i="1" dirty="0">
                <a:solidFill>
                  <a:srgbClr val="31849B"/>
                </a:solidFill>
                <a:latin typeface="Century Gothic" panose="020B0502020202020204" pitchFamily="34" charset="0"/>
                <a:cs typeface="Calibri"/>
              </a:rPr>
              <a:t> à</a:t>
            </a:r>
            <a:r>
              <a:rPr sz="1600" i="1" spc="5" dirty="0">
                <a:solidFill>
                  <a:srgbClr val="31849B"/>
                </a:solidFill>
                <a:latin typeface="Century Gothic" panose="020B0502020202020204" pitchFamily="34" charset="0"/>
                <a:cs typeface="Calibri"/>
              </a:rPr>
              <a:t> la</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gestion</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du</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syndic</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et,</a:t>
            </a:r>
            <a:r>
              <a:rPr sz="1600" i="1" spc="30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d'une</a:t>
            </a:r>
            <a:r>
              <a:rPr sz="1600" i="1" spc="30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manière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générale,</a:t>
            </a:r>
            <a:r>
              <a:rPr sz="1600" i="1" spc="-20"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à</a:t>
            </a:r>
            <a:r>
              <a:rPr sz="1600" i="1" spc="-10"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l'administration</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de </a:t>
            </a:r>
            <a:r>
              <a:rPr sz="1600" i="1" dirty="0">
                <a:solidFill>
                  <a:srgbClr val="31849B"/>
                </a:solidFill>
                <a:latin typeface="Century Gothic" panose="020B0502020202020204" pitchFamily="34" charset="0"/>
                <a:cs typeface="Calibri"/>
              </a:rPr>
              <a:t>la</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copropriété.</a:t>
            </a:r>
            <a:r>
              <a:rPr sz="1600" i="1" spc="-3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p>
          <a:p>
            <a:pPr marL="297815" marR="5080" indent="-285750" algn="just">
              <a:lnSpc>
                <a:spcPct val="110100"/>
              </a:lnSpc>
              <a:spcBef>
                <a:spcPts val="800"/>
              </a:spcBef>
              <a:buFont typeface="Wingdings" panose="05000000000000000000" pitchFamily="2" charset="2"/>
              <a:buChar char="Ø"/>
              <a:tabLst>
                <a:tab pos="224790" algn="l"/>
              </a:tabLst>
            </a:pPr>
            <a:r>
              <a:rPr sz="1600" b="1" dirty="0">
                <a:latin typeface="Century Gothic" panose="020B0502020202020204" pitchFamily="34" charset="0"/>
                <a:cs typeface="Calibri"/>
              </a:rPr>
              <a:t>De </a:t>
            </a:r>
            <a:r>
              <a:rPr sz="1600" b="1" spc="-5" dirty="0">
                <a:latin typeface="Century Gothic" panose="020B0502020202020204" pitchFamily="34" charset="0"/>
                <a:cs typeface="Calibri"/>
              </a:rPr>
              <a:t>plus, </a:t>
            </a:r>
            <a:r>
              <a:rPr sz="1600" b="1" spc="-10" dirty="0">
                <a:latin typeface="Century Gothic" panose="020B0502020202020204" pitchFamily="34" charset="0"/>
                <a:cs typeface="Calibri"/>
              </a:rPr>
              <a:t>l’article </a:t>
            </a:r>
            <a:r>
              <a:rPr sz="1600" b="1" spc="-5" dirty="0">
                <a:latin typeface="Century Gothic" panose="020B0502020202020204" pitchFamily="34" charset="0"/>
                <a:cs typeface="Calibri"/>
              </a:rPr>
              <a:t>26 </a:t>
            </a:r>
            <a:r>
              <a:rPr sz="1600" b="1" dirty="0">
                <a:latin typeface="Century Gothic" panose="020B0502020202020204" pitchFamily="34" charset="0"/>
                <a:cs typeface="Calibri"/>
              </a:rPr>
              <a:t>du </a:t>
            </a:r>
            <a:r>
              <a:rPr sz="1600" b="1" spc="-10" dirty="0">
                <a:latin typeface="Century Gothic" panose="020B0502020202020204" pitchFamily="34" charset="0"/>
                <a:cs typeface="Calibri"/>
              </a:rPr>
              <a:t>décret </a:t>
            </a:r>
            <a:r>
              <a:rPr sz="1600" b="1" spc="-5" dirty="0">
                <a:latin typeface="Century Gothic" panose="020B0502020202020204" pitchFamily="34" charset="0"/>
                <a:cs typeface="Calibri"/>
              </a:rPr>
              <a:t>du 17 </a:t>
            </a:r>
            <a:r>
              <a:rPr sz="1600" b="1" spc="-10" dirty="0">
                <a:latin typeface="Century Gothic" panose="020B0502020202020204" pitchFamily="34" charset="0"/>
                <a:cs typeface="Calibri"/>
              </a:rPr>
              <a:t>mars </a:t>
            </a:r>
            <a:r>
              <a:rPr sz="1600" b="1" spc="-5" dirty="0">
                <a:latin typeface="Century Gothic" panose="020B0502020202020204" pitchFamily="34" charset="0"/>
                <a:cs typeface="Calibri"/>
              </a:rPr>
              <a:t>1967, permet </a:t>
            </a:r>
            <a:r>
              <a:rPr sz="1600" b="1" dirty="0">
                <a:latin typeface="Century Gothic" panose="020B0502020202020204" pitchFamily="34" charset="0"/>
                <a:cs typeface="Calibri"/>
              </a:rPr>
              <a:t>à « </a:t>
            </a:r>
            <a:r>
              <a:rPr sz="1600" b="1" i="1" spc="-5" dirty="0">
                <a:latin typeface="Century Gothic" panose="020B0502020202020204" pitchFamily="34" charset="0"/>
                <a:cs typeface="Calibri"/>
              </a:rPr>
              <a:t>un ou plusieurs membres du conseil, </a:t>
            </a:r>
            <a:r>
              <a:rPr sz="1600" b="1" i="1" dirty="0">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habilités</a:t>
            </a:r>
            <a:r>
              <a:rPr sz="1600" i="1" dirty="0">
                <a:solidFill>
                  <a:srgbClr val="31849B"/>
                </a:solidFill>
                <a:latin typeface="Century Gothic" panose="020B0502020202020204" pitchFamily="34" charset="0"/>
                <a:cs typeface="Calibri"/>
              </a:rPr>
              <a:t> à </a:t>
            </a:r>
            <a:r>
              <a:rPr sz="1600" i="1" spc="-10" dirty="0">
                <a:solidFill>
                  <a:srgbClr val="31849B"/>
                </a:solidFill>
                <a:latin typeface="Century Gothic" panose="020B0502020202020204" pitchFamily="34" charset="0"/>
                <a:cs typeface="Calibri"/>
              </a:rPr>
              <a:t>cet</a:t>
            </a:r>
            <a:r>
              <a:rPr sz="1600" i="1" spc="-5" dirty="0">
                <a:solidFill>
                  <a:srgbClr val="31849B"/>
                </a:solidFill>
                <a:latin typeface="Century Gothic" panose="020B0502020202020204" pitchFamily="34" charset="0"/>
                <a:cs typeface="Calibri"/>
              </a:rPr>
              <a:t> </a:t>
            </a:r>
            <a:r>
              <a:rPr sz="1600" i="1" spc="-10" dirty="0">
                <a:solidFill>
                  <a:srgbClr val="31849B"/>
                </a:solidFill>
                <a:latin typeface="Century Gothic" panose="020B0502020202020204" pitchFamily="34" charset="0"/>
                <a:cs typeface="Calibri"/>
              </a:rPr>
              <a:t>effet </a:t>
            </a:r>
            <a:r>
              <a:rPr sz="1600" i="1" spc="-5" dirty="0">
                <a:solidFill>
                  <a:srgbClr val="31849B"/>
                </a:solidFill>
                <a:latin typeface="Century Gothic" panose="020B0502020202020204" pitchFamily="34" charset="0"/>
                <a:cs typeface="Calibri"/>
              </a:rPr>
              <a:t>par ce </a:t>
            </a:r>
            <a:r>
              <a:rPr sz="1600" i="1" spc="-20" dirty="0">
                <a:solidFill>
                  <a:srgbClr val="31849B"/>
                </a:solidFill>
                <a:latin typeface="Century Gothic" panose="020B0502020202020204" pitchFamily="34" charset="0"/>
                <a:cs typeface="Calibri"/>
              </a:rPr>
              <a:t>dernier,</a:t>
            </a:r>
            <a:r>
              <a:rPr sz="1600" i="1" spc="275"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à </a:t>
            </a:r>
            <a:r>
              <a:rPr sz="1600" i="1" spc="-5" dirty="0">
                <a:solidFill>
                  <a:srgbClr val="31849B"/>
                </a:solidFill>
                <a:latin typeface="Century Gothic" panose="020B0502020202020204" pitchFamily="34" charset="0"/>
                <a:cs typeface="Calibri"/>
              </a:rPr>
              <a:t>prendre connaissance </a:t>
            </a:r>
            <a:r>
              <a:rPr sz="1600" i="1" spc="-10" dirty="0">
                <a:solidFill>
                  <a:srgbClr val="31849B"/>
                </a:solidFill>
                <a:latin typeface="Century Gothic" panose="020B0502020202020204" pitchFamily="34" charset="0"/>
                <a:cs typeface="Calibri"/>
              </a:rPr>
              <a:t>et</a:t>
            </a:r>
            <a:r>
              <a:rPr sz="1600" i="1" spc="29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copie, au bureau du syndic, après </a:t>
            </a:r>
            <a:r>
              <a:rPr sz="1600" i="1" dirty="0">
                <a:solidFill>
                  <a:srgbClr val="31849B"/>
                </a:solidFill>
                <a:latin typeface="Century Gothic" panose="020B0502020202020204" pitchFamily="34" charset="0"/>
                <a:cs typeface="Calibri"/>
              </a:rPr>
              <a:t>lui en </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avoir donné avis, de </a:t>
            </a:r>
            <a:r>
              <a:rPr sz="1600" i="1" spc="-10" dirty="0">
                <a:solidFill>
                  <a:srgbClr val="31849B"/>
                </a:solidFill>
                <a:latin typeface="Century Gothic" panose="020B0502020202020204" pitchFamily="34" charset="0"/>
                <a:cs typeface="Calibri"/>
              </a:rPr>
              <a:t>toutes </a:t>
            </a:r>
            <a:r>
              <a:rPr sz="1600" i="1" spc="-5" dirty="0">
                <a:solidFill>
                  <a:srgbClr val="31849B"/>
                </a:solidFill>
                <a:latin typeface="Century Gothic" panose="020B0502020202020204" pitchFamily="34" charset="0"/>
                <a:cs typeface="Calibri"/>
              </a:rPr>
              <a:t>pièces, documents, correspondances, registres se </a:t>
            </a:r>
            <a:r>
              <a:rPr sz="1600" i="1" spc="-10" dirty="0">
                <a:solidFill>
                  <a:srgbClr val="31849B"/>
                </a:solidFill>
                <a:latin typeface="Century Gothic" panose="020B0502020202020204" pitchFamily="34" charset="0"/>
                <a:cs typeface="Calibri"/>
              </a:rPr>
              <a:t>rapportant </a:t>
            </a:r>
            <a:r>
              <a:rPr sz="1600" i="1" dirty="0">
                <a:solidFill>
                  <a:srgbClr val="31849B"/>
                </a:solidFill>
                <a:latin typeface="Century Gothic" panose="020B0502020202020204" pitchFamily="34" charset="0"/>
                <a:cs typeface="Calibri"/>
              </a:rPr>
              <a:t>à la </a:t>
            </a:r>
            <a:r>
              <a:rPr sz="1600" i="1" spc="-5" dirty="0">
                <a:solidFill>
                  <a:srgbClr val="31849B"/>
                </a:solidFill>
                <a:latin typeface="Century Gothic" panose="020B0502020202020204" pitchFamily="34" charset="0"/>
                <a:cs typeface="Calibri"/>
              </a:rPr>
              <a:t>gestion du </a:t>
            </a:r>
            <a:r>
              <a:rPr sz="1600" i="1" dirty="0">
                <a:solidFill>
                  <a:srgbClr val="31849B"/>
                </a:solidFill>
                <a:latin typeface="Century Gothic" panose="020B0502020202020204" pitchFamily="34" charset="0"/>
                <a:cs typeface="Calibri"/>
              </a:rPr>
              <a:t> </a:t>
            </a:r>
            <a:r>
              <a:rPr sz="1600" i="1" spc="-10" dirty="0">
                <a:solidFill>
                  <a:srgbClr val="31849B"/>
                </a:solidFill>
                <a:latin typeface="Century Gothic" panose="020B0502020202020204" pitchFamily="34" charset="0"/>
                <a:cs typeface="Calibri"/>
              </a:rPr>
              <a:t>syndic</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et,</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d'une</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manière</a:t>
            </a:r>
            <a:r>
              <a:rPr sz="1600" i="1" spc="-3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générale,</a:t>
            </a:r>
            <a:r>
              <a:rPr sz="1600" i="1" spc="-15"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à</a:t>
            </a:r>
            <a:r>
              <a:rPr sz="1600" i="1" spc="5"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l'administration </a:t>
            </a:r>
            <a:r>
              <a:rPr sz="1600" i="1" spc="-5" dirty="0">
                <a:solidFill>
                  <a:srgbClr val="31849B"/>
                </a:solidFill>
                <a:latin typeface="Century Gothic" panose="020B0502020202020204" pitchFamily="34" charset="0"/>
                <a:cs typeface="Calibri"/>
              </a:rPr>
              <a:t>de </a:t>
            </a:r>
            <a:r>
              <a:rPr sz="1600" i="1" dirty="0">
                <a:solidFill>
                  <a:srgbClr val="31849B"/>
                </a:solidFill>
                <a:latin typeface="Century Gothic" panose="020B0502020202020204" pitchFamily="34" charset="0"/>
                <a:cs typeface="Calibri"/>
              </a:rPr>
              <a:t>la</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copropriété</a:t>
            </a:r>
            <a:r>
              <a:rPr sz="1600" i="1" spc="-3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p>
          <a:p>
            <a:pPr marL="298450" indent="-285750" algn="just">
              <a:lnSpc>
                <a:spcPct val="100000"/>
              </a:lnSpc>
              <a:spcBef>
                <a:spcPts val="170"/>
              </a:spcBef>
              <a:buFont typeface="Wingdings" panose="05000000000000000000" pitchFamily="2" charset="2"/>
              <a:buChar char="Ø"/>
            </a:pPr>
            <a:endParaRPr lang="fr-FR" sz="1600" b="1" spc="-35" dirty="0">
              <a:solidFill>
                <a:srgbClr val="00AF50"/>
              </a:solidFill>
              <a:latin typeface="Century Gothic" panose="020B0502020202020204" pitchFamily="34" charset="0"/>
              <a:cs typeface="Calibri"/>
            </a:endParaRPr>
          </a:p>
          <a:p>
            <a:pPr marL="297815" marR="321310" indent="-285750" algn="just">
              <a:lnSpc>
                <a:spcPts val="1510"/>
              </a:lnSpc>
              <a:spcBef>
                <a:spcPts val="295"/>
              </a:spcBef>
              <a:buFont typeface="Wingdings" panose="05000000000000000000" pitchFamily="2" charset="2"/>
              <a:buChar char="Ø"/>
              <a:tabLst>
                <a:tab pos="185420" algn="l"/>
              </a:tabLst>
            </a:pPr>
            <a:r>
              <a:rPr lang="fr-FR" sz="1600" b="1" spc="-10" dirty="0">
                <a:solidFill>
                  <a:srgbClr val="E36C0A"/>
                </a:solidFill>
                <a:latin typeface="Century Gothic" panose="020B0502020202020204" pitchFamily="34" charset="0"/>
                <a:cs typeface="Calibri"/>
              </a:rPr>
              <a:t>Attention</a:t>
            </a:r>
            <a:r>
              <a:rPr lang="fr-FR" sz="1600" b="1" spc="-4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nouveauté</a:t>
            </a:r>
            <a:r>
              <a:rPr lang="fr-FR" sz="1600" b="1" spc="-35"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a:t>
            </a:r>
            <a:r>
              <a:rPr lang="fr-FR" sz="1600" b="1" spc="-5" dirty="0">
                <a:solidFill>
                  <a:srgbClr val="E36C0A"/>
                </a:solidFill>
                <a:latin typeface="Century Gothic" panose="020B0502020202020204" pitchFamily="34" charset="0"/>
                <a:cs typeface="Calibri"/>
              </a:rPr>
              <a:t> Pénalités</a:t>
            </a:r>
            <a:r>
              <a:rPr lang="fr-FR" sz="1600" b="1" spc="-2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en</a:t>
            </a:r>
            <a:r>
              <a:rPr lang="fr-FR" sz="1600" b="1" spc="-2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cas</a:t>
            </a:r>
            <a:r>
              <a:rPr lang="fr-FR" sz="1600" b="1" dirty="0">
                <a:solidFill>
                  <a:srgbClr val="E36C0A"/>
                </a:solidFill>
                <a:latin typeface="Century Gothic" panose="020B0502020202020204" pitchFamily="34" charset="0"/>
                <a:cs typeface="Calibri"/>
              </a:rPr>
              <a:t> de</a:t>
            </a:r>
            <a:r>
              <a:rPr lang="fr-FR" sz="1600" b="1" spc="-1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retard</a:t>
            </a:r>
            <a:r>
              <a:rPr lang="fr-FR" sz="1600" b="1" spc="-5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à</a:t>
            </a:r>
            <a:r>
              <a:rPr lang="fr-FR" sz="1600" b="1" spc="1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la</a:t>
            </a:r>
            <a:r>
              <a:rPr lang="fr-FR" sz="1600" b="1" spc="-1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remise</a:t>
            </a:r>
            <a:r>
              <a:rPr lang="fr-FR" sz="1600" b="1" spc="-25"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des </a:t>
            </a:r>
            <a:r>
              <a:rPr lang="fr-FR" sz="1600" b="1" spc="-5" dirty="0">
                <a:solidFill>
                  <a:srgbClr val="E36C0A"/>
                </a:solidFill>
                <a:latin typeface="Century Gothic" panose="020B0502020202020204" pitchFamily="34" charset="0"/>
                <a:cs typeface="Calibri"/>
              </a:rPr>
              <a:t>documents</a:t>
            </a:r>
            <a:r>
              <a:rPr lang="fr-FR" sz="1600" b="1" spc="-3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réclamés</a:t>
            </a:r>
            <a:r>
              <a:rPr lang="fr-FR" sz="1600" b="1" spc="-3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par</a:t>
            </a:r>
            <a:r>
              <a:rPr lang="fr-FR" sz="1600" b="1" spc="-1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le</a:t>
            </a:r>
            <a:r>
              <a:rPr lang="fr-FR" sz="1600" b="1" spc="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conseil </a:t>
            </a:r>
            <a:r>
              <a:rPr lang="fr-FR" sz="1600" b="1" spc="-30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syndical</a:t>
            </a:r>
            <a:endParaRPr lang="fr-FR" sz="1600" dirty="0">
              <a:solidFill>
                <a:srgbClr val="E36C0A"/>
              </a:solidFill>
              <a:latin typeface="Century Gothic" panose="020B0502020202020204" pitchFamily="34" charset="0"/>
              <a:cs typeface="Calibri"/>
            </a:endParaRPr>
          </a:p>
          <a:p>
            <a:pPr marL="297815" marR="5715" indent="-285750" algn="just">
              <a:lnSpc>
                <a:spcPts val="1510"/>
              </a:lnSpc>
              <a:spcBef>
                <a:spcPts val="795"/>
              </a:spcBef>
              <a:buFont typeface="Wingdings" panose="05000000000000000000" pitchFamily="2" charset="2"/>
              <a:buChar char="Ø"/>
              <a:tabLst>
                <a:tab pos="287020" algn="l"/>
              </a:tabLst>
            </a:pPr>
            <a:r>
              <a:rPr lang="fr-FR" sz="1600" i="1" spc="-5" dirty="0">
                <a:solidFill>
                  <a:srgbClr val="31849B"/>
                </a:solidFill>
                <a:latin typeface="Century Gothic" panose="020B0502020202020204" pitchFamily="34" charset="0"/>
                <a:cs typeface="Calibri"/>
              </a:rPr>
              <a:t>Au-delà </a:t>
            </a:r>
            <a:r>
              <a:rPr lang="fr-FR" sz="1600" i="1" spc="-25" dirty="0">
                <a:solidFill>
                  <a:srgbClr val="31849B"/>
                </a:solidFill>
                <a:latin typeface="Century Gothic" panose="020B0502020202020204" pitchFamily="34" charset="0"/>
                <a:cs typeface="Calibri"/>
              </a:rPr>
              <a:t>d’un</a:t>
            </a:r>
            <a:r>
              <a:rPr lang="fr-FR" sz="1600" i="1" spc="265"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mois, </a:t>
            </a:r>
            <a:r>
              <a:rPr lang="fr-FR" sz="1600" i="1" spc="-10" dirty="0">
                <a:solidFill>
                  <a:srgbClr val="31849B"/>
                </a:solidFill>
                <a:latin typeface="Century Gothic" panose="020B0502020202020204" pitchFamily="34" charset="0"/>
                <a:cs typeface="Calibri"/>
              </a:rPr>
              <a:t>en </a:t>
            </a:r>
            <a:r>
              <a:rPr lang="fr-FR" sz="1600" i="1" spc="-5" dirty="0">
                <a:solidFill>
                  <a:srgbClr val="31849B"/>
                </a:solidFill>
                <a:latin typeface="Century Gothic" panose="020B0502020202020204" pitchFamily="34" charset="0"/>
                <a:cs typeface="Calibri"/>
              </a:rPr>
              <a:t>cas de </a:t>
            </a:r>
            <a:r>
              <a:rPr lang="fr-FR" sz="1600" i="1" spc="-10" dirty="0">
                <a:solidFill>
                  <a:srgbClr val="31849B"/>
                </a:solidFill>
                <a:latin typeface="Century Gothic" panose="020B0502020202020204" pitchFamily="34" charset="0"/>
                <a:cs typeface="Calibri"/>
              </a:rPr>
              <a:t>retard </a:t>
            </a:r>
            <a:r>
              <a:rPr lang="fr-FR" sz="1600" i="1" spc="-5" dirty="0">
                <a:solidFill>
                  <a:srgbClr val="31849B"/>
                </a:solidFill>
                <a:latin typeface="Century Gothic" panose="020B0502020202020204" pitchFamily="34" charset="0"/>
                <a:cs typeface="Calibri"/>
              </a:rPr>
              <a:t>par </a:t>
            </a:r>
            <a:r>
              <a:rPr lang="fr-FR" sz="1600" i="1" spc="5" dirty="0">
                <a:solidFill>
                  <a:srgbClr val="31849B"/>
                </a:solidFill>
                <a:latin typeface="Century Gothic" panose="020B0502020202020204" pitchFamily="34" charset="0"/>
                <a:cs typeface="Calibri"/>
              </a:rPr>
              <a:t>le </a:t>
            </a:r>
            <a:r>
              <a:rPr lang="fr-FR" sz="1600" i="1" spc="-10" dirty="0">
                <a:solidFill>
                  <a:srgbClr val="31849B"/>
                </a:solidFill>
                <a:latin typeface="Century Gothic" panose="020B0502020202020204" pitchFamily="34" charset="0"/>
                <a:cs typeface="Calibri"/>
              </a:rPr>
              <a:t>syndic </a:t>
            </a:r>
            <a:r>
              <a:rPr lang="fr-FR" sz="1600" i="1" dirty="0">
                <a:solidFill>
                  <a:srgbClr val="31849B"/>
                </a:solidFill>
                <a:latin typeface="Century Gothic" panose="020B0502020202020204" pitchFamily="34" charset="0"/>
                <a:cs typeface="Calibri"/>
              </a:rPr>
              <a:t>à </a:t>
            </a:r>
            <a:r>
              <a:rPr lang="fr-FR" sz="1600" i="1" spc="-5" dirty="0">
                <a:solidFill>
                  <a:srgbClr val="31849B"/>
                </a:solidFill>
                <a:latin typeface="Century Gothic" panose="020B0502020202020204" pitchFamily="34" charset="0"/>
                <a:cs typeface="Calibri"/>
              </a:rPr>
              <a:t>remettre les documents de </a:t>
            </a:r>
            <a:r>
              <a:rPr lang="fr-FR" sz="1600" i="1" dirty="0">
                <a:solidFill>
                  <a:srgbClr val="31849B"/>
                </a:solidFill>
                <a:latin typeface="Century Gothic" panose="020B0502020202020204" pitchFamily="34" charset="0"/>
                <a:cs typeface="Calibri"/>
              </a:rPr>
              <a:t>la </a:t>
            </a:r>
            <a:r>
              <a:rPr lang="fr-FR" sz="1600" i="1" spc="-10" dirty="0">
                <a:solidFill>
                  <a:srgbClr val="31849B"/>
                </a:solidFill>
                <a:latin typeface="Century Gothic" panose="020B0502020202020204" pitchFamily="34" charset="0"/>
                <a:cs typeface="Calibri"/>
              </a:rPr>
              <a:t>copropriété </a:t>
            </a:r>
            <a:r>
              <a:rPr lang="fr-FR" sz="1600" i="1" spc="-5" dirty="0">
                <a:solidFill>
                  <a:srgbClr val="31849B"/>
                </a:solidFill>
                <a:latin typeface="Century Gothic" panose="020B0502020202020204" pitchFamily="34" charset="0"/>
                <a:cs typeface="Calibri"/>
              </a:rPr>
              <a:t>réclamés </a:t>
            </a:r>
            <a:r>
              <a:rPr lang="fr-FR" sz="1600" i="1"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par</a:t>
            </a:r>
            <a:r>
              <a:rPr lang="fr-FR" sz="1600" i="1" spc="105"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le</a:t>
            </a:r>
            <a:r>
              <a:rPr lang="fr-FR" sz="1600" i="1" spc="1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conseil</a:t>
            </a:r>
            <a:r>
              <a:rPr lang="fr-FR" sz="1600" i="1" spc="10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syndical</a:t>
            </a:r>
            <a:r>
              <a:rPr lang="fr-FR" sz="1600" i="1" spc="1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des</a:t>
            </a:r>
            <a:r>
              <a:rPr lang="fr-FR" sz="1600" i="1" spc="114"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pénalités</a:t>
            </a:r>
            <a:r>
              <a:rPr lang="fr-FR" sz="1600" i="1" spc="1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a:t>
            </a:r>
            <a:r>
              <a:rPr lang="fr-FR" sz="1600" i="1" spc="95" dirty="0">
                <a:solidFill>
                  <a:srgbClr val="31849B"/>
                </a:solidFill>
                <a:latin typeface="Century Gothic" panose="020B0502020202020204" pitchFamily="34" charset="0"/>
                <a:cs typeface="Calibri"/>
              </a:rPr>
              <a:t> </a:t>
            </a:r>
            <a:r>
              <a:rPr lang="fr-FR" sz="1600" i="1" spc="-10" dirty="0">
                <a:solidFill>
                  <a:srgbClr val="31849B"/>
                </a:solidFill>
                <a:latin typeface="Century Gothic" panose="020B0502020202020204" pitchFamily="34" charset="0"/>
                <a:cs typeface="Calibri"/>
              </a:rPr>
              <a:t>retard</a:t>
            </a:r>
            <a:r>
              <a:rPr lang="fr-FR" sz="1600" i="1" spc="10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sont</a:t>
            </a:r>
            <a:r>
              <a:rPr lang="fr-FR" sz="1600" i="1" spc="105"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calculées.</a:t>
            </a:r>
            <a:r>
              <a:rPr lang="fr-FR" sz="1600" i="1" spc="114" dirty="0">
                <a:solidFill>
                  <a:srgbClr val="31849B"/>
                </a:solidFill>
                <a:latin typeface="Century Gothic" panose="020B0502020202020204" pitchFamily="34" charset="0"/>
                <a:cs typeface="Calibri"/>
              </a:rPr>
              <a:t> </a:t>
            </a:r>
            <a:r>
              <a:rPr lang="fr-FR" sz="1600" i="1" spc="-15" dirty="0">
                <a:solidFill>
                  <a:srgbClr val="31849B"/>
                </a:solidFill>
                <a:latin typeface="Century Gothic" panose="020B0502020202020204" pitchFamily="34" charset="0"/>
                <a:cs typeface="Calibri"/>
              </a:rPr>
              <a:t>Cette</a:t>
            </a:r>
            <a:r>
              <a:rPr lang="fr-FR" sz="1600" i="1" spc="105"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pénalité</a:t>
            </a:r>
            <a:r>
              <a:rPr lang="fr-FR" sz="1600" i="1" spc="10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est</a:t>
            </a:r>
            <a:r>
              <a:rPr lang="fr-FR" sz="1600" i="1" spc="105" dirty="0">
                <a:solidFill>
                  <a:srgbClr val="31849B"/>
                </a:solidFill>
                <a:latin typeface="Century Gothic" panose="020B0502020202020204" pitchFamily="34" charset="0"/>
                <a:cs typeface="Calibri"/>
              </a:rPr>
              <a:t> </a:t>
            </a:r>
            <a:r>
              <a:rPr lang="fr-FR" sz="1600" i="1" spc="-25" dirty="0">
                <a:solidFill>
                  <a:srgbClr val="31849B"/>
                </a:solidFill>
                <a:latin typeface="Century Gothic" panose="020B0502020202020204" pitchFamily="34" charset="0"/>
                <a:cs typeface="Calibri"/>
              </a:rPr>
              <a:t>d’un</a:t>
            </a:r>
            <a:r>
              <a:rPr lang="fr-FR" sz="1600" i="1" spc="110" dirty="0">
                <a:solidFill>
                  <a:srgbClr val="31849B"/>
                </a:solidFill>
                <a:latin typeface="Century Gothic" panose="020B0502020202020204" pitchFamily="34" charset="0"/>
                <a:cs typeface="Calibri"/>
              </a:rPr>
              <a:t> </a:t>
            </a:r>
            <a:r>
              <a:rPr lang="fr-FR" sz="1600" i="1" spc="-10" dirty="0">
                <a:solidFill>
                  <a:srgbClr val="31849B"/>
                </a:solidFill>
                <a:latin typeface="Century Gothic" panose="020B0502020202020204" pitchFamily="34" charset="0"/>
                <a:cs typeface="Calibri"/>
              </a:rPr>
              <a:t>montant</a:t>
            </a:r>
            <a:r>
              <a:rPr lang="fr-FR" sz="1600" i="1" spc="105"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minimal </a:t>
            </a:r>
            <a:r>
              <a:rPr lang="fr-FR" sz="1600" i="1" spc="-305"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a:t>
            </a:r>
            <a:r>
              <a:rPr lang="fr-FR" sz="1600" i="1" spc="-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15</a:t>
            </a:r>
            <a:r>
              <a:rPr lang="fr-FR" sz="1600" i="1" spc="-10"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euros</a:t>
            </a:r>
            <a:r>
              <a:rPr lang="fr-FR" sz="1600" i="1" spc="-2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par</a:t>
            </a:r>
            <a:r>
              <a:rPr lang="fr-FR" sz="1600" i="1" spc="-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jour</a:t>
            </a:r>
            <a:r>
              <a:rPr lang="fr-FR" sz="1600" i="1" spc="-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 </a:t>
            </a:r>
            <a:r>
              <a:rPr lang="fr-FR" sz="1600" i="1" spc="-10" dirty="0">
                <a:solidFill>
                  <a:srgbClr val="31849B"/>
                </a:solidFill>
                <a:latin typeface="Century Gothic" panose="020B0502020202020204" pitchFamily="34" charset="0"/>
                <a:cs typeface="Calibri"/>
              </a:rPr>
              <a:t>retard.</a:t>
            </a:r>
            <a:endParaRPr lang="fr-FR" sz="1600" dirty="0">
              <a:solidFill>
                <a:srgbClr val="31849B"/>
              </a:solidFill>
              <a:latin typeface="Century Gothic" panose="020B0502020202020204" pitchFamily="34" charset="0"/>
              <a:cs typeface="Calibri"/>
            </a:endParaRPr>
          </a:p>
          <a:p>
            <a:pPr marL="297815" marR="5715" indent="-285750" algn="just">
              <a:lnSpc>
                <a:spcPts val="1300"/>
              </a:lnSpc>
              <a:spcBef>
                <a:spcPts val="815"/>
              </a:spcBef>
              <a:buFont typeface="Wingdings" panose="05000000000000000000" pitchFamily="2" charset="2"/>
              <a:buChar char="Ø"/>
              <a:tabLst>
                <a:tab pos="287020" algn="l"/>
              </a:tabLst>
            </a:pPr>
            <a:r>
              <a:rPr lang="fr-FR" sz="1600" i="1" spc="-5" dirty="0">
                <a:latin typeface="Century Gothic" panose="020B0502020202020204" pitchFamily="34" charset="0"/>
                <a:cs typeface="Calibri"/>
              </a:rPr>
              <a:t>Ces pénalités </a:t>
            </a:r>
            <a:r>
              <a:rPr lang="fr-FR" sz="1600" i="1" spc="-10" dirty="0">
                <a:latin typeface="Century Gothic" panose="020B0502020202020204" pitchFamily="34" charset="0"/>
                <a:cs typeface="Calibri"/>
              </a:rPr>
              <a:t>sont </a:t>
            </a:r>
            <a:r>
              <a:rPr lang="fr-FR" sz="1600" i="1" spc="-5" dirty="0">
                <a:latin typeface="Century Gothic" panose="020B0502020202020204" pitchFamily="34" charset="0"/>
                <a:cs typeface="Calibri"/>
              </a:rPr>
              <a:t>déduites de </a:t>
            </a:r>
            <a:r>
              <a:rPr lang="fr-FR" sz="1600" i="1" dirty="0">
                <a:latin typeface="Century Gothic" panose="020B0502020202020204" pitchFamily="34" charset="0"/>
                <a:cs typeface="Calibri"/>
              </a:rPr>
              <a:t>la </a:t>
            </a:r>
            <a:r>
              <a:rPr lang="fr-FR" sz="1600" i="1" spc="-5" dirty="0">
                <a:latin typeface="Century Gothic" panose="020B0502020202020204" pitchFamily="34" charset="0"/>
                <a:cs typeface="Calibri"/>
              </a:rPr>
              <a:t>rémunération du </a:t>
            </a:r>
            <a:r>
              <a:rPr lang="fr-FR" sz="1600" i="1" spc="-10" dirty="0">
                <a:latin typeface="Century Gothic" panose="020B0502020202020204" pitchFamily="34" charset="0"/>
                <a:cs typeface="Calibri"/>
              </a:rPr>
              <a:t>syndic </a:t>
            </a:r>
            <a:r>
              <a:rPr lang="fr-FR" sz="1600" i="1" spc="-5" dirty="0">
                <a:latin typeface="Century Gothic" panose="020B0502020202020204" pitchFamily="34" charset="0"/>
                <a:cs typeface="Calibri"/>
              </a:rPr>
              <a:t>lors de l'établissement des </a:t>
            </a:r>
            <a:r>
              <a:rPr lang="fr-FR" sz="1600" i="1" spc="-10" dirty="0">
                <a:latin typeface="Century Gothic" panose="020B0502020202020204" pitchFamily="34" charset="0"/>
                <a:cs typeface="Calibri"/>
              </a:rPr>
              <a:t>comptes </a:t>
            </a:r>
            <a:r>
              <a:rPr lang="fr-FR" sz="1600" i="1" spc="-5" dirty="0">
                <a:latin typeface="Century Gothic" panose="020B0502020202020204" pitchFamily="34" charset="0"/>
                <a:cs typeface="Calibri"/>
              </a:rPr>
              <a:t>définitifs </a:t>
            </a:r>
            <a:r>
              <a:rPr lang="fr-FR" sz="1600" i="1" dirty="0">
                <a:latin typeface="Century Gothic" panose="020B0502020202020204" pitchFamily="34" charset="0"/>
                <a:cs typeface="Calibri"/>
              </a:rPr>
              <a:t>à </a:t>
            </a:r>
            <a:r>
              <a:rPr lang="fr-FR" sz="1600" i="1" spc="-5" dirty="0">
                <a:latin typeface="Century Gothic" panose="020B0502020202020204" pitchFamily="34" charset="0"/>
                <a:cs typeface="Calibri"/>
              </a:rPr>
              <a:t>clôturer et </a:t>
            </a:r>
            <a:r>
              <a:rPr lang="fr-FR" sz="1600" i="1" dirty="0">
                <a:latin typeface="Century Gothic" panose="020B0502020202020204" pitchFamily="34" charset="0"/>
                <a:cs typeface="Calibri"/>
              </a:rPr>
              <a:t>à </a:t>
            </a:r>
            <a:r>
              <a:rPr lang="fr-FR" sz="1600" i="1" spc="5" dirty="0">
                <a:latin typeface="Century Gothic" panose="020B0502020202020204" pitchFamily="34" charset="0"/>
                <a:cs typeface="Calibri"/>
              </a:rPr>
              <a:t> </a:t>
            </a:r>
            <a:r>
              <a:rPr lang="fr-FR" sz="1600" i="1" spc="-5" dirty="0">
                <a:latin typeface="Century Gothic" panose="020B0502020202020204" pitchFamily="34" charset="0"/>
                <a:cs typeface="Calibri"/>
              </a:rPr>
              <a:t>soumettre</a:t>
            </a:r>
            <a:r>
              <a:rPr lang="fr-FR" sz="1600" i="1" spc="-10" dirty="0">
                <a:latin typeface="Century Gothic" panose="020B0502020202020204" pitchFamily="34" charset="0"/>
                <a:cs typeface="Calibri"/>
              </a:rPr>
              <a:t> </a:t>
            </a:r>
            <a:r>
              <a:rPr lang="fr-FR" sz="1600" i="1" dirty="0">
                <a:latin typeface="Century Gothic" panose="020B0502020202020204" pitchFamily="34" charset="0"/>
                <a:cs typeface="Calibri"/>
              </a:rPr>
              <a:t>à</a:t>
            </a:r>
            <a:r>
              <a:rPr lang="fr-FR" sz="1600" i="1" spc="-5" dirty="0">
                <a:latin typeface="Century Gothic" panose="020B0502020202020204" pitchFamily="34" charset="0"/>
                <a:cs typeface="Calibri"/>
              </a:rPr>
              <a:t> l'assemblée générale</a:t>
            </a:r>
            <a:r>
              <a:rPr lang="fr-FR" sz="1600" i="1" spc="5" dirty="0">
                <a:latin typeface="Century Gothic" panose="020B0502020202020204" pitchFamily="34" charset="0"/>
                <a:cs typeface="Calibri"/>
              </a:rPr>
              <a:t> </a:t>
            </a:r>
            <a:r>
              <a:rPr lang="fr-FR" sz="1600" i="1" spc="-5" dirty="0">
                <a:latin typeface="Century Gothic" panose="020B0502020202020204" pitchFamily="34" charset="0"/>
                <a:cs typeface="Calibri"/>
              </a:rPr>
              <a:t>pour</a:t>
            </a:r>
            <a:r>
              <a:rPr lang="fr-FR" sz="1600" i="1" dirty="0">
                <a:latin typeface="Century Gothic" panose="020B0502020202020204" pitchFamily="34" charset="0"/>
                <a:cs typeface="Calibri"/>
              </a:rPr>
              <a:t> </a:t>
            </a:r>
            <a:r>
              <a:rPr lang="fr-FR" sz="1600" i="1" spc="-5" dirty="0">
                <a:latin typeface="Century Gothic" panose="020B0502020202020204" pitchFamily="34" charset="0"/>
                <a:cs typeface="Calibri"/>
              </a:rPr>
              <a:t>approbation.</a:t>
            </a:r>
            <a:endParaRPr lang="fr-FR" sz="1600" dirty="0">
              <a:latin typeface="Century Gothic" panose="020B0502020202020204" pitchFamily="34" charset="0"/>
              <a:cs typeface="Calibri"/>
            </a:endParaRPr>
          </a:p>
          <a:p>
            <a:pPr marL="297815" marR="5080" indent="-285750" algn="just">
              <a:lnSpc>
                <a:spcPts val="1300"/>
              </a:lnSpc>
              <a:spcBef>
                <a:spcPts val="795"/>
              </a:spcBef>
              <a:buFont typeface="Wingdings" panose="05000000000000000000" pitchFamily="2" charset="2"/>
              <a:buChar char="Ø"/>
              <a:tabLst>
                <a:tab pos="287020" algn="l"/>
              </a:tabLst>
            </a:pPr>
            <a:r>
              <a:rPr lang="fr-FR" sz="1600" i="1" dirty="0">
                <a:latin typeface="Century Gothic" panose="020B0502020202020204" pitchFamily="34" charset="0"/>
                <a:cs typeface="Calibri"/>
              </a:rPr>
              <a:t>A </a:t>
            </a:r>
            <a:r>
              <a:rPr lang="fr-FR" sz="1600" i="1" spc="-5" dirty="0">
                <a:latin typeface="Century Gothic" panose="020B0502020202020204" pitchFamily="34" charset="0"/>
                <a:cs typeface="Calibri"/>
              </a:rPr>
              <a:t>défaut </a:t>
            </a:r>
            <a:r>
              <a:rPr lang="fr-FR" sz="1600" i="1" spc="-15" dirty="0">
                <a:latin typeface="Century Gothic" panose="020B0502020202020204" pitchFamily="34" charset="0"/>
                <a:cs typeface="Calibri"/>
              </a:rPr>
              <a:t>d’avoir </a:t>
            </a:r>
            <a:r>
              <a:rPr lang="fr-FR" sz="1600" i="1" spc="-5" dirty="0">
                <a:latin typeface="Century Gothic" panose="020B0502020202020204" pitchFamily="34" charset="0"/>
                <a:cs typeface="Calibri"/>
              </a:rPr>
              <a:t>imputé les pénalités, </a:t>
            </a:r>
            <a:r>
              <a:rPr lang="fr-FR" sz="1600" i="1" dirty="0">
                <a:latin typeface="Century Gothic" panose="020B0502020202020204" pitchFamily="34" charset="0"/>
                <a:cs typeface="Calibri"/>
              </a:rPr>
              <a:t>le </a:t>
            </a:r>
            <a:r>
              <a:rPr lang="fr-FR" sz="1600" i="1" spc="-5" dirty="0">
                <a:latin typeface="Century Gothic" panose="020B0502020202020204" pitchFamily="34" charset="0"/>
                <a:cs typeface="Calibri"/>
              </a:rPr>
              <a:t>président du conseil </a:t>
            </a:r>
            <a:r>
              <a:rPr lang="fr-FR" sz="1600" i="1" spc="-10" dirty="0">
                <a:latin typeface="Century Gothic" panose="020B0502020202020204" pitchFamily="34" charset="0"/>
                <a:cs typeface="Calibri"/>
              </a:rPr>
              <a:t>syndical </a:t>
            </a:r>
            <a:r>
              <a:rPr lang="fr-FR" sz="1600" i="1" spc="-5" dirty="0">
                <a:latin typeface="Century Gothic" panose="020B0502020202020204" pitchFamily="34" charset="0"/>
                <a:cs typeface="Calibri"/>
              </a:rPr>
              <a:t>peut demander au président du tribunal judiciaire, </a:t>
            </a:r>
            <a:r>
              <a:rPr lang="fr-FR" sz="1600" i="1" dirty="0">
                <a:latin typeface="Century Gothic" panose="020B0502020202020204" pitchFamily="34" charset="0"/>
                <a:cs typeface="Calibri"/>
              </a:rPr>
              <a:t> </a:t>
            </a:r>
            <a:r>
              <a:rPr lang="fr-FR" sz="1600" i="1" spc="-10" dirty="0">
                <a:latin typeface="Century Gothic" panose="020B0502020202020204" pitchFamily="34" charset="0"/>
                <a:cs typeface="Calibri"/>
              </a:rPr>
              <a:t>statuant </a:t>
            </a:r>
            <a:r>
              <a:rPr lang="fr-FR" sz="1600" i="1" spc="-5" dirty="0">
                <a:latin typeface="Century Gothic" panose="020B0502020202020204" pitchFamily="34" charset="0"/>
                <a:cs typeface="Calibri"/>
              </a:rPr>
              <a:t>selon </a:t>
            </a:r>
            <a:r>
              <a:rPr lang="fr-FR" sz="1600" i="1" dirty="0">
                <a:latin typeface="Century Gothic" panose="020B0502020202020204" pitchFamily="34" charset="0"/>
                <a:cs typeface="Calibri"/>
              </a:rPr>
              <a:t>la </a:t>
            </a:r>
            <a:r>
              <a:rPr lang="fr-FR" sz="1600" i="1" spc="-5" dirty="0">
                <a:latin typeface="Century Gothic" panose="020B0502020202020204" pitchFamily="34" charset="0"/>
                <a:cs typeface="Calibri"/>
              </a:rPr>
              <a:t>procédure accélérée au fond, </a:t>
            </a:r>
            <a:r>
              <a:rPr lang="fr-FR" sz="1600" i="1" spc="-10" dirty="0">
                <a:latin typeface="Century Gothic" panose="020B0502020202020204" pitchFamily="34" charset="0"/>
                <a:cs typeface="Calibri"/>
              </a:rPr>
              <a:t>la </a:t>
            </a:r>
            <a:r>
              <a:rPr lang="fr-FR" sz="1600" i="1" spc="-5" dirty="0">
                <a:latin typeface="Century Gothic" panose="020B0502020202020204" pitchFamily="34" charset="0"/>
                <a:cs typeface="Calibri"/>
              </a:rPr>
              <a:t>condamnation du </a:t>
            </a:r>
            <a:r>
              <a:rPr lang="fr-FR" sz="1600" i="1" spc="-10" dirty="0">
                <a:latin typeface="Century Gothic" panose="020B0502020202020204" pitchFamily="34" charset="0"/>
                <a:cs typeface="Calibri"/>
              </a:rPr>
              <a:t>syndic </a:t>
            </a:r>
            <a:r>
              <a:rPr lang="fr-FR" sz="1600" i="1" spc="-5" dirty="0">
                <a:latin typeface="Century Gothic" panose="020B0502020202020204" pitchFamily="34" charset="0"/>
                <a:cs typeface="Calibri"/>
              </a:rPr>
              <a:t>au paiement de ces pénalités au profit du </a:t>
            </a:r>
            <a:r>
              <a:rPr lang="fr-FR" sz="1600" i="1" dirty="0">
                <a:latin typeface="Century Gothic" panose="020B0502020202020204" pitchFamily="34" charset="0"/>
                <a:cs typeface="Calibri"/>
              </a:rPr>
              <a:t> </a:t>
            </a:r>
            <a:r>
              <a:rPr lang="fr-FR" sz="1600" i="1" spc="-10" dirty="0">
                <a:latin typeface="Century Gothic" panose="020B0502020202020204" pitchFamily="34" charset="0"/>
                <a:cs typeface="Calibri"/>
              </a:rPr>
              <a:t>syndicat</a:t>
            </a:r>
            <a:r>
              <a:rPr lang="fr-FR" sz="1600" i="1" spc="-5" dirty="0">
                <a:latin typeface="Century Gothic" panose="020B0502020202020204" pitchFamily="34" charset="0"/>
                <a:cs typeface="Calibri"/>
              </a:rPr>
              <a:t> des copropriétaires.</a:t>
            </a:r>
            <a:endParaRPr lang="fr-FR" sz="1600" dirty="0">
              <a:latin typeface="Century Gothic" panose="020B0502020202020204" pitchFamily="34" charset="0"/>
              <a:cs typeface="Calibri"/>
            </a:endParaRPr>
          </a:p>
        </p:txBody>
      </p:sp>
      <p:pic>
        <p:nvPicPr>
          <p:cNvPr id="3" name="Image 2"/>
          <p:cNvPicPr>
            <a:picLocks noChangeAspect="1"/>
          </p:cNvPicPr>
          <p:nvPr/>
        </p:nvPicPr>
        <p:blipFill>
          <a:blip r:embed="rId4"/>
          <a:stretch>
            <a:fillRect/>
          </a:stretch>
        </p:blipFill>
        <p:spPr>
          <a:xfrm>
            <a:off x="0" y="4623910"/>
            <a:ext cx="670618" cy="725487"/>
          </a:xfrm>
          <a:prstGeom prst="rect">
            <a:avLst/>
          </a:prstGeom>
        </p:spPr>
      </p:pic>
      <p:sp>
        <p:nvSpPr>
          <p:cNvPr id="4" name="Espace réservé du numéro de diapositive 3"/>
          <p:cNvSpPr>
            <a:spLocks noGrp="1"/>
          </p:cNvSpPr>
          <p:nvPr>
            <p:ph type="sldNum" sz="quarter" idx="12"/>
          </p:nvPr>
        </p:nvSpPr>
        <p:spPr>
          <a:xfrm>
            <a:off x="9257636" y="6399099"/>
            <a:ext cx="2743200" cy="365125"/>
          </a:xfrm>
        </p:spPr>
        <p:txBody>
          <a:bodyPr/>
          <a:lstStyle/>
          <a:p>
            <a:fld id="{524F4E30-4F36-4098-97E2-E1F6D838FDE3}" type="slidenum">
              <a:rPr lang="fr-FR" smtClean="0"/>
              <a:t>14</a:t>
            </a:fld>
            <a:endParaRPr lang="fr-FR" dirty="0"/>
          </a:p>
        </p:txBody>
      </p:sp>
    </p:spTree>
    <p:extLst>
      <p:ext uri="{BB962C8B-B14F-4D97-AF65-F5344CB8AC3E}">
        <p14:creationId xmlns:p14="http://schemas.microsoft.com/office/powerpoint/2010/main" val="263746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1887" y="1395790"/>
            <a:ext cx="11243352" cy="5378958"/>
          </a:xfrm>
        </p:spPr>
        <p:txBody>
          <a:bodyPr>
            <a:noAutofit/>
          </a:bodyPr>
          <a:lstStyle/>
          <a:p>
            <a:pPr marL="0" indent="0">
              <a:buNone/>
              <a:defRPr/>
            </a:pPr>
            <a:r>
              <a:rPr lang="fr-FR" sz="1800" b="1" dirty="0">
                <a:solidFill>
                  <a:srgbClr val="E36C0A"/>
                </a:solidFill>
                <a:effectLst>
                  <a:outerShdw blurRad="38100" dist="38100" dir="2700000" algn="tl">
                    <a:srgbClr val="000000">
                      <a:alpha val="43137"/>
                    </a:srgbClr>
                  </a:outerShdw>
                </a:effectLst>
                <a:latin typeface="Century Gothic" panose="020B0502020202020204" pitchFamily="34" charset="0"/>
                <a:ea typeface="Batang" panose="02030600000101010101"/>
              </a:rPr>
              <a:t>Article 21 de la loi du 10 juillet 1965 modifié par l’ordonnance n°2019-1101 du 30 octobre 2019 </a:t>
            </a:r>
            <a:endParaRPr lang="fr-CA" sz="1800" b="1" dirty="0">
              <a:solidFill>
                <a:prstClr val="black"/>
              </a:solidFill>
            </a:endParaRPr>
          </a:p>
          <a:p>
            <a:pPr indent="0">
              <a:lnSpc>
                <a:spcPct val="107000"/>
              </a:lnSpc>
              <a:spcAft>
                <a:spcPts val="1200"/>
              </a:spcAft>
              <a:buNone/>
              <a:defRPr/>
            </a:pPr>
            <a:r>
              <a:rPr lang="fr-FR" sz="2000" dirty="0">
                <a:solidFill>
                  <a:srgbClr val="3C3C3C"/>
                </a:solidFill>
                <a:ea typeface="Times New Roman" panose="02020603050405020304" pitchFamily="18" charset="0"/>
                <a:cs typeface="Times New Roman" panose="02020603050405020304" pitchFamily="18" charset="0"/>
              </a:rPr>
              <a:t>« </a:t>
            </a:r>
            <a:r>
              <a:rPr lang="fr-FR" sz="1600" dirty="0">
                <a:solidFill>
                  <a:srgbClr val="3C3C3C"/>
                </a:solidFill>
                <a:latin typeface="Century Gothic" panose="020B0502020202020204" pitchFamily="34" charset="0"/>
                <a:ea typeface="Times New Roman" panose="02020603050405020304" pitchFamily="18" charset="0"/>
                <a:cs typeface="Times New Roman" panose="02020603050405020304" pitchFamily="18" charset="0"/>
              </a:rPr>
              <a:t>En vue de l'information de l'assemblée générale appelée à se prononcer sur la désignation d'un syndic professionnel et sans que cette formalité ne soit prescrite à peine d'irrégularité de la décision de désignation du syndic, </a:t>
            </a:r>
          </a:p>
          <a:p>
            <a:pPr indent="0">
              <a:lnSpc>
                <a:spcPct val="107000"/>
              </a:lnSpc>
              <a:spcAft>
                <a:spcPts val="1200"/>
              </a:spcAft>
              <a:buNone/>
              <a:defRPr/>
            </a:pPr>
            <a:r>
              <a:rPr lang="fr-FR" sz="1600" b="1" dirty="0">
                <a:solidFill>
                  <a:srgbClr val="31849B"/>
                </a:solidFill>
                <a:latin typeface="Century Gothic" panose="020B0502020202020204" pitchFamily="34" charset="0"/>
                <a:ea typeface="Times New Roman" panose="02020603050405020304" pitchFamily="18" charset="0"/>
                <a:cs typeface="Times New Roman" panose="02020603050405020304" pitchFamily="18" charset="0"/>
              </a:rPr>
              <a:t>Le conseil syndical met en concurrence plusieurs projets de contrats de syndic, établis conformément au contrat type mentionné à l'article 18-1-A et accompagnés de la fiche d'information.</a:t>
            </a:r>
          </a:p>
          <a:p>
            <a:pPr indent="0">
              <a:lnSpc>
                <a:spcPct val="107000"/>
              </a:lnSpc>
              <a:spcAft>
                <a:spcPts val="1200"/>
              </a:spcAft>
              <a:buNone/>
              <a:defRPr/>
            </a:pPr>
            <a:r>
              <a:rPr lang="fr-FR" sz="1600" b="1" dirty="0">
                <a:solidFill>
                  <a:srgbClr val="31849B"/>
                </a:solidFill>
                <a:latin typeface="Century Gothic" panose="020B0502020202020204" pitchFamily="34" charset="0"/>
                <a:ea typeface="Times New Roman" panose="02020603050405020304" pitchFamily="18" charset="0"/>
                <a:cs typeface="Times New Roman" panose="02020603050405020304" pitchFamily="18" charset="0"/>
              </a:rPr>
              <a:t> Le conseil syndical peut être dispensé de mise en concurrence par décision votée à la majorité des voix de tous les copropriétaires. A cette fin, il fait inscrire la demande à l'ordre du jour de l'assemblée générale précédente.</a:t>
            </a:r>
            <a:br>
              <a:rPr lang="fr-FR" sz="1600" b="1" dirty="0">
                <a:solidFill>
                  <a:srgbClr val="70AD47"/>
                </a:solidFill>
                <a:latin typeface="Century Gothic" panose="020B0502020202020204" pitchFamily="34" charset="0"/>
                <a:ea typeface="Times New Roman" panose="02020603050405020304" pitchFamily="18" charset="0"/>
                <a:cs typeface="Times New Roman" panose="02020603050405020304" pitchFamily="18" charset="0"/>
              </a:rPr>
            </a:br>
            <a:br>
              <a:rPr lang="fr-FR" sz="1600" b="1" dirty="0">
                <a:solidFill>
                  <a:srgbClr val="70AD47"/>
                </a:solidFill>
                <a:latin typeface="Century Gothic" panose="020B0502020202020204" pitchFamily="34" charset="0"/>
                <a:ea typeface="Times New Roman" panose="02020603050405020304" pitchFamily="18" charset="0"/>
                <a:cs typeface="Times New Roman" panose="02020603050405020304" pitchFamily="18" charset="0"/>
              </a:rPr>
            </a:br>
            <a:r>
              <a:rPr lang="fr-FR" sz="1600" dirty="0">
                <a:solidFill>
                  <a:srgbClr val="3C3C3C"/>
                </a:solidFill>
                <a:latin typeface="Century Gothic" panose="020B0502020202020204" pitchFamily="34" charset="0"/>
                <a:ea typeface="Times New Roman" panose="02020603050405020304" pitchFamily="18" charset="0"/>
                <a:cs typeface="Times New Roman" panose="02020603050405020304" pitchFamily="18" charset="0"/>
              </a:rPr>
              <a:t>Dans tous les cas, un copropriétaire peut demander au syndic d'inscrire à l'ordre du jour de l'assemblée générale, appelée à se prononcer sur la désignation du syndic, l'examen de projets de contrat de syndic qu'il communique à cet effet.</a:t>
            </a:r>
            <a:endParaRPr lang="fr-FR" sz="16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indent="0" algn="just">
              <a:lnSpc>
                <a:spcPct val="107000"/>
              </a:lnSpc>
              <a:spcAft>
                <a:spcPts val="1200"/>
              </a:spcAft>
              <a:buNone/>
              <a:defRPr/>
            </a:pPr>
            <a:r>
              <a:rPr lang="fr-FR" sz="1600" dirty="0">
                <a:solidFill>
                  <a:srgbClr val="3C3C3C"/>
                </a:solidFill>
                <a:latin typeface="Century Gothic" panose="020B0502020202020204" pitchFamily="34" charset="0"/>
                <a:ea typeface="Times New Roman" panose="02020603050405020304" pitchFamily="18" charset="0"/>
                <a:cs typeface="Times New Roman" panose="02020603050405020304" pitchFamily="18" charset="0"/>
              </a:rPr>
              <a:t>Le conseil syndical peut se prononcer, par un avis écrit, sur tout projet de contrat de syndic. Si un tel avis est émis, il est joint à la convocation de l'assemblée générale, concomitamment avec les projets de contrat concernés.. »</a:t>
            </a:r>
          </a:p>
          <a:p>
            <a:pPr marL="0" indent="0">
              <a:buNone/>
            </a:pPr>
            <a:endParaRPr lang="fr-FR" sz="2000" dirty="0">
              <a:latin typeface="Century Gothic" panose="020B0502020202020204" pitchFamily="34" charset="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15</a:t>
            </a:fld>
            <a:endParaRPr lang="fr-FR" dirty="0"/>
          </a:p>
        </p:txBody>
      </p:sp>
      <p:sp>
        <p:nvSpPr>
          <p:cNvPr id="6" name="Titre 1"/>
          <p:cNvSpPr>
            <a:spLocks noGrp="1"/>
          </p:cNvSpPr>
          <p:nvPr>
            <p:ph type="title"/>
          </p:nvPr>
        </p:nvSpPr>
        <p:spPr>
          <a:xfrm>
            <a:off x="2002802" y="541404"/>
            <a:ext cx="8186394" cy="573293"/>
          </a:xfrm>
        </p:spPr>
        <p:txBody>
          <a:bodyPr>
            <a:normAutofit fontScale="90000"/>
          </a:bodyPr>
          <a:lstStyle/>
          <a:p>
            <a:pPr algn="ctr"/>
            <a:r>
              <a:rPr lang="fr-FR" sz="2200" b="1" dirty="0">
                <a:solidFill>
                  <a:srgbClr val="31849B"/>
                </a:solidFill>
                <a:latin typeface="Century Gothic" panose="020B0502020202020204" pitchFamily="34" charset="0"/>
                <a:ea typeface="Batang" panose="02030600000101010101"/>
              </a:rPr>
              <a:t>3- Les nouvelles dispositions applicables : </a:t>
            </a:r>
            <a:br>
              <a:rPr lang="fr-FR" sz="2200" b="1" dirty="0">
                <a:solidFill>
                  <a:srgbClr val="31849B"/>
                </a:solidFill>
                <a:latin typeface="Century Gothic" panose="020B0502020202020204" pitchFamily="34" charset="0"/>
                <a:ea typeface="Batang" panose="02030600000101010101"/>
              </a:rPr>
            </a:br>
            <a:r>
              <a:rPr lang="fr-FR" sz="2000" dirty="0">
                <a:solidFill>
                  <a:srgbClr val="31849B"/>
                </a:solidFill>
                <a:latin typeface="Century Gothic" panose="020B0502020202020204" pitchFamily="34" charset="0"/>
                <a:ea typeface="Batang" panose="02030600000101010101"/>
              </a:rPr>
              <a:t>La mise en concurrence du contrat de syndic</a:t>
            </a:r>
            <a:endParaRPr lang="fr-FR" sz="2200"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1 : Les missions conseil syndical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pic>
        <p:nvPicPr>
          <p:cNvPr id="9" name="Image 8"/>
          <p:cNvPicPr>
            <a:picLocks noChangeAspect="1"/>
          </p:cNvPicPr>
          <p:nvPr/>
        </p:nvPicPr>
        <p:blipFill>
          <a:blip r:embed="rId4"/>
          <a:stretch>
            <a:fillRect/>
          </a:stretch>
        </p:blipFill>
        <p:spPr>
          <a:xfrm>
            <a:off x="682088" y="440920"/>
            <a:ext cx="725487" cy="774259"/>
          </a:xfrm>
          <a:prstGeom prst="rect">
            <a:avLst/>
          </a:prstGeom>
        </p:spPr>
      </p:pic>
    </p:spTree>
    <p:extLst>
      <p:ext uri="{BB962C8B-B14F-4D97-AF65-F5344CB8AC3E}">
        <p14:creationId xmlns:p14="http://schemas.microsoft.com/office/powerpoint/2010/main" val="95105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0050" y="599169"/>
            <a:ext cx="11078479" cy="5700890"/>
          </a:xfrm>
        </p:spPr>
        <p:txBody>
          <a:bodyPr>
            <a:noAutofit/>
          </a:bodyPr>
          <a:lstStyle/>
          <a:p>
            <a:pPr marL="0" indent="0">
              <a:buNone/>
            </a:pPr>
            <a:r>
              <a:rPr lang="fr-FR" sz="1800" b="1" dirty="0">
                <a:solidFill>
                  <a:srgbClr val="E36C0A"/>
                </a:solidFill>
                <a:latin typeface="Century Gothic" panose="020B0502020202020204" pitchFamily="34" charset="0"/>
                <a:ea typeface="Batang" panose="02030600000101010101"/>
              </a:rPr>
              <a:t>Le président  du conseil syndical est élu par les membres du conseil syndical et il a un rôle de représentant vis à vis du syndic.</a:t>
            </a:r>
            <a:endParaRPr lang="fr-FR" sz="1800" dirty="0">
              <a:latin typeface="Century Gothic" panose="020B0502020202020204" pitchFamily="34" charset="0"/>
              <a:ea typeface="Batang" panose="02030600000101010101"/>
            </a:endParaRPr>
          </a:p>
          <a:p>
            <a:pPr marL="0" indent="0">
              <a:buNone/>
            </a:pPr>
            <a:r>
              <a:rPr lang="fr-FR" sz="1600" dirty="0">
                <a:latin typeface="Century Gothic" panose="020B0502020202020204" pitchFamily="34" charset="0"/>
                <a:ea typeface="Batang" panose="02030600000101010101"/>
              </a:rPr>
              <a:t>A ce titre, la loi lui confère des pouvoirs spécifiques : </a:t>
            </a:r>
          </a:p>
          <a:p>
            <a:pPr>
              <a:buFont typeface="Wingdings" panose="05000000000000000000" pitchFamily="2" charset="2"/>
              <a:buChar char="Ø"/>
            </a:pPr>
            <a:r>
              <a:rPr lang="fr-FR" sz="1600" b="1" dirty="0">
                <a:solidFill>
                  <a:srgbClr val="31849B"/>
                </a:solidFill>
                <a:latin typeface="Century Gothic" panose="020B0502020202020204" pitchFamily="34" charset="0"/>
                <a:ea typeface="Batang" panose="02030600000101010101"/>
              </a:rPr>
              <a:t>Il peut convoquer une assemblée générale en cas d’empêchement du syndic</a:t>
            </a:r>
            <a:r>
              <a:rPr lang="fr-FR" sz="1600" dirty="0">
                <a:latin typeface="Century Gothic" panose="020B0502020202020204" pitchFamily="34" charset="0"/>
                <a:ea typeface="Batang" panose="02030600000101010101"/>
              </a:rPr>
              <a:t> afin de désigner un nouveau syndic (article 18 de la loi du 10 juillet 1965)</a:t>
            </a:r>
          </a:p>
          <a:p>
            <a:pPr>
              <a:buFont typeface="Wingdings" panose="05000000000000000000" pitchFamily="2" charset="2"/>
              <a:buChar char="Ø"/>
            </a:pPr>
            <a:r>
              <a:rPr lang="fr-FR" sz="1600" dirty="0">
                <a:latin typeface="Century Gothic" panose="020B0502020202020204" pitchFamily="34" charset="0"/>
                <a:ea typeface="Batang" panose="02030600000101010101"/>
              </a:rPr>
              <a:t>En cas de changement de syndic et si l’ancien syndic ne transmets pas les fonds et archives du syndicat dans les délais impartis, </a:t>
            </a:r>
            <a:r>
              <a:rPr lang="fr-FR" sz="1600" b="1" dirty="0">
                <a:solidFill>
                  <a:srgbClr val="31849B"/>
                </a:solidFill>
                <a:latin typeface="Century Gothic" panose="020B0502020202020204" pitchFamily="34" charset="0"/>
                <a:ea typeface="Batang" panose="02030600000101010101"/>
              </a:rPr>
              <a:t>le président du conseil syndical peut saisir le président du Tribunal judiciaire pour faire condamner le syndic sortant sous astreinte à la restitution des fonds et des divers documents du syndicat </a:t>
            </a:r>
            <a:r>
              <a:rPr lang="fr-FR" sz="1600" dirty="0">
                <a:latin typeface="Century Gothic" panose="020B0502020202020204" pitchFamily="34" charset="0"/>
                <a:ea typeface="Batang" panose="02030600000101010101"/>
              </a:rPr>
              <a:t>(article 18-2 de la loi)</a:t>
            </a:r>
          </a:p>
          <a:p>
            <a:pPr>
              <a:buFont typeface="Wingdings" panose="05000000000000000000" pitchFamily="2" charset="2"/>
              <a:buChar char="Ø"/>
            </a:pPr>
            <a:r>
              <a:rPr lang="fr-CA" sz="1600" dirty="0">
                <a:latin typeface="Century Gothic" panose="020B0502020202020204" pitchFamily="34" charset="0"/>
                <a:ea typeface="Batang" panose="02030600000101010101"/>
              </a:rPr>
              <a:t>Lors de l’assemblée générale, </a:t>
            </a:r>
            <a:r>
              <a:rPr lang="fr-CA" sz="1600" b="1" dirty="0">
                <a:solidFill>
                  <a:srgbClr val="31849B"/>
                </a:solidFill>
                <a:latin typeface="Century Gothic" panose="020B0502020202020204" pitchFamily="34" charset="0"/>
                <a:ea typeface="Batang" panose="02030600000101010101"/>
              </a:rPr>
              <a:t>les pouvoirs avec délégation de vote sans indication du nom du mandataire doivent être remis par le syndic en début de réunion au président du conseil syndical </a:t>
            </a:r>
            <a:r>
              <a:rPr lang="fr-CA" sz="1600" dirty="0">
                <a:latin typeface="Century Gothic" panose="020B0502020202020204" pitchFamily="34" charset="0"/>
                <a:ea typeface="Batang" panose="02030600000101010101"/>
              </a:rPr>
              <a:t>(article 15-1 du décret du 17 mars 1967)</a:t>
            </a:r>
          </a:p>
          <a:p>
            <a:pPr>
              <a:buFont typeface="Wingdings" panose="05000000000000000000" pitchFamily="2" charset="2"/>
              <a:buChar char="Ø"/>
            </a:pPr>
            <a:r>
              <a:rPr lang="fr-CA" sz="1600" b="1" dirty="0">
                <a:solidFill>
                  <a:srgbClr val="31849B"/>
                </a:solidFill>
                <a:latin typeface="Century Gothic" panose="020B0502020202020204" pitchFamily="34" charset="0"/>
                <a:ea typeface="Batang" panose="02030600000101010101"/>
              </a:rPr>
              <a:t>Il peut engager la responsabilité du syndic en cours de mandat.</a:t>
            </a:r>
            <a:r>
              <a:rPr lang="fr-CA" sz="1600" dirty="0">
                <a:latin typeface="Century Gothic" panose="020B0502020202020204" pitchFamily="34" charset="0"/>
                <a:ea typeface="Batang" panose="02030600000101010101"/>
              </a:rPr>
              <a:t> Il peut ainsi agir en justice contre le syndic en exercice dès lors qu’il a obtenu l’accord préalable de l’assemblée générale (article 15 de la loi)</a:t>
            </a:r>
          </a:p>
          <a:p>
            <a:pPr marL="264160" marR="5080" lvl="0" indent="-251460" algn="just" defTabSz="914400" rtl="0" eaLnBrk="1" fontAlgn="auto" latinLnBrk="0" hangingPunct="1">
              <a:lnSpc>
                <a:spcPct val="91300"/>
              </a:lnSpc>
              <a:spcBef>
                <a:spcPts val="1120"/>
              </a:spcBef>
              <a:spcAft>
                <a:spcPts val="0"/>
              </a:spcAft>
              <a:buClrTx/>
              <a:buSzTx/>
              <a:buFont typeface="Wingdings"/>
              <a:buChar char=""/>
              <a:tabLst>
                <a:tab pos="264160" algn="l"/>
              </a:tabLst>
              <a:defRPr/>
            </a:pPr>
            <a:r>
              <a:rPr lang="fr-CA" sz="1600" dirty="0">
                <a:latin typeface="Century Gothic" panose="020B0502020202020204" pitchFamily="34" charset="0"/>
                <a:ea typeface="Batang" panose="02030600000101010101"/>
              </a:rPr>
              <a:t> </a:t>
            </a:r>
            <a:r>
              <a:rPr lang="fr-CA" sz="1600" b="1" dirty="0">
                <a:solidFill>
                  <a:srgbClr val="31849B"/>
                </a:solidFill>
                <a:latin typeface="Century Gothic" panose="020B0502020202020204" pitchFamily="34" charset="0"/>
                <a:ea typeface="Batang" panose="02030600000101010101"/>
              </a:rPr>
              <a:t>Il peut agir en justice en cas de refus par le syndic d’imputer les pénalités de retar</a:t>
            </a:r>
            <a:r>
              <a:rPr lang="fr-CA" sz="1600" dirty="0">
                <a:latin typeface="Century Gothic" panose="020B0502020202020204" pitchFamily="34" charset="0"/>
                <a:ea typeface="Batang" panose="02030600000101010101"/>
              </a:rPr>
              <a:t>d : il peut saisir le président du tribunal judiciaire pour faire condamner le syndic au paiement de ces pénalités (article 21 de la loi)</a:t>
            </a:r>
          </a:p>
          <a:p>
            <a:pPr marL="264160" marR="5080" lvl="0" indent="-251460" algn="just" defTabSz="914400" rtl="0" eaLnBrk="1" fontAlgn="auto" latinLnBrk="0" hangingPunct="1">
              <a:lnSpc>
                <a:spcPct val="91300"/>
              </a:lnSpc>
              <a:spcBef>
                <a:spcPts val="1120"/>
              </a:spcBef>
              <a:spcAft>
                <a:spcPts val="0"/>
              </a:spcAft>
              <a:buClrTx/>
              <a:buSzTx/>
              <a:buFont typeface="Wingdings"/>
              <a:buChar char=""/>
              <a:tabLst>
                <a:tab pos="264160" algn="l"/>
              </a:tabLst>
              <a:defRPr/>
            </a:pPr>
            <a:r>
              <a:rPr kumimoji="0" lang="fr-FR" sz="1600" b="1" i="0" u="none" strike="noStrike" kern="1200" cap="none" spc="-40" normalizeH="0" baseline="0" noProof="0" dirty="0">
                <a:ln>
                  <a:noFill/>
                </a:ln>
                <a:solidFill>
                  <a:srgbClr val="5B9BD4"/>
                </a:solidFill>
                <a:effectLst/>
                <a:uLnTx/>
                <a:uFillTx/>
                <a:latin typeface="Century Gothic" panose="020B0502020202020204" pitchFamily="34" charset="0"/>
                <a:cs typeface="Tahoma"/>
              </a:rPr>
              <a:t> </a:t>
            </a:r>
            <a:r>
              <a:rPr kumimoji="0" lang="fr-FR" sz="1600" b="1" i="0" u="none" strike="noStrike" kern="1200" cap="none" spc="-40" normalizeH="0" baseline="0" noProof="0" dirty="0">
                <a:ln>
                  <a:noFill/>
                </a:ln>
                <a:solidFill>
                  <a:srgbClr val="31849B"/>
                </a:solidFill>
                <a:effectLst/>
                <a:uLnTx/>
                <a:uFillTx/>
                <a:latin typeface="Century Gothic" panose="020B0502020202020204" pitchFamily="34" charset="0"/>
                <a:cs typeface="Tahoma"/>
              </a:rPr>
              <a:t>Le </a:t>
            </a:r>
            <a:r>
              <a:rPr kumimoji="0" lang="fr-FR" sz="1600" b="1" i="0" u="none" strike="noStrike" kern="1200" cap="none" spc="5" normalizeH="0" baseline="0" noProof="0" dirty="0">
                <a:ln>
                  <a:noFill/>
                </a:ln>
                <a:solidFill>
                  <a:srgbClr val="31849B"/>
                </a:solidFill>
                <a:effectLst/>
                <a:uLnTx/>
                <a:uFillTx/>
                <a:latin typeface="Century Gothic" panose="020B0502020202020204" pitchFamily="34" charset="0"/>
                <a:cs typeface="Tahoma"/>
              </a:rPr>
              <a:t>syndic </a:t>
            </a:r>
            <a:r>
              <a:rPr kumimoji="0" lang="fr-FR" sz="1600" b="1" i="0" u="none" strike="noStrike" kern="1200" cap="none" spc="-20" normalizeH="0" baseline="0" noProof="0" dirty="0">
                <a:ln>
                  <a:noFill/>
                </a:ln>
                <a:solidFill>
                  <a:srgbClr val="31849B"/>
                </a:solidFill>
                <a:effectLst/>
                <a:uLnTx/>
                <a:uFillTx/>
                <a:latin typeface="Century Gothic" panose="020B0502020202020204" pitchFamily="34" charset="0"/>
                <a:cs typeface="Tahoma"/>
              </a:rPr>
              <a:t>qui reçoit, </a:t>
            </a:r>
            <a:r>
              <a:rPr kumimoji="0" lang="fr-FR" sz="1600" b="1" i="0" u="none" strike="noStrike" kern="1200" cap="none" spc="25" normalizeH="0" baseline="0" noProof="0" dirty="0">
                <a:ln>
                  <a:noFill/>
                </a:ln>
                <a:solidFill>
                  <a:srgbClr val="31849B"/>
                </a:solidFill>
                <a:effectLst/>
                <a:uLnTx/>
                <a:uFillTx/>
                <a:latin typeface="Century Gothic" panose="020B0502020202020204" pitchFamily="34" charset="0"/>
                <a:cs typeface="Tahoma"/>
              </a:rPr>
              <a:t>en </a:t>
            </a:r>
            <a:r>
              <a:rPr kumimoji="0" lang="fr-FR" sz="1600" b="1" i="0" u="none" strike="noStrike" kern="1200" cap="none" spc="10" normalizeH="0" baseline="0" noProof="0" dirty="0">
                <a:ln>
                  <a:noFill/>
                </a:ln>
                <a:solidFill>
                  <a:srgbClr val="31849B"/>
                </a:solidFill>
                <a:effectLst/>
                <a:uLnTx/>
                <a:uFillTx/>
                <a:latin typeface="Century Gothic" panose="020B0502020202020204" pitchFamily="34" charset="0"/>
                <a:cs typeface="Tahoma"/>
              </a:rPr>
              <a:t>application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du </a:t>
            </a:r>
            <a:r>
              <a:rPr kumimoji="0" lang="fr-FR" sz="1600" b="1" i="0" u="none" strike="noStrike" kern="1200" cap="none" spc="-40" normalizeH="0" baseline="0" noProof="0" dirty="0">
                <a:ln>
                  <a:noFill/>
                </a:ln>
                <a:solidFill>
                  <a:srgbClr val="31849B"/>
                </a:solidFill>
                <a:effectLst/>
                <a:uLnTx/>
                <a:uFillTx/>
                <a:latin typeface="Century Gothic" panose="020B0502020202020204" pitchFamily="34" charset="0"/>
                <a:cs typeface="Tahoma"/>
              </a:rPr>
              <a:t>troisième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alinéa du </a:t>
            </a:r>
            <a:r>
              <a:rPr kumimoji="0" lang="fr-FR" sz="1600" b="1" i="0" u="none" strike="noStrike" kern="1200" cap="none" spc="-285" normalizeH="0" baseline="0" noProof="0" dirty="0">
                <a:ln>
                  <a:noFill/>
                </a:ln>
                <a:solidFill>
                  <a:srgbClr val="31849B"/>
                </a:solidFill>
                <a:effectLst/>
                <a:uLnTx/>
                <a:uFillTx/>
                <a:latin typeface="Century Gothic" panose="020B0502020202020204" pitchFamily="34" charset="0"/>
                <a:cs typeface="Tahoma"/>
              </a:rPr>
              <a:t>I</a:t>
            </a:r>
            <a:r>
              <a:rPr kumimoji="0" lang="fr-FR" sz="1600" b="1" i="0" u="none" strike="noStrike" kern="1200" cap="none" spc="-145" normalizeH="0" baseline="0" noProof="0" dirty="0">
                <a:ln>
                  <a:noFill/>
                </a:ln>
                <a:solidFill>
                  <a:srgbClr val="31849B"/>
                </a:solidFill>
                <a:effectLst/>
                <a:uLnTx/>
                <a:uFillTx/>
                <a:latin typeface="Century Gothic" panose="020B0502020202020204" pitchFamily="34" charset="0"/>
                <a:cs typeface="Tahoma"/>
              </a:rPr>
              <a:t> </a:t>
            </a:r>
            <a:r>
              <a:rPr kumimoji="0" lang="fr-FR" sz="1600" b="1" i="0" u="none" strike="noStrike" kern="1200" cap="none" spc="80" normalizeH="0" baseline="0" noProof="0" dirty="0">
                <a:ln>
                  <a:noFill/>
                </a:ln>
                <a:solidFill>
                  <a:srgbClr val="31849B"/>
                </a:solidFill>
                <a:effectLst/>
                <a:uLnTx/>
                <a:uFillTx/>
                <a:latin typeface="Century Gothic" panose="020B0502020202020204" pitchFamily="34" charset="0"/>
                <a:cs typeface="Tahoma"/>
              </a:rPr>
              <a:t>de </a:t>
            </a:r>
            <a:r>
              <a:rPr kumimoji="0" lang="fr-FR" sz="1600" b="1" i="0" u="none" strike="noStrike" kern="1200" cap="none" spc="-30" normalizeH="0" baseline="0" noProof="0" dirty="0">
                <a:ln>
                  <a:noFill/>
                </a:ln>
                <a:solidFill>
                  <a:srgbClr val="31849B"/>
                </a:solidFill>
                <a:effectLst/>
                <a:uLnTx/>
                <a:uFillTx/>
                <a:latin typeface="Century Gothic" panose="020B0502020202020204" pitchFamily="34" charset="0"/>
                <a:cs typeface="Tahoma"/>
              </a:rPr>
              <a:t>l'article </a:t>
            </a:r>
            <a:r>
              <a:rPr kumimoji="0" lang="fr-FR" sz="1600" b="1" i="0" u="none" strike="noStrike" kern="1200" cap="none" spc="-90" normalizeH="0" baseline="0" noProof="0" dirty="0">
                <a:ln>
                  <a:noFill/>
                </a:ln>
                <a:solidFill>
                  <a:srgbClr val="31849B"/>
                </a:solidFill>
                <a:effectLst/>
                <a:uLnTx/>
                <a:uFillTx/>
                <a:latin typeface="Century Gothic" panose="020B0502020202020204" pitchFamily="34" charset="0"/>
                <a:cs typeface="Tahoma"/>
              </a:rPr>
              <a:t>22 </a:t>
            </a:r>
            <a:r>
              <a:rPr kumimoji="0" lang="fr-FR" sz="1600" b="1" i="0" u="none" strike="noStrike" kern="1200" cap="none" spc="80" normalizeH="0" baseline="0" noProof="0" dirty="0">
                <a:ln>
                  <a:noFill/>
                </a:ln>
                <a:solidFill>
                  <a:srgbClr val="31849B"/>
                </a:solidFill>
                <a:effectLst/>
                <a:uLnTx/>
                <a:uFillTx/>
                <a:latin typeface="Century Gothic" panose="020B0502020202020204" pitchFamily="34" charset="0"/>
                <a:cs typeface="Tahoma"/>
              </a:rPr>
              <a:t>de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la </a:t>
            </a:r>
            <a:r>
              <a:rPr kumimoji="0" lang="fr-FR" sz="1600" b="1" i="0" u="none" strike="noStrike" kern="1200" cap="none" spc="-40" normalizeH="0" baseline="0" noProof="0" dirty="0">
                <a:ln>
                  <a:noFill/>
                </a:ln>
                <a:solidFill>
                  <a:srgbClr val="31849B"/>
                </a:solidFill>
                <a:effectLst/>
                <a:uLnTx/>
                <a:uFillTx/>
                <a:latin typeface="Century Gothic" panose="020B0502020202020204" pitchFamily="34" charset="0"/>
                <a:cs typeface="Tahoma"/>
              </a:rPr>
              <a:t>loi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du </a:t>
            </a:r>
            <a:r>
              <a:rPr kumimoji="0" lang="fr-FR" sz="1600" b="1" i="0" u="none" strike="noStrike" kern="1200" cap="none" spc="-95" normalizeH="0" baseline="0" noProof="0" dirty="0">
                <a:ln>
                  <a:noFill/>
                </a:ln>
                <a:solidFill>
                  <a:srgbClr val="31849B"/>
                </a:solidFill>
                <a:effectLst/>
                <a:uLnTx/>
                <a:uFillTx/>
                <a:latin typeface="Century Gothic" panose="020B0502020202020204" pitchFamily="34" charset="0"/>
                <a:cs typeface="Tahoma"/>
              </a:rPr>
              <a:t>10 </a:t>
            </a:r>
            <a:r>
              <a:rPr kumimoji="0" lang="fr-FR" sz="1600" b="1" i="0" u="none" strike="noStrike" kern="1200" cap="none" spc="-75" normalizeH="0" baseline="0" noProof="0" dirty="0">
                <a:ln>
                  <a:noFill/>
                </a:ln>
                <a:solidFill>
                  <a:srgbClr val="31849B"/>
                </a:solidFill>
                <a:effectLst/>
                <a:uLnTx/>
                <a:uFillTx/>
                <a:latin typeface="Century Gothic" panose="020B0502020202020204" pitchFamily="34" charset="0"/>
                <a:cs typeface="Tahoma"/>
              </a:rPr>
              <a:t>juillet </a:t>
            </a:r>
            <a:r>
              <a:rPr kumimoji="0" lang="fr-FR" sz="1600" b="1" i="0" u="none" strike="noStrike" kern="1200" cap="none" spc="-70" normalizeH="0" baseline="0" noProof="0" dirty="0">
                <a:ln>
                  <a:noFill/>
                </a:ln>
                <a:solidFill>
                  <a:srgbClr val="31849B"/>
                </a:solidFill>
                <a:effectLst/>
                <a:uLnTx/>
                <a:uFillTx/>
                <a:latin typeface="Century Gothic" panose="020B0502020202020204" pitchFamily="34" charset="0"/>
                <a:cs typeface="Tahoma"/>
              </a:rPr>
              <a:t> </a:t>
            </a:r>
            <a:r>
              <a:rPr kumimoji="0" lang="fr-FR" sz="1600" b="1" i="0" u="none" strike="noStrike" kern="1200" cap="none" spc="-85" normalizeH="0" baseline="0" noProof="0" dirty="0">
                <a:ln>
                  <a:noFill/>
                </a:ln>
                <a:solidFill>
                  <a:srgbClr val="31849B"/>
                </a:solidFill>
                <a:effectLst/>
                <a:uLnTx/>
                <a:uFillTx/>
                <a:latin typeface="Century Gothic" panose="020B0502020202020204" pitchFamily="34" charset="0"/>
                <a:cs typeface="Tahoma"/>
              </a:rPr>
              <a:t>1965, </a:t>
            </a:r>
            <a:r>
              <a:rPr kumimoji="0" lang="fr-FR" sz="1600" b="1" i="0" u="none" strike="noStrike" kern="1200" cap="none" spc="-40" normalizeH="0" baseline="0" noProof="0" dirty="0">
                <a:ln>
                  <a:noFill/>
                </a:ln>
                <a:solidFill>
                  <a:srgbClr val="31849B"/>
                </a:solidFill>
                <a:effectLst/>
                <a:uLnTx/>
                <a:uFillTx/>
                <a:latin typeface="Century Gothic" panose="020B0502020202020204" pitchFamily="34" charset="0"/>
                <a:cs typeface="Tahoma"/>
              </a:rPr>
              <a:t>un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mandat </a:t>
            </a:r>
            <a:r>
              <a:rPr kumimoji="0" lang="fr-FR" sz="1600" b="1" i="0" u="none" strike="noStrike" kern="1200" cap="none" spc="95" normalizeH="0" baseline="0" noProof="0" dirty="0">
                <a:ln>
                  <a:noFill/>
                </a:ln>
                <a:solidFill>
                  <a:srgbClr val="31849B"/>
                </a:solidFill>
                <a:effectLst/>
                <a:uLnTx/>
                <a:uFillTx/>
                <a:latin typeface="Century Gothic" panose="020B0502020202020204" pitchFamily="34" charset="0"/>
                <a:cs typeface="Tahoma"/>
              </a:rPr>
              <a:t>avec </a:t>
            </a:r>
            <a:r>
              <a:rPr kumimoji="0" lang="fr-FR" sz="1600" b="1" i="0" u="none" strike="noStrike" kern="1200" cap="none" spc="10" normalizeH="0" baseline="0" noProof="0" dirty="0">
                <a:ln>
                  <a:noFill/>
                </a:ln>
                <a:solidFill>
                  <a:srgbClr val="31849B"/>
                </a:solidFill>
                <a:effectLst/>
                <a:uLnTx/>
                <a:uFillTx/>
                <a:latin typeface="Century Gothic" panose="020B0502020202020204" pitchFamily="34" charset="0"/>
                <a:cs typeface="Tahoma"/>
              </a:rPr>
              <a:t>délégation </a:t>
            </a:r>
            <a:r>
              <a:rPr kumimoji="0" lang="fr-FR" sz="1600" b="1" i="0" u="none" strike="noStrike" kern="1200" cap="none" spc="80" normalizeH="0" baseline="0" noProof="0" dirty="0">
                <a:ln>
                  <a:noFill/>
                </a:ln>
                <a:solidFill>
                  <a:srgbClr val="31849B"/>
                </a:solidFill>
                <a:effectLst/>
                <a:uLnTx/>
                <a:uFillTx/>
                <a:latin typeface="Century Gothic" panose="020B0502020202020204" pitchFamily="34" charset="0"/>
                <a:cs typeface="Tahoma"/>
              </a:rPr>
              <a:t>de </a:t>
            </a:r>
            <a:r>
              <a:rPr kumimoji="0" lang="fr-FR" sz="1600" b="1" i="0" u="none" strike="noStrike" kern="1200" cap="none" spc="-5" normalizeH="0" baseline="0" noProof="0" dirty="0">
                <a:ln>
                  <a:noFill/>
                </a:ln>
                <a:solidFill>
                  <a:srgbClr val="31849B"/>
                </a:solidFill>
                <a:effectLst/>
                <a:uLnTx/>
                <a:uFillTx/>
                <a:latin typeface="Century Gothic" panose="020B0502020202020204" pitchFamily="34" charset="0"/>
                <a:cs typeface="Tahoma"/>
              </a:rPr>
              <a:t>vote </a:t>
            </a:r>
            <a:r>
              <a:rPr kumimoji="0" lang="fr-FR" sz="1600" b="1" i="0" u="none" strike="noStrike" kern="1200" cap="none" spc="-30" normalizeH="0" baseline="0" noProof="0" dirty="0">
                <a:ln>
                  <a:noFill/>
                </a:ln>
                <a:solidFill>
                  <a:srgbClr val="31849B"/>
                </a:solidFill>
                <a:effectLst/>
                <a:uLnTx/>
                <a:uFillTx/>
                <a:latin typeface="Century Gothic" panose="020B0502020202020204" pitchFamily="34" charset="0"/>
                <a:cs typeface="Tahoma"/>
              </a:rPr>
              <a:t>sans </a:t>
            </a:r>
            <a:r>
              <a:rPr kumimoji="0" lang="fr-FR" sz="1600" b="1" i="0" u="none" strike="noStrike" kern="1200" cap="none" spc="-5" normalizeH="0" baseline="0" noProof="0" dirty="0">
                <a:ln>
                  <a:noFill/>
                </a:ln>
                <a:solidFill>
                  <a:srgbClr val="31849B"/>
                </a:solidFill>
                <a:effectLst/>
                <a:uLnTx/>
                <a:uFillTx/>
                <a:latin typeface="Century Gothic" panose="020B0502020202020204" pitchFamily="34" charset="0"/>
                <a:cs typeface="Tahoma"/>
              </a:rPr>
              <a:t>indication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du </a:t>
            </a:r>
            <a:r>
              <a:rPr kumimoji="0" lang="fr-FR" sz="1600" b="1" i="0" u="none" strike="noStrike" kern="1200" cap="none" spc="10" normalizeH="0" baseline="0" noProof="0" dirty="0">
                <a:ln>
                  <a:noFill/>
                </a:ln>
                <a:solidFill>
                  <a:srgbClr val="31849B"/>
                </a:solidFill>
                <a:effectLst/>
                <a:uLnTx/>
                <a:uFillTx/>
                <a:latin typeface="Century Gothic" panose="020B0502020202020204" pitchFamily="34" charset="0"/>
                <a:cs typeface="Tahoma"/>
              </a:rPr>
              <a:t>nom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du </a:t>
            </a:r>
            <a:r>
              <a:rPr kumimoji="0" lang="fr-FR" sz="1600" b="1" i="0" u="none" strike="noStrike" kern="1200" cap="none" spc="0" normalizeH="0" baseline="0" noProof="0" dirty="0">
                <a:ln>
                  <a:noFill/>
                </a:ln>
                <a:solidFill>
                  <a:srgbClr val="31849B"/>
                </a:solidFill>
                <a:effectLst/>
                <a:uLnTx/>
                <a:uFillTx/>
                <a:latin typeface="Century Gothic" panose="020B0502020202020204" pitchFamily="34" charset="0"/>
                <a:cs typeface="Tahoma"/>
              </a:rPr>
              <a:t>mandataire, </a:t>
            </a:r>
            <a:r>
              <a:rPr kumimoji="0" lang="fr-FR" sz="1600" b="1" i="0" u="none" strike="noStrike" kern="1200" cap="none" spc="-25" normalizeH="0" baseline="0" noProof="0" dirty="0">
                <a:ln>
                  <a:noFill/>
                </a:ln>
                <a:solidFill>
                  <a:srgbClr val="31849B"/>
                </a:solidFill>
                <a:effectLst/>
                <a:uLnTx/>
                <a:uFillTx/>
                <a:latin typeface="Century Gothic" panose="020B0502020202020204" pitchFamily="34" charset="0"/>
                <a:cs typeface="Tahoma"/>
              </a:rPr>
              <a:t>remet </a:t>
            </a:r>
            <a:r>
              <a:rPr kumimoji="0" lang="fr-FR" sz="1600" b="1" i="0" u="none" strike="noStrike" kern="1200" cap="none" spc="130" normalizeH="0" baseline="0" noProof="0" dirty="0">
                <a:ln>
                  <a:noFill/>
                </a:ln>
                <a:solidFill>
                  <a:srgbClr val="31849B"/>
                </a:solidFill>
                <a:effectLst/>
                <a:uLnTx/>
                <a:uFillTx/>
                <a:latin typeface="Century Gothic" panose="020B0502020202020204" pitchFamily="34" charset="0"/>
                <a:cs typeface="Tahoma"/>
              </a:rPr>
              <a:t>ce </a:t>
            </a:r>
            <a:r>
              <a:rPr kumimoji="0" lang="fr-FR" sz="1600" b="1" i="0" u="none" strike="noStrike" kern="1200" cap="none" spc="135" normalizeH="0" baseline="0" noProof="0" dirty="0">
                <a:ln>
                  <a:noFill/>
                </a:ln>
                <a:solidFill>
                  <a:srgbClr val="31849B"/>
                </a:solidFill>
                <a:effectLst/>
                <a:uLnTx/>
                <a:uFillTx/>
                <a:latin typeface="Century Gothic" panose="020B0502020202020204" pitchFamily="34" charset="0"/>
                <a:cs typeface="Tahoma"/>
              </a:rPr>
              <a:t>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mandat </a:t>
            </a:r>
            <a:r>
              <a:rPr kumimoji="0" lang="fr-FR" sz="1600" b="1" i="0" u="none" strike="noStrike" kern="1200" cap="none" spc="25" normalizeH="0" baseline="0" noProof="0" dirty="0">
                <a:ln>
                  <a:noFill/>
                </a:ln>
                <a:solidFill>
                  <a:srgbClr val="31849B"/>
                </a:solidFill>
                <a:effectLst/>
                <a:uLnTx/>
                <a:uFillTx/>
                <a:latin typeface="Century Gothic" panose="020B0502020202020204" pitchFamily="34" charset="0"/>
                <a:cs typeface="Tahoma"/>
              </a:rPr>
              <a:t>en </a:t>
            </a:r>
            <a:r>
              <a:rPr kumimoji="0" lang="fr-FR" sz="1600" b="1" i="0" u="none" strike="noStrike" kern="1200" cap="none" spc="0" normalizeH="0" baseline="0" noProof="0" dirty="0">
                <a:ln>
                  <a:noFill/>
                </a:ln>
                <a:solidFill>
                  <a:srgbClr val="31849B"/>
                </a:solidFill>
                <a:effectLst/>
                <a:uLnTx/>
                <a:uFillTx/>
                <a:latin typeface="Century Gothic" panose="020B0502020202020204" pitchFamily="34" charset="0"/>
                <a:cs typeface="Tahoma"/>
              </a:rPr>
              <a:t>début </a:t>
            </a:r>
            <a:r>
              <a:rPr kumimoji="0" lang="fr-FR" sz="1600" b="1" i="0" u="none" strike="noStrike" kern="1200" cap="none" spc="80" normalizeH="0" baseline="0" noProof="0" dirty="0">
                <a:ln>
                  <a:noFill/>
                </a:ln>
                <a:solidFill>
                  <a:srgbClr val="31849B"/>
                </a:solidFill>
                <a:effectLst/>
                <a:uLnTx/>
                <a:uFillTx/>
                <a:latin typeface="Century Gothic" panose="020B0502020202020204" pitchFamily="34" charset="0"/>
                <a:cs typeface="Tahoma"/>
              </a:rPr>
              <a:t>de </a:t>
            </a:r>
            <a:r>
              <a:rPr kumimoji="0" lang="fr-FR" sz="1600" b="1" i="0" u="none" strike="noStrike" kern="1200" cap="none" spc="-30" normalizeH="0" baseline="0" noProof="0" dirty="0">
                <a:ln>
                  <a:noFill/>
                </a:ln>
                <a:solidFill>
                  <a:srgbClr val="31849B"/>
                </a:solidFill>
                <a:effectLst/>
                <a:uLnTx/>
                <a:uFillTx/>
                <a:latin typeface="Century Gothic" panose="020B0502020202020204" pitchFamily="34" charset="0"/>
                <a:cs typeface="Tahoma"/>
              </a:rPr>
              <a:t>réunion </a:t>
            </a:r>
            <a:r>
              <a:rPr kumimoji="0" lang="fr-FR" sz="1600" b="1" i="0" u="none" strike="noStrike" kern="1200" cap="none" spc="35" normalizeH="0" baseline="0" noProof="0" dirty="0">
                <a:ln>
                  <a:noFill/>
                </a:ln>
                <a:solidFill>
                  <a:srgbClr val="31849B"/>
                </a:solidFill>
                <a:effectLst/>
                <a:uLnTx/>
                <a:uFillTx/>
                <a:latin typeface="Century Gothic" panose="020B0502020202020204" pitchFamily="34" charset="0"/>
                <a:cs typeface="Tahoma"/>
              </a:rPr>
              <a:t>au </a:t>
            </a:r>
            <a:r>
              <a:rPr kumimoji="0" lang="fr-FR" sz="1600" b="1" i="0" u="none" strike="noStrike" kern="1200" cap="none" spc="-30" normalizeH="0" baseline="0" noProof="0" dirty="0">
                <a:ln>
                  <a:noFill/>
                </a:ln>
                <a:solidFill>
                  <a:srgbClr val="31849B"/>
                </a:solidFill>
                <a:effectLst/>
                <a:uLnTx/>
                <a:uFillTx/>
                <a:latin typeface="Century Gothic" panose="020B0502020202020204" pitchFamily="34" charset="0"/>
                <a:cs typeface="Tahoma"/>
              </a:rPr>
              <a:t>président </a:t>
            </a:r>
            <a:r>
              <a:rPr kumimoji="0" lang="fr-FR" sz="1600" b="1" i="0" u="none" strike="noStrike" kern="1200" cap="none" spc="15" normalizeH="0" baseline="0" noProof="0" dirty="0">
                <a:ln>
                  <a:noFill/>
                </a:ln>
                <a:solidFill>
                  <a:srgbClr val="31849B"/>
                </a:solidFill>
                <a:effectLst/>
                <a:uLnTx/>
                <a:uFillTx/>
                <a:latin typeface="Century Gothic" panose="020B0502020202020204" pitchFamily="34" charset="0"/>
                <a:cs typeface="Tahoma"/>
              </a:rPr>
              <a:t>du </a:t>
            </a:r>
            <a:r>
              <a:rPr kumimoji="0" lang="fr-FR" sz="1600" b="1" i="0" u="none" strike="noStrike" kern="1200" cap="none" spc="0" normalizeH="0" baseline="0" noProof="0" dirty="0">
                <a:ln>
                  <a:noFill/>
                </a:ln>
                <a:solidFill>
                  <a:srgbClr val="31849B"/>
                </a:solidFill>
                <a:effectLst/>
                <a:uLnTx/>
                <a:uFillTx/>
                <a:latin typeface="Century Gothic" panose="020B0502020202020204" pitchFamily="34" charset="0"/>
                <a:cs typeface="Tahoma"/>
              </a:rPr>
              <a:t>conseil </a:t>
            </a:r>
            <a:r>
              <a:rPr kumimoji="0" lang="fr-FR" sz="1600" b="1" i="0" u="none" strike="noStrike" kern="1200" cap="none" spc="-5" normalizeH="0" baseline="0" noProof="0" dirty="0">
                <a:ln>
                  <a:noFill/>
                </a:ln>
                <a:solidFill>
                  <a:srgbClr val="31849B"/>
                </a:solidFill>
                <a:effectLst/>
                <a:uLnTx/>
                <a:uFillTx/>
                <a:latin typeface="Century Gothic" panose="020B0502020202020204" pitchFamily="34" charset="0"/>
                <a:cs typeface="Tahoma"/>
              </a:rPr>
              <a:t>syndical</a:t>
            </a:r>
            <a:r>
              <a:rPr kumimoji="0" lang="fr-FR" sz="1600" b="0" i="0" u="none" strike="noStrike" kern="1200" cap="none" spc="-5" normalizeH="0" baseline="0" noProof="0" dirty="0">
                <a:ln>
                  <a:noFill/>
                </a:ln>
                <a:solidFill>
                  <a:prstClr val="black"/>
                </a:solidFill>
                <a:effectLst/>
                <a:uLnTx/>
                <a:uFillTx/>
                <a:latin typeface="Century Gothic" panose="020B0502020202020204" pitchFamily="34" charset="0"/>
                <a:cs typeface="Verdana"/>
              </a:rPr>
              <a:t>, </a:t>
            </a:r>
            <a:r>
              <a:rPr kumimoji="0" lang="fr-FR" sz="1600" b="0" i="0" u="none" strike="noStrike" kern="1200" cap="none" spc="15" normalizeH="0" baseline="0" noProof="0" dirty="0">
                <a:ln>
                  <a:noFill/>
                </a:ln>
                <a:solidFill>
                  <a:prstClr val="black"/>
                </a:solidFill>
                <a:effectLst/>
                <a:uLnTx/>
                <a:uFillTx/>
                <a:latin typeface="Century Gothic" panose="020B0502020202020204" pitchFamily="34" charset="0"/>
                <a:cs typeface="Verdana"/>
              </a:rPr>
              <a:t>ou </a:t>
            </a:r>
            <a:r>
              <a:rPr kumimoji="0" lang="fr-FR" sz="1600" b="0" i="0" u="none" strike="noStrike" kern="1200" cap="none" spc="95" normalizeH="0" baseline="0" noProof="0" dirty="0">
                <a:ln>
                  <a:noFill/>
                </a:ln>
                <a:solidFill>
                  <a:prstClr val="black"/>
                </a:solidFill>
                <a:effectLst/>
                <a:uLnTx/>
                <a:uFillTx/>
                <a:latin typeface="Century Gothic" panose="020B0502020202020204" pitchFamily="34" charset="0"/>
                <a:cs typeface="Verdana"/>
              </a:rPr>
              <a:t>à </a:t>
            </a:r>
            <a:r>
              <a:rPr kumimoji="0" lang="fr-FR" sz="1600" b="0" i="0" u="none" strike="noStrike" kern="1200" cap="none" spc="15" normalizeH="0" baseline="0" noProof="0" dirty="0">
                <a:ln>
                  <a:noFill/>
                </a:ln>
                <a:solidFill>
                  <a:prstClr val="black"/>
                </a:solidFill>
                <a:effectLst/>
                <a:uLnTx/>
                <a:uFillTx/>
                <a:latin typeface="Century Gothic" panose="020B0502020202020204" pitchFamily="34" charset="0"/>
                <a:cs typeface="Verdana"/>
              </a:rPr>
              <a:t>défaut </a:t>
            </a:r>
            <a:r>
              <a:rPr kumimoji="0" lang="fr-FR" sz="1600" b="0" i="0" u="none" strike="noStrike" kern="1200" cap="none" spc="95" normalizeH="0" baseline="0" noProof="0" dirty="0">
                <a:ln>
                  <a:noFill/>
                </a:ln>
                <a:solidFill>
                  <a:prstClr val="black"/>
                </a:solidFill>
                <a:effectLst/>
                <a:uLnTx/>
                <a:uFillTx/>
                <a:latin typeface="Century Gothic" panose="020B0502020202020204" pitchFamily="34" charset="0"/>
                <a:cs typeface="Verdana"/>
              </a:rPr>
              <a:t>à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un </a:t>
            </a:r>
            <a:r>
              <a:rPr kumimoji="0" lang="fr-FR" sz="1600" b="0" i="0" u="none" strike="noStrike" kern="1200" cap="none" spc="-10" normalizeH="0" baseline="0" noProof="0" dirty="0">
                <a:ln>
                  <a:noFill/>
                </a:ln>
                <a:solidFill>
                  <a:prstClr val="black"/>
                </a:solidFill>
                <a:effectLst/>
                <a:uLnTx/>
                <a:uFillTx/>
                <a:latin typeface="Century Gothic" panose="020B0502020202020204" pitchFamily="34" charset="0"/>
                <a:cs typeface="Verdana"/>
              </a:rPr>
              <a:t>membre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du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conseil </a:t>
            </a:r>
            <a:r>
              <a:rPr kumimoji="0" lang="fr-FR" sz="1600" b="0" i="0" u="none" strike="noStrike" kern="1200" cap="none" spc="-15" normalizeH="0" baseline="0" noProof="0" dirty="0">
                <a:ln>
                  <a:noFill/>
                </a:ln>
                <a:solidFill>
                  <a:prstClr val="black"/>
                </a:solidFill>
                <a:effectLst/>
                <a:uLnTx/>
                <a:uFillTx/>
                <a:latin typeface="Century Gothic" panose="020B0502020202020204" pitchFamily="34" charset="0"/>
                <a:cs typeface="Verdana"/>
              </a:rPr>
              <a:t> </a:t>
            </a:r>
            <a:r>
              <a:rPr kumimoji="0" lang="fr-FR" sz="1600" b="0" i="0" u="none" strike="noStrike" kern="1200" cap="none" spc="-25" normalizeH="0" baseline="0" noProof="0" dirty="0">
                <a:ln>
                  <a:noFill/>
                </a:ln>
                <a:solidFill>
                  <a:prstClr val="black"/>
                </a:solidFill>
                <a:effectLst/>
                <a:uLnTx/>
                <a:uFillTx/>
                <a:latin typeface="Century Gothic" panose="020B0502020202020204" pitchFamily="34" charset="0"/>
                <a:cs typeface="Verdana"/>
              </a:rPr>
              <a:t>syndical,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afin </a:t>
            </a:r>
            <a:r>
              <a:rPr kumimoji="0" lang="fr-FR" sz="1600" b="0" i="0" u="none" strike="noStrike" kern="1200" cap="none" spc="-50" normalizeH="0" baseline="0" noProof="0" dirty="0">
                <a:ln>
                  <a:noFill/>
                </a:ln>
                <a:solidFill>
                  <a:prstClr val="black"/>
                </a:solidFill>
                <a:effectLst/>
                <a:uLnTx/>
                <a:uFillTx/>
                <a:latin typeface="Century Gothic" panose="020B0502020202020204" pitchFamily="34" charset="0"/>
                <a:cs typeface="Verdana"/>
              </a:rPr>
              <a:t>qu'il </a:t>
            </a:r>
            <a:r>
              <a:rPr kumimoji="0" lang="fr-FR" sz="1600" b="0" i="0" u="none" strike="noStrike" kern="1200" cap="none" spc="-5" normalizeH="0" baseline="0" noProof="0" dirty="0">
                <a:ln>
                  <a:noFill/>
                </a:ln>
                <a:solidFill>
                  <a:prstClr val="black"/>
                </a:solidFill>
                <a:effectLst/>
                <a:uLnTx/>
                <a:uFillTx/>
                <a:latin typeface="Century Gothic" panose="020B0502020202020204" pitchFamily="34" charset="0"/>
                <a:cs typeface="Verdana"/>
              </a:rPr>
              <a:t>désigne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un </a:t>
            </a:r>
            <a:r>
              <a:rPr kumimoji="0" lang="fr-FR" sz="1600" b="0" i="0" u="none" strike="noStrike" kern="1200" cap="none" spc="5" normalizeH="0" baseline="0" noProof="0" dirty="0">
                <a:ln>
                  <a:noFill/>
                </a:ln>
                <a:solidFill>
                  <a:prstClr val="black"/>
                </a:solidFill>
                <a:effectLst/>
                <a:uLnTx/>
                <a:uFillTx/>
                <a:latin typeface="Century Gothic" panose="020B0502020202020204" pitchFamily="34" charset="0"/>
                <a:cs typeface="Verdana"/>
              </a:rPr>
              <a:t>mandataire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pour </a:t>
            </a:r>
            <a:r>
              <a:rPr kumimoji="0" lang="fr-FR" sz="1600" b="0" i="0" u="none" strike="noStrike" kern="1200" cap="none" spc="-15" normalizeH="0" baseline="0" noProof="0" dirty="0">
                <a:ln>
                  <a:noFill/>
                </a:ln>
                <a:solidFill>
                  <a:prstClr val="black"/>
                </a:solidFill>
                <a:effectLst/>
                <a:uLnTx/>
                <a:uFillTx/>
                <a:latin typeface="Century Gothic" panose="020B0502020202020204" pitchFamily="34" charset="0"/>
                <a:cs typeface="Verdana"/>
              </a:rPr>
              <a:t>exercer </a:t>
            </a:r>
            <a:r>
              <a:rPr kumimoji="0" lang="fr-FR" sz="1600" b="0" i="0" u="none" strike="noStrike" kern="1200" cap="none" spc="25" normalizeH="0" baseline="0" noProof="0" dirty="0">
                <a:ln>
                  <a:noFill/>
                </a:ln>
                <a:solidFill>
                  <a:prstClr val="black"/>
                </a:solidFill>
                <a:effectLst/>
                <a:uLnTx/>
                <a:uFillTx/>
                <a:latin typeface="Century Gothic" panose="020B0502020202020204" pitchFamily="34" charset="0"/>
                <a:cs typeface="Verdana"/>
              </a:rPr>
              <a:t>cette </a:t>
            </a:r>
            <a:r>
              <a:rPr kumimoji="0" lang="fr-FR" sz="1600" b="0" i="0" u="none" strike="noStrike" kern="1200" cap="none" spc="10" normalizeH="0" baseline="0" noProof="0" dirty="0">
                <a:ln>
                  <a:noFill/>
                </a:ln>
                <a:solidFill>
                  <a:prstClr val="black"/>
                </a:solidFill>
                <a:effectLst/>
                <a:uLnTx/>
                <a:uFillTx/>
                <a:latin typeface="Century Gothic" panose="020B0502020202020204" pitchFamily="34" charset="0"/>
                <a:cs typeface="Verdana"/>
              </a:rPr>
              <a:t>délégation </a:t>
            </a:r>
            <a:r>
              <a:rPr kumimoji="0" lang="fr-FR" sz="1600" b="0" i="0" u="none" strike="noStrike" kern="1200" cap="none" spc="70" normalizeH="0" baseline="0" noProof="0" dirty="0">
                <a:ln>
                  <a:noFill/>
                </a:ln>
                <a:solidFill>
                  <a:prstClr val="black"/>
                </a:solidFill>
                <a:effectLst/>
                <a:uLnTx/>
                <a:uFillTx/>
                <a:latin typeface="Century Gothic" panose="020B0502020202020204" pitchFamily="34" charset="0"/>
                <a:cs typeface="Verdana"/>
              </a:rPr>
              <a:t>de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vote. </a:t>
            </a:r>
            <a:r>
              <a:rPr kumimoji="0" lang="fr-FR" sz="1600" b="0" i="0" u="none" strike="noStrike" kern="1200" cap="none" spc="-75" normalizeH="0" baseline="0" noProof="0" dirty="0">
                <a:ln>
                  <a:noFill/>
                </a:ln>
                <a:solidFill>
                  <a:prstClr val="black"/>
                </a:solidFill>
                <a:effectLst/>
                <a:uLnTx/>
                <a:uFillTx/>
                <a:latin typeface="Century Gothic" panose="020B0502020202020204" pitchFamily="34" charset="0"/>
                <a:cs typeface="Verdana"/>
              </a:rPr>
              <a:t>En </a:t>
            </a:r>
            <a:r>
              <a:rPr kumimoji="0" lang="fr-FR" sz="1600" b="0" i="0" u="none" strike="noStrike" kern="1200" cap="none" spc="-50" normalizeH="0" baseline="0" noProof="0" dirty="0">
                <a:ln>
                  <a:noFill/>
                </a:ln>
                <a:solidFill>
                  <a:prstClr val="black"/>
                </a:solidFill>
                <a:effectLst/>
                <a:uLnTx/>
                <a:uFillTx/>
                <a:latin typeface="Century Gothic" panose="020B0502020202020204" pitchFamily="34" charset="0"/>
                <a:cs typeface="Verdana"/>
              </a:rPr>
              <a:t>leur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absence </a:t>
            </a:r>
            <a:r>
              <a:rPr kumimoji="0" lang="fr-FR" sz="1600" b="0" i="0" u="none" strike="noStrike" kern="1200" cap="none" spc="5" normalizeH="0" baseline="0" noProof="0" dirty="0">
                <a:ln>
                  <a:noFill/>
                </a:ln>
                <a:solidFill>
                  <a:prstClr val="black"/>
                </a:solidFill>
                <a:effectLst/>
                <a:uLnTx/>
                <a:uFillTx/>
                <a:latin typeface="Century Gothic" panose="020B0502020202020204" pitchFamily="34" charset="0"/>
                <a:cs typeface="Verdana"/>
              </a:rPr>
              <a:t>ou </a:t>
            </a:r>
            <a:r>
              <a:rPr kumimoji="0" lang="fr-FR" sz="1600" b="0" i="0" u="none" strike="noStrike" kern="1200" cap="none" spc="95" normalizeH="0" baseline="0" noProof="0" dirty="0">
                <a:ln>
                  <a:noFill/>
                </a:ln>
                <a:solidFill>
                  <a:prstClr val="black"/>
                </a:solidFill>
                <a:effectLst/>
                <a:uLnTx/>
                <a:uFillTx/>
                <a:latin typeface="Century Gothic" panose="020B0502020202020204" pitchFamily="34" charset="0"/>
                <a:cs typeface="Verdana"/>
              </a:rPr>
              <a:t>à </a:t>
            </a:r>
            <a:r>
              <a:rPr kumimoji="0" lang="fr-FR" sz="1600" b="0" i="0" u="none" strike="noStrike" kern="1200" cap="none" spc="15" normalizeH="0" baseline="0" noProof="0" dirty="0">
                <a:ln>
                  <a:noFill/>
                </a:ln>
                <a:solidFill>
                  <a:prstClr val="black"/>
                </a:solidFill>
                <a:effectLst/>
                <a:uLnTx/>
                <a:uFillTx/>
                <a:latin typeface="Century Gothic" panose="020B0502020202020204" pitchFamily="34" charset="0"/>
                <a:cs typeface="Verdana"/>
              </a:rPr>
              <a:t>défaut </a:t>
            </a:r>
            <a:r>
              <a:rPr kumimoji="0" lang="fr-FR" sz="1600" b="0" i="0" u="none" strike="noStrike" kern="1200" cap="none" spc="70" normalizeH="0" baseline="0" noProof="0" dirty="0">
                <a:ln>
                  <a:noFill/>
                </a:ln>
                <a:solidFill>
                  <a:prstClr val="black"/>
                </a:solidFill>
                <a:effectLst/>
                <a:uLnTx/>
                <a:uFillTx/>
                <a:latin typeface="Century Gothic" panose="020B0502020202020204" pitchFamily="34" charset="0"/>
                <a:cs typeface="Verdana"/>
              </a:rPr>
              <a:t>de </a:t>
            </a:r>
            <a:r>
              <a:rPr kumimoji="0" lang="fr-FR" sz="1600" b="0" i="0" u="none" strike="noStrike" kern="1200" cap="none" spc="75" normalizeH="0" baseline="0" noProof="0" dirty="0">
                <a:ln>
                  <a:noFill/>
                </a:ln>
                <a:solidFill>
                  <a:prstClr val="black"/>
                </a:solidFill>
                <a:effectLst/>
                <a:uLnTx/>
                <a:uFillTx/>
                <a:latin typeface="Century Gothic" panose="020B0502020202020204" pitchFamily="34" charset="0"/>
                <a:cs typeface="Verdana"/>
              </a:rPr>
              <a:t>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conseil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syndical, </a:t>
            </a:r>
            <a:r>
              <a:rPr kumimoji="0" lang="fr-FR" sz="1600" b="0" i="0" u="none" strike="noStrike" kern="1200" cap="none" spc="-10" normalizeH="0" baseline="0" noProof="0" dirty="0">
                <a:ln>
                  <a:noFill/>
                </a:ln>
                <a:solidFill>
                  <a:prstClr val="black"/>
                </a:solidFill>
                <a:effectLst/>
                <a:uLnTx/>
                <a:uFillTx/>
                <a:latin typeface="Century Gothic" panose="020B0502020202020204" pitchFamily="34" charset="0"/>
                <a:cs typeface="Verdana"/>
              </a:rPr>
              <a:t>le </a:t>
            </a:r>
            <a:r>
              <a:rPr kumimoji="0" lang="fr-FR" sz="1600" b="0" i="0" u="none" strike="noStrike" kern="1200" cap="none" spc="-25" normalizeH="0" baseline="0" noProof="0" dirty="0">
                <a:ln>
                  <a:noFill/>
                </a:ln>
                <a:solidFill>
                  <a:prstClr val="black"/>
                </a:solidFill>
                <a:effectLst/>
                <a:uLnTx/>
                <a:uFillTx/>
                <a:latin typeface="Century Gothic" panose="020B0502020202020204" pitchFamily="34" charset="0"/>
                <a:cs typeface="Verdana"/>
              </a:rPr>
              <a:t>syndic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remet </a:t>
            </a:r>
            <a:r>
              <a:rPr kumimoji="0" lang="fr-FR" sz="1600" b="0" i="0" u="none" strike="noStrike" kern="1200" cap="none" spc="-25" normalizeH="0" baseline="0" noProof="0" dirty="0">
                <a:ln>
                  <a:noFill/>
                </a:ln>
                <a:solidFill>
                  <a:prstClr val="black"/>
                </a:solidFill>
                <a:effectLst/>
                <a:uLnTx/>
                <a:uFillTx/>
                <a:latin typeface="Century Gothic" panose="020B0502020202020204" pitchFamily="34" charset="0"/>
                <a:cs typeface="Verdana"/>
              </a:rPr>
              <a:t>aux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mêmes </a:t>
            </a:r>
            <a:r>
              <a:rPr kumimoji="0" lang="fr-FR" sz="1600" b="0" i="0" u="none" strike="noStrike" kern="1200" cap="none" spc="-85" normalizeH="0" baseline="0" noProof="0" dirty="0">
                <a:ln>
                  <a:noFill/>
                </a:ln>
                <a:solidFill>
                  <a:prstClr val="black"/>
                </a:solidFill>
                <a:effectLst/>
                <a:uLnTx/>
                <a:uFillTx/>
                <a:latin typeface="Century Gothic" panose="020B0502020202020204" pitchFamily="34" charset="0"/>
                <a:cs typeface="Verdana"/>
              </a:rPr>
              <a:t>fins</a:t>
            </a:r>
            <a:r>
              <a:rPr kumimoji="0" lang="fr-FR" sz="1600" b="0" i="0" u="none" strike="noStrike" kern="1200" cap="none" spc="-80" normalizeH="0" baseline="0" noProof="0" dirty="0">
                <a:ln>
                  <a:noFill/>
                </a:ln>
                <a:solidFill>
                  <a:prstClr val="black"/>
                </a:solidFill>
                <a:effectLst/>
                <a:uLnTx/>
                <a:uFillTx/>
                <a:latin typeface="Century Gothic" panose="020B0502020202020204" pitchFamily="34" charset="0"/>
                <a:cs typeface="Verdana"/>
              </a:rPr>
              <a:t> </a:t>
            </a:r>
            <a:r>
              <a:rPr kumimoji="0" lang="fr-FR" sz="1600" b="0" i="0" u="none" strike="noStrike" kern="1200" cap="none" spc="105" normalizeH="0" baseline="0" noProof="0" dirty="0">
                <a:ln>
                  <a:noFill/>
                </a:ln>
                <a:solidFill>
                  <a:prstClr val="black"/>
                </a:solidFill>
                <a:effectLst/>
                <a:uLnTx/>
                <a:uFillTx/>
                <a:latin typeface="Century Gothic" panose="020B0502020202020204" pitchFamily="34" charset="0"/>
                <a:cs typeface="Verdana"/>
              </a:rPr>
              <a:t>ce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mandat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au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président </a:t>
            </a:r>
            <a:r>
              <a:rPr kumimoji="0" lang="fr-FR" sz="1600" b="0" i="0" u="none" strike="noStrike" kern="1200" cap="none" spc="70" normalizeH="0" baseline="0" noProof="0" dirty="0">
                <a:ln>
                  <a:noFill/>
                </a:ln>
                <a:solidFill>
                  <a:prstClr val="black"/>
                </a:solidFill>
                <a:effectLst/>
                <a:uLnTx/>
                <a:uFillTx/>
                <a:latin typeface="Century Gothic" panose="020B0502020202020204" pitchFamily="34" charset="0"/>
                <a:cs typeface="Verdana"/>
              </a:rPr>
              <a:t>de </a:t>
            </a:r>
            <a:r>
              <a:rPr kumimoji="0" lang="fr-FR" sz="1600" b="0" i="0" u="none" strike="noStrike" kern="1200" cap="none" spc="30" normalizeH="0" baseline="0" noProof="0" dirty="0">
                <a:ln>
                  <a:noFill/>
                </a:ln>
                <a:solidFill>
                  <a:prstClr val="black"/>
                </a:solidFill>
                <a:effectLst/>
                <a:uLnTx/>
                <a:uFillTx/>
                <a:latin typeface="Century Gothic" panose="020B0502020202020204" pitchFamily="34" charset="0"/>
                <a:cs typeface="Verdana"/>
              </a:rPr>
              <a:t>séance </a:t>
            </a:r>
            <a:r>
              <a:rPr kumimoji="0" lang="fr-FR" sz="1600" b="0" i="0" u="none" strike="noStrike" kern="1200" cap="none" spc="-10" normalizeH="0" baseline="0" noProof="0" dirty="0">
                <a:ln>
                  <a:noFill/>
                </a:ln>
                <a:solidFill>
                  <a:prstClr val="black"/>
                </a:solidFill>
                <a:effectLst/>
                <a:uLnTx/>
                <a:uFillTx/>
                <a:latin typeface="Century Gothic" panose="020B0502020202020204" pitchFamily="34" charset="0"/>
                <a:cs typeface="Verdana"/>
              </a:rPr>
              <a:t>désigné </a:t>
            </a:r>
            <a: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cs typeface="Verdana"/>
              </a:rPr>
              <a:t>par </a:t>
            </a:r>
            <a:r>
              <a:rPr kumimoji="0" lang="fr-FR" sz="1600" b="0" i="0" u="none" strike="noStrike" kern="1200" cap="none" spc="-25" normalizeH="0" baseline="0" noProof="0" dirty="0">
                <a:ln>
                  <a:noFill/>
                </a:ln>
                <a:solidFill>
                  <a:prstClr val="black"/>
                </a:solidFill>
                <a:effectLst/>
                <a:uLnTx/>
                <a:uFillTx/>
                <a:latin typeface="Century Gothic" panose="020B0502020202020204" pitchFamily="34" charset="0"/>
                <a:cs typeface="Verdana"/>
              </a:rPr>
              <a:t>l'assemblée </a:t>
            </a:r>
            <a:r>
              <a:rPr kumimoji="0" lang="fr-FR" sz="1600" b="0" i="0" u="none" strike="noStrike" kern="1200" cap="none" spc="-20" normalizeH="0" baseline="0" noProof="0" dirty="0">
                <a:ln>
                  <a:noFill/>
                </a:ln>
                <a:solidFill>
                  <a:prstClr val="black"/>
                </a:solidFill>
                <a:effectLst/>
                <a:uLnTx/>
                <a:uFillTx/>
                <a:latin typeface="Century Gothic" panose="020B0502020202020204" pitchFamily="34" charset="0"/>
                <a:cs typeface="Verdana"/>
              </a:rPr>
              <a:t> </a:t>
            </a:r>
            <a:r>
              <a:rPr kumimoji="0" lang="fr-FR" sz="1600" b="0" i="0" u="none" strike="noStrike" kern="1200" cap="none" spc="-5" normalizeH="0" baseline="0" noProof="0" dirty="0">
                <a:ln>
                  <a:noFill/>
                </a:ln>
                <a:solidFill>
                  <a:prstClr val="black"/>
                </a:solidFill>
                <a:effectLst/>
                <a:uLnTx/>
                <a:uFillTx/>
                <a:latin typeface="Century Gothic" panose="020B0502020202020204" pitchFamily="34" charset="0"/>
                <a:cs typeface="Verdana"/>
              </a:rPr>
              <a:t>générale</a:t>
            </a:r>
            <a:r>
              <a:rPr kumimoji="0" lang="fr-FR" sz="1200" b="0" i="0" u="none" strike="noStrike" kern="1200" cap="none" spc="-5" normalizeH="0" baseline="0" noProof="0" dirty="0">
                <a:ln>
                  <a:noFill/>
                </a:ln>
                <a:solidFill>
                  <a:prstClr val="black"/>
                </a:solidFill>
                <a:effectLst/>
                <a:uLnTx/>
                <a:uFillTx/>
                <a:latin typeface="Verdana"/>
                <a:ea typeface="+mn-ea"/>
                <a:cs typeface="Verdana"/>
              </a:rPr>
              <a:t>.</a:t>
            </a:r>
            <a:endParaRPr kumimoji="0" lang="fr-FR" sz="1200" b="0" i="0" u="none" strike="noStrike" kern="1200" cap="none" spc="0" normalizeH="0" baseline="0" noProof="0" dirty="0">
              <a:ln>
                <a:noFill/>
              </a:ln>
              <a:solidFill>
                <a:prstClr val="black"/>
              </a:solidFill>
              <a:effectLst/>
              <a:uLnTx/>
              <a:uFillTx/>
              <a:latin typeface="Verdana"/>
              <a:ea typeface="+mn-ea"/>
              <a:cs typeface="Verdana"/>
            </a:endParaRPr>
          </a:p>
          <a:p>
            <a:pPr>
              <a:buFont typeface="Wingdings" panose="05000000000000000000" pitchFamily="2" charset="2"/>
              <a:buChar char="Ø"/>
            </a:pPr>
            <a:endParaRPr lang="fr-CA" sz="1800" dirty="0">
              <a:latin typeface="Century Gothic" panose="020B0502020202020204" pitchFamily="34" charset="0"/>
              <a:ea typeface="Batang" panose="02030600000101010101"/>
            </a:endParaRPr>
          </a:p>
          <a:p>
            <a:pPr>
              <a:buFont typeface="Wingdings" panose="05000000000000000000" pitchFamily="2" charset="2"/>
              <a:buChar char="Ø"/>
            </a:pPr>
            <a:endParaRPr lang="fr-FR" sz="1800" dirty="0">
              <a:ea typeface="Batang" panose="02030600000101010101"/>
            </a:endParaRPr>
          </a:p>
          <a:p>
            <a:pPr marL="0" indent="0">
              <a:buNone/>
            </a:pPr>
            <a:endParaRPr lang="fr-FR" sz="2000" dirty="0">
              <a:ea typeface="Batang" panose="02030600000101010101"/>
            </a:endParaRPr>
          </a:p>
          <a:p>
            <a:pPr>
              <a:buFont typeface="Wingdings" panose="05000000000000000000" pitchFamily="2" charset="2"/>
              <a:buChar char="ü"/>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16</a:t>
            </a:fld>
            <a:endParaRPr lang="fr-FR" dirty="0"/>
          </a:p>
        </p:txBody>
      </p:sp>
      <p:sp>
        <p:nvSpPr>
          <p:cNvPr id="6" name="Titre 1"/>
          <p:cNvSpPr>
            <a:spLocks noGrp="1"/>
          </p:cNvSpPr>
          <p:nvPr>
            <p:ph type="title"/>
          </p:nvPr>
        </p:nvSpPr>
        <p:spPr>
          <a:xfrm>
            <a:off x="1900914" y="353883"/>
            <a:ext cx="9175097" cy="490572"/>
          </a:xfrm>
        </p:spPr>
        <p:txBody>
          <a:bodyPr>
            <a:normAutofit fontScale="90000"/>
          </a:bodyPr>
          <a:lstStyle/>
          <a:p>
            <a:pPr algn="ctr"/>
            <a:r>
              <a:rPr lang="fr-FR" sz="2200" b="1" dirty="0">
                <a:solidFill>
                  <a:srgbClr val="31849B"/>
                </a:solidFill>
                <a:latin typeface="Century Gothic" panose="020B0502020202020204" pitchFamily="34" charset="0"/>
                <a:ea typeface="Batang" panose="02030600000101010101"/>
              </a:rPr>
              <a:t>4 – Focus sur les pouvoirs du président du conseil syndical </a:t>
            </a:r>
            <a:br>
              <a:rPr lang="fr-FR" sz="2200" b="1" dirty="0">
                <a:solidFill>
                  <a:srgbClr val="31849B"/>
                </a:solidFill>
                <a:latin typeface="Century Gothic" panose="020B0502020202020204" pitchFamily="34" charset="0"/>
                <a:ea typeface="Batang" panose="02030600000101010101"/>
              </a:rPr>
            </a:br>
            <a:endParaRPr lang="fr-FR" sz="2000"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1 : Les missions conseil syndical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Tree>
    <p:extLst>
      <p:ext uri="{BB962C8B-B14F-4D97-AF65-F5344CB8AC3E}">
        <p14:creationId xmlns:p14="http://schemas.microsoft.com/office/powerpoint/2010/main" val="60054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23919" y="859928"/>
            <a:ext cx="4696953" cy="290807"/>
          </a:xfrm>
          <a:prstGeom prst="rect">
            <a:avLst/>
          </a:prstGeom>
        </p:spPr>
        <p:txBody>
          <a:bodyPr vert="horz" wrap="square" lIns="0" tIns="11516" rIns="0" bIns="0" rtlCol="0">
            <a:spAutoFit/>
          </a:bodyPr>
          <a:lstStyle/>
          <a:p>
            <a:pPr marL="11516" defTabSz="829178">
              <a:spcBef>
                <a:spcPts val="91"/>
              </a:spcBef>
              <a:tabLst>
                <a:tab pos="1570832" algn="l"/>
              </a:tabLst>
            </a:pPr>
            <a:r>
              <a:rPr sz="1814" b="1" spc="-127" dirty="0">
                <a:solidFill>
                  <a:prstClr val="black"/>
                </a:solidFill>
                <a:latin typeface="Tahoma"/>
                <a:cs typeface="Tahoma"/>
              </a:rPr>
              <a:t>E</a:t>
            </a:r>
            <a:r>
              <a:rPr sz="1814" b="1" spc="-122" dirty="0">
                <a:solidFill>
                  <a:prstClr val="black"/>
                </a:solidFill>
                <a:latin typeface="Tahoma"/>
                <a:cs typeface="Tahoma"/>
              </a:rPr>
              <a:t>x</a:t>
            </a:r>
            <a:r>
              <a:rPr sz="1814" b="1" spc="-204" dirty="0">
                <a:solidFill>
                  <a:prstClr val="black"/>
                </a:solidFill>
                <a:latin typeface="Tahoma"/>
                <a:cs typeface="Tahoma"/>
              </a:rPr>
              <a:t>t</a:t>
            </a:r>
            <a:r>
              <a:rPr sz="1814" b="1" spc="-222" dirty="0">
                <a:solidFill>
                  <a:prstClr val="black"/>
                </a:solidFill>
                <a:latin typeface="Tahoma"/>
                <a:cs typeface="Tahoma"/>
              </a:rPr>
              <a:t>r</a:t>
            </a:r>
            <a:r>
              <a:rPr sz="1814" b="1" spc="-77" dirty="0">
                <a:solidFill>
                  <a:prstClr val="black"/>
                </a:solidFill>
                <a:latin typeface="Tahoma"/>
                <a:cs typeface="Tahoma"/>
              </a:rPr>
              <a:t>ai</a:t>
            </a:r>
            <a:r>
              <a:rPr sz="1814" b="1" spc="-68" dirty="0">
                <a:solidFill>
                  <a:prstClr val="black"/>
                </a:solidFill>
                <a:latin typeface="Tahoma"/>
                <a:cs typeface="Tahoma"/>
              </a:rPr>
              <a:t>t</a:t>
            </a:r>
            <a:r>
              <a:rPr sz="1814" b="1" spc="-36" dirty="0">
                <a:solidFill>
                  <a:prstClr val="black"/>
                </a:solidFill>
                <a:latin typeface="Tahoma"/>
                <a:cs typeface="Tahoma"/>
              </a:rPr>
              <a:t> </a:t>
            </a:r>
            <a:r>
              <a:rPr sz="1814" b="1" spc="-59" dirty="0">
                <a:solidFill>
                  <a:prstClr val="black"/>
                </a:solidFill>
                <a:latin typeface="Tahoma"/>
                <a:cs typeface="Tahoma"/>
              </a:rPr>
              <a:t>a</a:t>
            </a:r>
            <a:r>
              <a:rPr sz="1814" b="1" spc="-50" dirty="0">
                <a:solidFill>
                  <a:prstClr val="black"/>
                </a:solidFill>
                <a:latin typeface="Tahoma"/>
                <a:cs typeface="Tahoma"/>
              </a:rPr>
              <a:t>r</a:t>
            </a:r>
            <a:r>
              <a:rPr sz="1814" b="1" spc="-32" dirty="0">
                <a:solidFill>
                  <a:prstClr val="black"/>
                </a:solidFill>
                <a:latin typeface="Tahoma"/>
                <a:cs typeface="Tahoma"/>
              </a:rPr>
              <a:t>ticle</a:t>
            </a:r>
            <a:r>
              <a:rPr sz="1814" b="1" dirty="0">
                <a:solidFill>
                  <a:prstClr val="black"/>
                </a:solidFill>
                <a:latin typeface="Tahoma"/>
                <a:cs typeface="Tahoma"/>
              </a:rPr>
              <a:t>	</a:t>
            </a:r>
            <a:r>
              <a:rPr sz="1814" b="1" spc="-136" dirty="0">
                <a:solidFill>
                  <a:prstClr val="black"/>
                </a:solidFill>
                <a:latin typeface="Tahoma"/>
                <a:cs typeface="Tahoma"/>
              </a:rPr>
              <a:t>1</a:t>
            </a:r>
            <a:r>
              <a:rPr sz="1814" b="1" spc="-131" dirty="0">
                <a:solidFill>
                  <a:prstClr val="black"/>
                </a:solidFill>
                <a:latin typeface="Tahoma"/>
                <a:cs typeface="Tahoma"/>
              </a:rPr>
              <a:t>8</a:t>
            </a:r>
            <a:r>
              <a:rPr sz="1814" b="1" spc="-27" dirty="0">
                <a:solidFill>
                  <a:prstClr val="black"/>
                </a:solidFill>
                <a:latin typeface="Tahoma"/>
                <a:cs typeface="Tahoma"/>
              </a:rPr>
              <a:t>-</a:t>
            </a:r>
            <a:r>
              <a:rPr sz="1814" b="1" spc="-141" dirty="0">
                <a:solidFill>
                  <a:prstClr val="black"/>
                </a:solidFill>
                <a:latin typeface="Tahoma"/>
                <a:cs typeface="Tahoma"/>
              </a:rPr>
              <a:t>2</a:t>
            </a:r>
            <a:r>
              <a:rPr sz="1814" b="1" spc="-27" dirty="0">
                <a:solidFill>
                  <a:prstClr val="black"/>
                </a:solidFill>
                <a:latin typeface="Tahoma"/>
                <a:cs typeface="Tahoma"/>
              </a:rPr>
              <a:t> </a:t>
            </a:r>
            <a:r>
              <a:rPr sz="1814" b="1" spc="68" dirty="0">
                <a:solidFill>
                  <a:prstClr val="black"/>
                </a:solidFill>
                <a:latin typeface="Tahoma"/>
                <a:cs typeface="Tahoma"/>
              </a:rPr>
              <a:t>de</a:t>
            </a:r>
            <a:r>
              <a:rPr sz="1814" b="1" spc="-27" dirty="0">
                <a:solidFill>
                  <a:prstClr val="black"/>
                </a:solidFill>
                <a:latin typeface="Tahoma"/>
                <a:cs typeface="Tahoma"/>
              </a:rPr>
              <a:t> </a:t>
            </a:r>
            <a:r>
              <a:rPr sz="1814" b="1" dirty="0">
                <a:solidFill>
                  <a:prstClr val="black"/>
                </a:solidFill>
                <a:latin typeface="Tahoma"/>
                <a:cs typeface="Tahoma"/>
              </a:rPr>
              <a:t>la</a:t>
            </a:r>
            <a:r>
              <a:rPr sz="1814" b="1" spc="-23" dirty="0">
                <a:solidFill>
                  <a:prstClr val="black"/>
                </a:solidFill>
                <a:latin typeface="Tahoma"/>
                <a:cs typeface="Tahoma"/>
              </a:rPr>
              <a:t> </a:t>
            </a:r>
            <a:r>
              <a:rPr sz="1814" b="1" spc="-63" dirty="0">
                <a:solidFill>
                  <a:prstClr val="black"/>
                </a:solidFill>
                <a:latin typeface="Tahoma"/>
                <a:cs typeface="Tahoma"/>
              </a:rPr>
              <a:t>loi</a:t>
            </a:r>
            <a:r>
              <a:rPr sz="1814" b="1" spc="-45" dirty="0">
                <a:solidFill>
                  <a:prstClr val="black"/>
                </a:solidFill>
                <a:latin typeface="Tahoma"/>
                <a:cs typeface="Tahoma"/>
              </a:rPr>
              <a:t> </a:t>
            </a:r>
            <a:r>
              <a:rPr sz="1814" b="1" spc="-14" dirty="0">
                <a:solidFill>
                  <a:prstClr val="black"/>
                </a:solidFill>
                <a:latin typeface="Tahoma"/>
                <a:cs typeface="Tahoma"/>
              </a:rPr>
              <a:t>d</a:t>
            </a:r>
            <a:r>
              <a:rPr sz="1814" b="1" spc="-9" dirty="0">
                <a:solidFill>
                  <a:prstClr val="black"/>
                </a:solidFill>
                <a:latin typeface="Tahoma"/>
                <a:cs typeface="Tahoma"/>
              </a:rPr>
              <a:t>u</a:t>
            </a:r>
            <a:r>
              <a:rPr sz="1814" b="1" spc="-27" dirty="0">
                <a:solidFill>
                  <a:prstClr val="black"/>
                </a:solidFill>
                <a:latin typeface="Tahoma"/>
                <a:cs typeface="Tahoma"/>
              </a:rPr>
              <a:t> </a:t>
            </a:r>
            <a:r>
              <a:rPr sz="1814" b="1" spc="-145" dirty="0">
                <a:solidFill>
                  <a:prstClr val="black"/>
                </a:solidFill>
                <a:latin typeface="Tahoma"/>
                <a:cs typeface="Tahoma"/>
              </a:rPr>
              <a:t>1</a:t>
            </a:r>
            <a:r>
              <a:rPr sz="1814" b="1" spc="-136" dirty="0">
                <a:solidFill>
                  <a:prstClr val="black"/>
                </a:solidFill>
                <a:latin typeface="Tahoma"/>
                <a:cs typeface="Tahoma"/>
              </a:rPr>
              <a:t>0</a:t>
            </a:r>
            <a:r>
              <a:rPr sz="1814" b="1" spc="-168" dirty="0">
                <a:solidFill>
                  <a:prstClr val="black"/>
                </a:solidFill>
                <a:latin typeface="Tahoma"/>
                <a:cs typeface="Tahoma"/>
              </a:rPr>
              <a:t>/</a:t>
            </a:r>
            <a:r>
              <a:rPr sz="1814" b="1" spc="-181" dirty="0">
                <a:solidFill>
                  <a:prstClr val="black"/>
                </a:solidFill>
                <a:latin typeface="Tahoma"/>
                <a:cs typeface="Tahoma"/>
              </a:rPr>
              <a:t>0</a:t>
            </a:r>
            <a:r>
              <a:rPr sz="1814" b="1" spc="-190" dirty="0">
                <a:solidFill>
                  <a:prstClr val="black"/>
                </a:solidFill>
                <a:latin typeface="Tahoma"/>
                <a:cs typeface="Tahoma"/>
              </a:rPr>
              <a:t>7</a:t>
            </a:r>
            <a:r>
              <a:rPr sz="1814" b="1" spc="-163" dirty="0">
                <a:solidFill>
                  <a:prstClr val="black"/>
                </a:solidFill>
                <a:latin typeface="Tahoma"/>
                <a:cs typeface="Tahoma"/>
              </a:rPr>
              <a:t>/</a:t>
            </a:r>
            <a:r>
              <a:rPr sz="1814" b="1" spc="-145" dirty="0">
                <a:solidFill>
                  <a:prstClr val="black"/>
                </a:solidFill>
                <a:latin typeface="Tahoma"/>
                <a:cs typeface="Tahoma"/>
              </a:rPr>
              <a:t>1</a:t>
            </a:r>
            <a:r>
              <a:rPr sz="1814" b="1" spc="-136" dirty="0">
                <a:solidFill>
                  <a:prstClr val="black"/>
                </a:solidFill>
                <a:latin typeface="Tahoma"/>
                <a:cs typeface="Tahoma"/>
              </a:rPr>
              <a:t>9</a:t>
            </a:r>
            <a:r>
              <a:rPr sz="1814" b="1" spc="-145" dirty="0">
                <a:solidFill>
                  <a:prstClr val="black"/>
                </a:solidFill>
                <a:latin typeface="Tahoma"/>
                <a:cs typeface="Tahoma"/>
              </a:rPr>
              <a:t>65</a:t>
            </a:r>
            <a:endParaRPr sz="1814">
              <a:solidFill>
                <a:prstClr val="black"/>
              </a:solidFill>
              <a:latin typeface="Tahoma"/>
              <a:cs typeface="Tahoma"/>
            </a:endParaRPr>
          </a:p>
        </p:txBody>
      </p:sp>
      <p:sp>
        <p:nvSpPr>
          <p:cNvPr id="3" name="object 3"/>
          <p:cNvSpPr txBox="1"/>
          <p:nvPr/>
        </p:nvSpPr>
        <p:spPr>
          <a:xfrm>
            <a:off x="1847748" y="1647072"/>
            <a:ext cx="7742457" cy="249519"/>
          </a:xfrm>
          <a:prstGeom prst="rect">
            <a:avLst/>
          </a:prstGeom>
        </p:spPr>
        <p:txBody>
          <a:bodyPr vert="horz" wrap="square" lIns="0" tIns="12092" rIns="0" bIns="0" rtlCol="0">
            <a:spAutoFit/>
          </a:bodyPr>
          <a:lstStyle/>
          <a:p>
            <a:pPr marL="239540" indent="-228024" defTabSz="829178">
              <a:spcBef>
                <a:spcPts val="95"/>
              </a:spcBef>
              <a:buFont typeface="Arial MT"/>
              <a:buChar char="•"/>
              <a:tabLst>
                <a:tab pos="238964" algn="l"/>
                <a:tab pos="239540" algn="l"/>
              </a:tabLst>
            </a:pPr>
            <a:r>
              <a:rPr sz="1542" spc="-95" dirty="0">
                <a:solidFill>
                  <a:prstClr val="black"/>
                </a:solidFill>
                <a:latin typeface="Verdana"/>
                <a:cs typeface="Verdana"/>
              </a:rPr>
              <a:t>En</a:t>
            </a:r>
            <a:r>
              <a:rPr sz="1542" spc="195" dirty="0">
                <a:solidFill>
                  <a:prstClr val="black"/>
                </a:solidFill>
                <a:latin typeface="Verdana"/>
                <a:cs typeface="Verdana"/>
              </a:rPr>
              <a:t> </a:t>
            </a:r>
            <a:r>
              <a:rPr sz="1542" spc="41" dirty="0">
                <a:solidFill>
                  <a:prstClr val="black"/>
                </a:solidFill>
                <a:latin typeface="Verdana"/>
                <a:cs typeface="Verdana"/>
              </a:rPr>
              <a:t>cas</a:t>
            </a:r>
            <a:r>
              <a:rPr sz="1542" spc="185" dirty="0">
                <a:solidFill>
                  <a:prstClr val="black"/>
                </a:solidFill>
                <a:latin typeface="Verdana"/>
                <a:cs typeface="Verdana"/>
              </a:rPr>
              <a:t> </a:t>
            </a:r>
            <a:r>
              <a:rPr sz="1542" spc="86" dirty="0">
                <a:solidFill>
                  <a:prstClr val="black"/>
                </a:solidFill>
                <a:latin typeface="Verdana"/>
                <a:cs typeface="Verdana"/>
              </a:rPr>
              <a:t>de</a:t>
            </a:r>
            <a:r>
              <a:rPr sz="1542" spc="190" dirty="0">
                <a:solidFill>
                  <a:prstClr val="black"/>
                </a:solidFill>
                <a:latin typeface="Verdana"/>
                <a:cs typeface="Verdana"/>
              </a:rPr>
              <a:t> </a:t>
            </a:r>
            <a:r>
              <a:rPr sz="1542" spc="32" dirty="0">
                <a:solidFill>
                  <a:prstClr val="black"/>
                </a:solidFill>
                <a:latin typeface="Verdana"/>
                <a:cs typeface="Verdana"/>
              </a:rPr>
              <a:t>changement</a:t>
            </a:r>
            <a:r>
              <a:rPr sz="1542" spc="185" dirty="0">
                <a:solidFill>
                  <a:prstClr val="black"/>
                </a:solidFill>
                <a:latin typeface="Verdana"/>
                <a:cs typeface="Verdana"/>
              </a:rPr>
              <a:t> </a:t>
            </a:r>
            <a:r>
              <a:rPr sz="1542" spc="86" dirty="0">
                <a:solidFill>
                  <a:prstClr val="black"/>
                </a:solidFill>
                <a:latin typeface="Verdana"/>
                <a:cs typeface="Verdana"/>
              </a:rPr>
              <a:t>de</a:t>
            </a:r>
            <a:r>
              <a:rPr sz="1542" spc="199" dirty="0">
                <a:solidFill>
                  <a:prstClr val="black"/>
                </a:solidFill>
                <a:latin typeface="Verdana"/>
                <a:cs typeface="Verdana"/>
              </a:rPr>
              <a:t> </a:t>
            </a:r>
            <a:r>
              <a:rPr sz="1542" spc="-45" dirty="0">
                <a:solidFill>
                  <a:prstClr val="black"/>
                </a:solidFill>
                <a:latin typeface="Verdana"/>
                <a:cs typeface="Verdana"/>
              </a:rPr>
              <a:t>syndic,</a:t>
            </a:r>
            <a:r>
              <a:rPr sz="1542" spc="190" dirty="0">
                <a:solidFill>
                  <a:prstClr val="black"/>
                </a:solidFill>
                <a:latin typeface="Verdana"/>
                <a:cs typeface="Verdana"/>
              </a:rPr>
              <a:t> </a:t>
            </a:r>
            <a:r>
              <a:rPr sz="1542" b="1" spc="-9" dirty="0">
                <a:solidFill>
                  <a:srgbClr val="5B9BD4"/>
                </a:solidFill>
                <a:latin typeface="Tahoma"/>
                <a:cs typeface="Tahoma"/>
              </a:rPr>
              <a:t>l'ancien</a:t>
            </a:r>
            <a:r>
              <a:rPr sz="1542" b="1" spc="295" dirty="0">
                <a:solidFill>
                  <a:srgbClr val="5B9BD4"/>
                </a:solidFill>
                <a:latin typeface="Tahoma"/>
                <a:cs typeface="Tahoma"/>
              </a:rPr>
              <a:t> </a:t>
            </a:r>
            <a:r>
              <a:rPr sz="1542" b="1" spc="-14" dirty="0">
                <a:solidFill>
                  <a:srgbClr val="5B9BD4"/>
                </a:solidFill>
                <a:latin typeface="Tahoma"/>
                <a:cs typeface="Tahoma"/>
              </a:rPr>
              <a:t>syndic</a:t>
            </a:r>
            <a:r>
              <a:rPr sz="1542" b="1" spc="295" dirty="0">
                <a:solidFill>
                  <a:srgbClr val="5B9BD4"/>
                </a:solidFill>
                <a:latin typeface="Tahoma"/>
                <a:cs typeface="Tahoma"/>
              </a:rPr>
              <a:t> </a:t>
            </a:r>
            <a:r>
              <a:rPr sz="1542" b="1" spc="-77" dirty="0">
                <a:solidFill>
                  <a:srgbClr val="5B9BD4"/>
                </a:solidFill>
                <a:latin typeface="Tahoma"/>
                <a:cs typeface="Tahoma"/>
              </a:rPr>
              <a:t>est</a:t>
            </a:r>
            <a:r>
              <a:rPr sz="1542" b="1" spc="304" dirty="0">
                <a:solidFill>
                  <a:srgbClr val="5B9BD4"/>
                </a:solidFill>
                <a:latin typeface="Tahoma"/>
                <a:cs typeface="Tahoma"/>
              </a:rPr>
              <a:t> </a:t>
            </a:r>
            <a:r>
              <a:rPr sz="1542" b="1" spc="-59" dirty="0">
                <a:solidFill>
                  <a:srgbClr val="5B9BD4"/>
                </a:solidFill>
                <a:latin typeface="Tahoma"/>
                <a:cs typeface="Tahoma"/>
              </a:rPr>
              <a:t>tenu</a:t>
            </a:r>
            <a:r>
              <a:rPr sz="1542" b="1" spc="290" dirty="0">
                <a:solidFill>
                  <a:srgbClr val="5B9BD4"/>
                </a:solidFill>
                <a:latin typeface="Tahoma"/>
                <a:cs typeface="Tahoma"/>
              </a:rPr>
              <a:t> </a:t>
            </a:r>
            <a:r>
              <a:rPr sz="1542" b="1" spc="59" dirty="0">
                <a:solidFill>
                  <a:srgbClr val="5B9BD4"/>
                </a:solidFill>
                <a:latin typeface="Tahoma"/>
                <a:cs typeface="Tahoma"/>
              </a:rPr>
              <a:t>de</a:t>
            </a:r>
            <a:r>
              <a:rPr sz="1542" b="1" spc="295" dirty="0">
                <a:solidFill>
                  <a:srgbClr val="5B9BD4"/>
                </a:solidFill>
                <a:latin typeface="Tahoma"/>
                <a:cs typeface="Tahoma"/>
              </a:rPr>
              <a:t> </a:t>
            </a:r>
            <a:r>
              <a:rPr sz="1542" b="1" spc="-73" dirty="0">
                <a:solidFill>
                  <a:srgbClr val="5B9BD4"/>
                </a:solidFill>
                <a:latin typeface="Tahoma"/>
                <a:cs typeface="Tahoma"/>
              </a:rPr>
              <a:t>remettre</a:t>
            </a:r>
            <a:r>
              <a:rPr sz="1542" b="1" spc="295" dirty="0">
                <a:solidFill>
                  <a:srgbClr val="5B9BD4"/>
                </a:solidFill>
                <a:latin typeface="Tahoma"/>
                <a:cs typeface="Tahoma"/>
              </a:rPr>
              <a:t> </a:t>
            </a:r>
            <a:r>
              <a:rPr sz="1542" b="1" spc="9" dirty="0">
                <a:solidFill>
                  <a:srgbClr val="5B9BD4"/>
                </a:solidFill>
                <a:latin typeface="Tahoma"/>
                <a:cs typeface="Tahoma"/>
              </a:rPr>
              <a:t>au</a:t>
            </a:r>
            <a:endParaRPr sz="1542">
              <a:solidFill>
                <a:prstClr val="black"/>
              </a:solidFill>
              <a:latin typeface="Tahoma"/>
              <a:cs typeface="Tahoma"/>
            </a:endParaRPr>
          </a:p>
        </p:txBody>
      </p:sp>
      <p:sp>
        <p:nvSpPr>
          <p:cNvPr id="4" name="object 4"/>
          <p:cNvSpPr txBox="1"/>
          <p:nvPr/>
        </p:nvSpPr>
        <p:spPr>
          <a:xfrm>
            <a:off x="2075772" y="1811525"/>
            <a:ext cx="7515585" cy="249519"/>
          </a:xfrm>
          <a:prstGeom prst="rect">
            <a:avLst/>
          </a:prstGeom>
        </p:spPr>
        <p:txBody>
          <a:bodyPr vert="horz" wrap="square" lIns="0" tIns="12092" rIns="0" bIns="0" rtlCol="0">
            <a:spAutoFit/>
          </a:bodyPr>
          <a:lstStyle/>
          <a:p>
            <a:pPr marL="11516" defTabSz="829178">
              <a:spcBef>
                <a:spcPts val="95"/>
              </a:spcBef>
            </a:pPr>
            <a:r>
              <a:rPr sz="1542" b="1" spc="-5" dirty="0">
                <a:solidFill>
                  <a:srgbClr val="5B9BD4"/>
                </a:solidFill>
                <a:latin typeface="Tahoma"/>
                <a:cs typeface="Tahoma"/>
              </a:rPr>
              <a:t>nouveau</a:t>
            </a:r>
            <a:r>
              <a:rPr sz="1542" b="1" spc="159" dirty="0">
                <a:solidFill>
                  <a:srgbClr val="5B9BD4"/>
                </a:solidFill>
                <a:latin typeface="Tahoma"/>
                <a:cs typeface="Tahoma"/>
              </a:rPr>
              <a:t> </a:t>
            </a:r>
            <a:r>
              <a:rPr sz="1542" b="1" spc="-18" dirty="0">
                <a:solidFill>
                  <a:srgbClr val="5B9BD4"/>
                </a:solidFill>
                <a:latin typeface="Tahoma"/>
                <a:cs typeface="Tahoma"/>
              </a:rPr>
              <a:t>syndic,</a:t>
            </a:r>
            <a:r>
              <a:rPr sz="1542" b="1" spc="163" dirty="0">
                <a:solidFill>
                  <a:srgbClr val="5B9BD4"/>
                </a:solidFill>
                <a:latin typeface="Tahoma"/>
                <a:cs typeface="Tahoma"/>
              </a:rPr>
              <a:t> </a:t>
            </a:r>
            <a:r>
              <a:rPr sz="1542" b="1" spc="-9" dirty="0">
                <a:solidFill>
                  <a:srgbClr val="5B9BD4"/>
                </a:solidFill>
                <a:latin typeface="Tahoma"/>
                <a:cs typeface="Tahoma"/>
              </a:rPr>
              <a:t>dans</a:t>
            </a:r>
            <a:r>
              <a:rPr sz="1542" b="1" spc="150" dirty="0">
                <a:solidFill>
                  <a:srgbClr val="5B9BD4"/>
                </a:solidFill>
                <a:latin typeface="Tahoma"/>
                <a:cs typeface="Tahoma"/>
              </a:rPr>
              <a:t> </a:t>
            </a:r>
            <a:r>
              <a:rPr sz="1542" b="1" spc="-14" dirty="0">
                <a:solidFill>
                  <a:srgbClr val="5B9BD4"/>
                </a:solidFill>
                <a:latin typeface="Tahoma"/>
                <a:cs typeface="Tahoma"/>
              </a:rPr>
              <a:t>le</a:t>
            </a:r>
            <a:r>
              <a:rPr sz="1542" b="1" spc="159" dirty="0">
                <a:solidFill>
                  <a:srgbClr val="5B9BD4"/>
                </a:solidFill>
                <a:latin typeface="Tahoma"/>
                <a:cs typeface="Tahoma"/>
              </a:rPr>
              <a:t> </a:t>
            </a:r>
            <a:r>
              <a:rPr sz="1542" b="1" dirty="0">
                <a:solidFill>
                  <a:srgbClr val="5B9BD4"/>
                </a:solidFill>
                <a:latin typeface="Tahoma"/>
                <a:cs typeface="Tahoma"/>
              </a:rPr>
              <a:t>délai</a:t>
            </a:r>
            <a:r>
              <a:rPr sz="1542" b="1" spc="159" dirty="0">
                <a:solidFill>
                  <a:srgbClr val="5B9BD4"/>
                </a:solidFill>
                <a:latin typeface="Tahoma"/>
                <a:cs typeface="Tahoma"/>
              </a:rPr>
              <a:t> </a:t>
            </a:r>
            <a:r>
              <a:rPr sz="1542" b="1" spc="59" dirty="0">
                <a:solidFill>
                  <a:srgbClr val="5B9BD4"/>
                </a:solidFill>
                <a:latin typeface="Tahoma"/>
                <a:cs typeface="Tahoma"/>
              </a:rPr>
              <a:t>de</a:t>
            </a:r>
            <a:r>
              <a:rPr sz="1542" b="1" spc="145" dirty="0">
                <a:solidFill>
                  <a:srgbClr val="5B9BD4"/>
                </a:solidFill>
                <a:latin typeface="Tahoma"/>
                <a:cs typeface="Tahoma"/>
              </a:rPr>
              <a:t> </a:t>
            </a:r>
            <a:r>
              <a:rPr sz="1542" b="1" spc="-36" dirty="0">
                <a:solidFill>
                  <a:srgbClr val="5B9BD4"/>
                </a:solidFill>
                <a:latin typeface="Tahoma"/>
                <a:cs typeface="Tahoma"/>
              </a:rPr>
              <a:t>quinze</a:t>
            </a:r>
            <a:r>
              <a:rPr sz="1542" b="1" spc="159" dirty="0">
                <a:solidFill>
                  <a:srgbClr val="5B9BD4"/>
                </a:solidFill>
                <a:latin typeface="Tahoma"/>
                <a:cs typeface="Tahoma"/>
              </a:rPr>
              <a:t> </a:t>
            </a:r>
            <a:r>
              <a:rPr sz="1542" b="1" spc="-95" dirty="0">
                <a:solidFill>
                  <a:srgbClr val="5B9BD4"/>
                </a:solidFill>
                <a:latin typeface="Tahoma"/>
                <a:cs typeface="Tahoma"/>
              </a:rPr>
              <a:t>jours</a:t>
            </a:r>
            <a:r>
              <a:rPr sz="1542" b="1" spc="154" dirty="0">
                <a:solidFill>
                  <a:srgbClr val="5B9BD4"/>
                </a:solidFill>
                <a:latin typeface="Tahoma"/>
                <a:cs typeface="Tahoma"/>
              </a:rPr>
              <a:t> </a:t>
            </a:r>
            <a:r>
              <a:rPr sz="1542" b="1" spc="95" dirty="0">
                <a:solidFill>
                  <a:srgbClr val="5B9BD4"/>
                </a:solidFill>
                <a:latin typeface="Tahoma"/>
                <a:cs typeface="Tahoma"/>
              </a:rPr>
              <a:t>à</a:t>
            </a:r>
            <a:r>
              <a:rPr sz="1542" b="1" spc="159" dirty="0">
                <a:solidFill>
                  <a:srgbClr val="5B9BD4"/>
                </a:solidFill>
                <a:latin typeface="Tahoma"/>
                <a:cs typeface="Tahoma"/>
              </a:rPr>
              <a:t> </a:t>
            </a:r>
            <a:r>
              <a:rPr sz="1542" b="1" spc="-14" dirty="0">
                <a:solidFill>
                  <a:srgbClr val="5B9BD4"/>
                </a:solidFill>
                <a:latin typeface="Tahoma"/>
                <a:cs typeface="Tahoma"/>
              </a:rPr>
              <a:t>compter</a:t>
            </a:r>
            <a:r>
              <a:rPr sz="1542" b="1" spc="154" dirty="0">
                <a:solidFill>
                  <a:srgbClr val="5B9BD4"/>
                </a:solidFill>
                <a:latin typeface="Tahoma"/>
                <a:cs typeface="Tahoma"/>
              </a:rPr>
              <a:t> </a:t>
            </a:r>
            <a:r>
              <a:rPr sz="1542" b="1" spc="54" dirty="0">
                <a:solidFill>
                  <a:srgbClr val="5B9BD4"/>
                </a:solidFill>
                <a:latin typeface="Tahoma"/>
                <a:cs typeface="Tahoma"/>
              </a:rPr>
              <a:t>de</a:t>
            </a:r>
            <a:r>
              <a:rPr sz="1542" b="1" spc="159" dirty="0">
                <a:solidFill>
                  <a:srgbClr val="5B9BD4"/>
                </a:solidFill>
                <a:latin typeface="Tahoma"/>
                <a:cs typeface="Tahoma"/>
              </a:rPr>
              <a:t> </a:t>
            </a:r>
            <a:r>
              <a:rPr sz="1542" b="1" spc="-5" dirty="0">
                <a:solidFill>
                  <a:srgbClr val="5B9BD4"/>
                </a:solidFill>
                <a:latin typeface="Tahoma"/>
                <a:cs typeface="Tahoma"/>
              </a:rPr>
              <a:t>la</a:t>
            </a:r>
            <a:r>
              <a:rPr sz="1542" b="1" spc="150" dirty="0">
                <a:solidFill>
                  <a:srgbClr val="5B9BD4"/>
                </a:solidFill>
                <a:latin typeface="Tahoma"/>
                <a:cs typeface="Tahoma"/>
              </a:rPr>
              <a:t> </a:t>
            </a:r>
            <a:r>
              <a:rPr sz="1542" b="1" spc="-23" dirty="0">
                <a:solidFill>
                  <a:srgbClr val="5B9BD4"/>
                </a:solidFill>
                <a:latin typeface="Tahoma"/>
                <a:cs typeface="Tahoma"/>
              </a:rPr>
              <a:t>cessation</a:t>
            </a:r>
            <a:r>
              <a:rPr sz="1542" b="1" spc="154" dirty="0">
                <a:solidFill>
                  <a:srgbClr val="5B9BD4"/>
                </a:solidFill>
                <a:latin typeface="Tahoma"/>
                <a:cs typeface="Tahoma"/>
              </a:rPr>
              <a:t> </a:t>
            </a:r>
            <a:r>
              <a:rPr sz="1542" b="1" spc="63" dirty="0">
                <a:solidFill>
                  <a:srgbClr val="5B9BD4"/>
                </a:solidFill>
                <a:latin typeface="Tahoma"/>
                <a:cs typeface="Tahoma"/>
              </a:rPr>
              <a:t>de</a:t>
            </a:r>
            <a:endParaRPr sz="1542">
              <a:solidFill>
                <a:prstClr val="black"/>
              </a:solidFill>
              <a:latin typeface="Tahoma"/>
              <a:cs typeface="Tahoma"/>
            </a:endParaRPr>
          </a:p>
        </p:txBody>
      </p:sp>
      <p:sp>
        <p:nvSpPr>
          <p:cNvPr id="5" name="object 5"/>
          <p:cNvSpPr txBox="1"/>
          <p:nvPr/>
        </p:nvSpPr>
        <p:spPr>
          <a:xfrm>
            <a:off x="2075772" y="1975979"/>
            <a:ext cx="7515008" cy="249519"/>
          </a:xfrm>
          <a:prstGeom prst="rect">
            <a:avLst/>
          </a:prstGeom>
        </p:spPr>
        <p:txBody>
          <a:bodyPr vert="horz" wrap="square" lIns="0" tIns="12092" rIns="0" bIns="0" rtlCol="0">
            <a:spAutoFit/>
          </a:bodyPr>
          <a:lstStyle/>
          <a:p>
            <a:pPr marL="11516" defTabSz="829178">
              <a:spcBef>
                <a:spcPts val="95"/>
              </a:spcBef>
            </a:pPr>
            <a:r>
              <a:rPr sz="1542" b="1" spc="-54" dirty="0">
                <a:solidFill>
                  <a:srgbClr val="5B9BD4"/>
                </a:solidFill>
                <a:latin typeface="Tahoma"/>
                <a:cs typeface="Tahoma"/>
              </a:rPr>
              <a:t>ses</a:t>
            </a:r>
            <a:r>
              <a:rPr sz="1542" b="1" spc="122" dirty="0">
                <a:solidFill>
                  <a:srgbClr val="5B9BD4"/>
                </a:solidFill>
                <a:latin typeface="Tahoma"/>
                <a:cs typeface="Tahoma"/>
              </a:rPr>
              <a:t> </a:t>
            </a:r>
            <a:r>
              <a:rPr sz="1542" b="1" spc="-50" dirty="0">
                <a:solidFill>
                  <a:srgbClr val="5B9BD4"/>
                </a:solidFill>
                <a:latin typeface="Tahoma"/>
                <a:cs typeface="Tahoma"/>
              </a:rPr>
              <a:t>fonctions,</a:t>
            </a:r>
            <a:r>
              <a:rPr sz="1542" b="1" spc="127" dirty="0">
                <a:solidFill>
                  <a:srgbClr val="5B9BD4"/>
                </a:solidFill>
                <a:latin typeface="Tahoma"/>
                <a:cs typeface="Tahoma"/>
              </a:rPr>
              <a:t> </a:t>
            </a:r>
            <a:r>
              <a:rPr sz="1542" b="1" spc="-9" dirty="0">
                <a:solidFill>
                  <a:srgbClr val="5B9BD4"/>
                </a:solidFill>
                <a:latin typeface="Tahoma"/>
                <a:cs typeface="Tahoma"/>
              </a:rPr>
              <a:t>la</a:t>
            </a:r>
            <a:r>
              <a:rPr sz="1542" b="1" spc="127" dirty="0">
                <a:solidFill>
                  <a:srgbClr val="5B9BD4"/>
                </a:solidFill>
                <a:latin typeface="Tahoma"/>
                <a:cs typeface="Tahoma"/>
              </a:rPr>
              <a:t> </a:t>
            </a:r>
            <a:r>
              <a:rPr sz="1542" b="1" spc="-73" dirty="0">
                <a:solidFill>
                  <a:srgbClr val="5B9BD4"/>
                </a:solidFill>
                <a:latin typeface="Tahoma"/>
                <a:cs typeface="Tahoma"/>
              </a:rPr>
              <a:t>situation</a:t>
            </a:r>
            <a:r>
              <a:rPr sz="1542" b="1" spc="122" dirty="0">
                <a:solidFill>
                  <a:srgbClr val="5B9BD4"/>
                </a:solidFill>
                <a:latin typeface="Tahoma"/>
                <a:cs typeface="Tahoma"/>
              </a:rPr>
              <a:t> </a:t>
            </a:r>
            <a:r>
              <a:rPr sz="1542" b="1" spc="59" dirty="0">
                <a:solidFill>
                  <a:srgbClr val="5B9BD4"/>
                </a:solidFill>
                <a:latin typeface="Tahoma"/>
                <a:cs typeface="Tahoma"/>
              </a:rPr>
              <a:t>de</a:t>
            </a:r>
            <a:r>
              <a:rPr sz="1542" b="1" spc="103" dirty="0">
                <a:solidFill>
                  <a:srgbClr val="5B9BD4"/>
                </a:solidFill>
                <a:latin typeface="Tahoma"/>
                <a:cs typeface="Tahoma"/>
              </a:rPr>
              <a:t> </a:t>
            </a:r>
            <a:r>
              <a:rPr sz="1542" b="1" spc="-68" dirty="0">
                <a:solidFill>
                  <a:srgbClr val="5B9BD4"/>
                </a:solidFill>
                <a:latin typeface="Tahoma"/>
                <a:cs typeface="Tahoma"/>
              </a:rPr>
              <a:t>trésorerie,</a:t>
            </a:r>
            <a:r>
              <a:rPr sz="1542" b="1" spc="118" dirty="0">
                <a:solidFill>
                  <a:srgbClr val="5B9BD4"/>
                </a:solidFill>
                <a:latin typeface="Tahoma"/>
                <a:cs typeface="Tahoma"/>
              </a:rPr>
              <a:t> </a:t>
            </a:r>
            <a:r>
              <a:rPr sz="1542" b="1" spc="-45" dirty="0">
                <a:solidFill>
                  <a:srgbClr val="5B9BD4"/>
                </a:solidFill>
                <a:latin typeface="Tahoma"/>
                <a:cs typeface="Tahoma"/>
              </a:rPr>
              <a:t>les</a:t>
            </a:r>
            <a:r>
              <a:rPr sz="1542" b="1" spc="118" dirty="0">
                <a:solidFill>
                  <a:srgbClr val="5B9BD4"/>
                </a:solidFill>
                <a:latin typeface="Tahoma"/>
                <a:cs typeface="Tahoma"/>
              </a:rPr>
              <a:t> </a:t>
            </a:r>
            <a:r>
              <a:rPr sz="1542" b="1" spc="-27" dirty="0">
                <a:solidFill>
                  <a:srgbClr val="5B9BD4"/>
                </a:solidFill>
                <a:latin typeface="Tahoma"/>
                <a:cs typeface="Tahoma"/>
              </a:rPr>
              <a:t>références</a:t>
            </a:r>
            <a:r>
              <a:rPr sz="1542" b="1" spc="109" dirty="0">
                <a:solidFill>
                  <a:srgbClr val="5B9BD4"/>
                </a:solidFill>
                <a:latin typeface="Tahoma"/>
                <a:cs typeface="Tahoma"/>
              </a:rPr>
              <a:t> </a:t>
            </a:r>
            <a:r>
              <a:rPr sz="1542" b="1" dirty="0">
                <a:solidFill>
                  <a:srgbClr val="5B9BD4"/>
                </a:solidFill>
                <a:latin typeface="Tahoma"/>
                <a:cs typeface="Tahoma"/>
              </a:rPr>
              <a:t>des</a:t>
            </a:r>
            <a:r>
              <a:rPr sz="1542" b="1" spc="127" dirty="0">
                <a:solidFill>
                  <a:srgbClr val="5B9BD4"/>
                </a:solidFill>
                <a:latin typeface="Tahoma"/>
                <a:cs typeface="Tahoma"/>
              </a:rPr>
              <a:t> </a:t>
            </a:r>
            <a:r>
              <a:rPr sz="1542" b="1" dirty="0">
                <a:solidFill>
                  <a:srgbClr val="5B9BD4"/>
                </a:solidFill>
                <a:latin typeface="Tahoma"/>
                <a:cs typeface="Tahoma"/>
              </a:rPr>
              <a:t>comptes</a:t>
            </a:r>
            <a:r>
              <a:rPr sz="1542" b="1" spc="118" dirty="0">
                <a:solidFill>
                  <a:srgbClr val="5B9BD4"/>
                </a:solidFill>
                <a:latin typeface="Tahoma"/>
                <a:cs typeface="Tahoma"/>
              </a:rPr>
              <a:t> </a:t>
            </a:r>
            <a:r>
              <a:rPr sz="1542" b="1" dirty="0">
                <a:solidFill>
                  <a:srgbClr val="5B9BD4"/>
                </a:solidFill>
                <a:latin typeface="Tahoma"/>
                <a:cs typeface="Tahoma"/>
              </a:rPr>
              <a:t>bancaires</a:t>
            </a:r>
            <a:endParaRPr sz="1542">
              <a:solidFill>
                <a:prstClr val="black"/>
              </a:solidFill>
              <a:latin typeface="Tahoma"/>
              <a:cs typeface="Tahoma"/>
            </a:endParaRPr>
          </a:p>
        </p:txBody>
      </p:sp>
      <p:sp>
        <p:nvSpPr>
          <p:cNvPr id="6" name="object 6"/>
          <p:cNvSpPr txBox="1"/>
          <p:nvPr/>
        </p:nvSpPr>
        <p:spPr>
          <a:xfrm>
            <a:off x="2075772" y="2140433"/>
            <a:ext cx="7512706" cy="249519"/>
          </a:xfrm>
          <a:prstGeom prst="rect">
            <a:avLst/>
          </a:prstGeom>
        </p:spPr>
        <p:txBody>
          <a:bodyPr vert="horz" wrap="square" lIns="0" tIns="12092" rIns="0" bIns="0" rtlCol="0">
            <a:spAutoFit/>
          </a:bodyPr>
          <a:lstStyle/>
          <a:p>
            <a:pPr marL="11516" defTabSz="829178">
              <a:spcBef>
                <a:spcPts val="95"/>
              </a:spcBef>
            </a:pPr>
            <a:r>
              <a:rPr sz="1542" b="1" spc="-9" dirty="0">
                <a:solidFill>
                  <a:srgbClr val="5B9BD4"/>
                </a:solidFill>
                <a:latin typeface="Tahoma"/>
                <a:cs typeface="Tahoma"/>
              </a:rPr>
              <a:t>du</a:t>
            </a:r>
            <a:r>
              <a:rPr sz="1542" b="1" spc="5" dirty="0">
                <a:solidFill>
                  <a:srgbClr val="5B9BD4"/>
                </a:solidFill>
                <a:latin typeface="Tahoma"/>
                <a:cs typeface="Tahoma"/>
              </a:rPr>
              <a:t> </a:t>
            </a:r>
            <a:r>
              <a:rPr sz="1542" b="1" spc="-18" dirty="0">
                <a:solidFill>
                  <a:srgbClr val="5B9BD4"/>
                </a:solidFill>
                <a:latin typeface="Tahoma"/>
                <a:cs typeface="Tahoma"/>
              </a:rPr>
              <a:t>syndicat</a:t>
            </a:r>
            <a:r>
              <a:rPr sz="1542" b="1" spc="5" dirty="0">
                <a:solidFill>
                  <a:srgbClr val="5B9BD4"/>
                </a:solidFill>
                <a:latin typeface="Tahoma"/>
                <a:cs typeface="Tahoma"/>
              </a:rPr>
              <a:t> </a:t>
            </a:r>
            <a:r>
              <a:rPr sz="1542" b="1" spc="-54" dirty="0">
                <a:solidFill>
                  <a:srgbClr val="5B9BD4"/>
                </a:solidFill>
                <a:latin typeface="Tahoma"/>
                <a:cs typeface="Tahoma"/>
              </a:rPr>
              <a:t>et</a:t>
            </a:r>
            <a:r>
              <a:rPr sz="1542" b="1" dirty="0">
                <a:solidFill>
                  <a:srgbClr val="5B9BD4"/>
                </a:solidFill>
                <a:latin typeface="Tahoma"/>
                <a:cs typeface="Tahoma"/>
              </a:rPr>
              <a:t> </a:t>
            </a:r>
            <a:r>
              <a:rPr sz="1542" b="1" spc="-45" dirty="0">
                <a:solidFill>
                  <a:srgbClr val="5B9BD4"/>
                </a:solidFill>
                <a:latin typeface="Tahoma"/>
                <a:cs typeface="Tahoma"/>
              </a:rPr>
              <a:t>les</a:t>
            </a:r>
            <a:r>
              <a:rPr sz="1542" b="1" spc="5" dirty="0">
                <a:solidFill>
                  <a:srgbClr val="5B9BD4"/>
                </a:solidFill>
                <a:latin typeface="Tahoma"/>
                <a:cs typeface="Tahoma"/>
              </a:rPr>
              <a:t> </a:t>
            </a:r>
            <a:r>
              <a:rPr sz="1542" b="1" dirty="0">
                <a:solidFill>
                  <a:srgbClr val="5B9BD4"/>
                </a:solidFill>
                <a:latin typeface="Tahoma"/>
                <a:cs typeface="Tahoma"/>
              </a:rPr>
              <a:t>coordonnées</a:t>
            </a:r>
            <a:r>
              <a:rPr sz="1542" b="1" spc="9" dirty="0">
                <a:solidFill>
                  <a:srgbClr val="5B9BD4"/>
                </a:solidFill>
                <a:latin typeface="Tahoma"/>
                <a:cs typeface="Tahoma"/>
              </a:rPr>
              <a:t> </a:t>
            </a:r>
            <a:r>
              <a:rPr sz="1542" b="1" spc="59" dirty="0">
                <a:solidFill>
                  <a:srgbClr val="5B9BD4"/>
                </a:solidFill>
                <a:latin typeface="Tahoma"/>
                <a:cs typeface="Tahoma"/>
              </a:rPr>
              <a:t>de</a:t>
            </a:r>
            <a:r>
              <a:rPr sz="1542" b="1" spc="9" dirty="0">
                <a:solidFill>
                  <a:srgbClr val="5B9BD4"/>
                </a:solidFill>
                <a:latin typeface="Tahoma"/>
                <a:cs typeface="Tahoma"/>
              </a:rPr>
              <a:t> </a:t>
            </a:r>
            <a:r>
              <a:rPr sz="1542" b="1" spc="-5" dirty="0">
                <a:solidFill>
                  <a:srgbClr val="5B9BD4"/>
                </a:solidFill>
                <a:latin typeface="Tahoma"/>
                <a:cs typeface="Tahoma"/>
              </a:rPr>
              <a:t>la</a:t>
            </a:r>
            <a:r>
              <a:rPr sz="1542" b="1" dirty="0">
                <a:solidFill>
                  <a:srgbClr val="5B9BD4"/>
                </a:solidFill>
                <a:latin typeface="Tahoma"/>
                <a:cs typeface="Tahoma"/>
              </a:rPr>
              <a:t> </a:t>
            </a:r>
            <a:r>
              <a:rPr sz="1542" b="1" spc="-5" dirty="0">
                <a:solidFill>
                  <a:srgbClr val="5B9BD4"/>
                </a:solidFill>
                <a:latin typeface="Tahoma"/>
                <a:cs typeface="Tahoma"/>
              </a:rPr>
              <a:t>banque</a:t>
            </a:r>
            <a:r>
              <a:rPr sz="1542" spc="-5" dirty="0">
                <a:solidFill>
                  <a:prstClr val="black"/>
                </a:solidFill>
                <a:latin typeface="Verdana"/>
                <a:cs typeface="Verdana"/>
              </a:rPr>
              <a:t>.</a:t>
            </a:r>
            <a:r>
              <a:rPr sz="1542" spc="-109" dirty="0">
                <a:solidFill>
                  <a:prstClr val="black"/>
                </a:solidFill>
                <a:latin typeface="Verdana"/>
                <a:cs typeface="Verdana"/>
              </a:rPr>
              <a:t> </a:t>
            </a:r>
            <a:r>
              <a:rPr sz="1542" b="1" spc="-204" dirty="0">
                <a:solidFill>
                  <a:prstClr val="black"/>
                </a:solidFill>
                <a:latin typeface="Tahoma"/>
                <a:cs typeface="Tahoma"/>
              </a:rPr>
              <a:t>Il</a:t>
            </a:r>
            <a:r>
              <a:rPr sz="1542" b="1" spc="9" dirty="0">
                <a:solidFill>
                  <a:prstClr val="black"/>
                </a:solidFill>
                <a:latin typeface="Tahoma"/>
                <a:cs typeface="Tahoma"/>
              </a:rPr>
              <a:t> </a:t>
            </a:r>
            <a:r>
              <a:rPr sz="1542" b="1" spc="-50" dirty="0">
                <a:solidFill>
                  <a:prstClr val="black"/>
                </a:solidFill>
                <a:latin typeface="Tahoma"/>
                <a:cs typeface="Tahoma"/>
              </a:rPr>
              <a:t>remet,</a:t>
            </a:r>
            <a:r>
              <a:rPr sz="1542" b="1" spc="18" dirty="0">
                <a:solidFill>
                  <a:prstClr val="black"/>
                </a:solidFill>
                <a:latin typeface="Tahoma"/>
                <a:cs typeface="Tahoma"/>
              </a:rPr>
              <a:t> </a:t>
            </a:r>
            <a:r>
              <a:rPr sz="1542" b="1" spc="-14" dirty="0">
                <a:solidFill>
                  <a:prstClr val="black"/>
                </a:solidFill>
                <a:latin typeface="Tahoma"/>
                <a:cs typeface="Tahoma"/>
              </a:rPr>
              <a:t>dans</a:t>
            </a:r>
            <a:r>
              <a:rPr sz="1542" b="1" spc="5" dirty="0">
                <a:solidFill>
                  <a:prstClr val="black"/>
                </a:solidFill>
                <a:latin typeface="Tahoma"/>
                <a:cs typeface="Tahoma"/>
              </a:rPr>
              <a:t> </a:t>
            </a:r>
            <a:r>
              <a:rPr sz="1542" b="1" spc="-14" dirty="0">
                <a:solidFill>
                  <a:prstClr val="black"/>
                </a:solidFill>
                <a:latin typeface="Tahoma"/>
                <a:cs typeface="Tahoma"/>
              </a:rPr>
              <a:t>le</a:t>
            </a:r>
            <a:r>
              <a:rPr sz="1542" b="1" spc="9" dirty="0">
                <a:solidFill>
                  <a:prstClr val="black"/>
                </a:solidFill>
                <a:latin typeface="Tahoma"/>
                <a:cs typeface="Tahoma"/>
              </a:rPr>
              <a:t> </a:t>
            </a:r>
            <a:r>
              <a:rPr sz="1542" b="1" dirty="0">
                <a:solidFill>
                  <a:prstClr val="black"/>
                </a:solidFill>
                <a:latin typeface="Tahoma"/>
                <a:cs typeface="Tahoma"/>
              </a:rPr>
              <a:t>délai</a:t>
            </a:r>
            <a:r>
              <a:rPr sz="1542" b="1" spc="9" dirty="0">
                <a:solidFill>
                  <a:prstClr val="black"/>
                </a:solidFill>
                <a:latin typeface="Tahoma"/>
                <a:cs typeface="Tahoma"/>
              </a:rPr>
              <a:t> </a:t>
            </a:r>
            <a:r>
              <a:rPr sz="1542" b="1" spc="-45" dirty="0">
                <a:solidFill>
                  <a:prstClr val="black"/>
                </a:solidFill>
                <a:latin typeface="Tahoma"/>
                <a:cs typeface="Tahoma"/>
              </a:rPr>
              <a:t>d'un</a:t>
            </a:r>
            <a:r>
              <a:rPr sz="1542" b="1" spc="5" dirty="0">
                <a:solidFill>
                  <a:prstClr val="black"/>
                </a:solidFill>
                <a:latin typeface="Tahoma"/>
                <a:cs typeface="Tahoma"/>
              </a:rPr>
              <a:t> </a:t>
            </a:r>
            <a:r>
              <a:rPr sz="1542" b="1" spc="-54" dirty="0">
                <a:solidFill>
                  <a:prstClr val="black"/>
                </a:solidFill>
                <a:latin typeface="Tahoma"/>
                <a:cs typeface="Tahoma"/>
              </a:rPr>
              <a:t>mois</a:t>
            </a:r>
            <a:endParaRPr sz="1542">
              <a:solidFill>
                <a:prstClr val="black"/>
              </a:solidFill>
              <a:latin typeface="Tahoma"/>
              <a:cs typeface="Tahoma"/>
            </a:endParaRPr>
          </a:p>
        </p:txBody>
      </p:sp>
      <p:sp>
        <p:nvSpPr>
          <p:cNvPr id="7" name="object 7"/>
          <p:cNvSpPr txBox="1"/>
          <p:nvPr/>
        </p:nvSpPr>
        <p:spPr>
          <a:xfrm>
            <a:off x="2075772" y="2304887"/>
            <a:ext cx="7514433" cy="249519"/>
          </a:xfrm>
          <a:prstGeom prst="rect">
            <a:avLst/>
          </a:prstGeom>
        </p:spPr>
        <p:txBody>
          <a:bodyPr vert="horz" wrap="square" lIns="0" tIns="12092" rIns="0" bIns="0" rtlCol="0">
            <a:spAutoFit/>
          </a:bodyPr>
          <a:lstStyle/>
          <a:p>
            <a:pPr marL="11516" defTabSz="829178">
              <a:spcBef>
                <a:spcPts val="95"/>
              </a:spcBef>
              <a:tabLst>
                <a:tab pos="261421" algn="l"/>
                <a:tab pos="1193095" algn="l"/>
                <a:tab pos="1567377" algn="l"/>
                <a:tab pos="1864499" algn="l"/>
                <a:tab pos="2604425" algn="l"/>
                <a:tab pos="3223428" algn="l"/>
                <a:tab pos="4375065" algn="l"/>
                <a:tab pos="4836295" algn="l"/>
                <a:tab pos="6026510" algn="l"/>
                <a:tab pos="6332271" algn="l"/>
                <a:tab pos="7253579" algn="l"/>
              </a:tabLst>
            </a:pPr>
            <a:r>
              <a:rPr sz="1542" b="1" spc="95" dirty="0">
                <a:solidFill>
                  <a:prstClr val="black"/>
                </a:solidFill>
                <a:latin typeface="Tahoma"/>
                <a:cs typeface="Tahoma"/>
              </a:rPr>
              <a:t>à	</a:t>
            </a:r>
            <a:r>
              <a:rPr sz="1542" b="1" spc="91" dirty="0">
                <a:solidFill>
                  <a:prstClr val="black"/>
                </a:solidFill>
                <a:latin typeface="Tahoma"/>
                <a:cs typeface="Tahoma"/>
              </a:rPr>
              <a:t>c</a:t>
            </a:r>
            <a:r>
              <a:rPr sz="1542" b="1" spc="118" dirty="0">
                <a:solidFill>
                  <a:prstClr val="black"/>
                </a:solidFill>
                <a:latin typeface="Tahoma"/>
                <a:cs typeface="Tahoma"/>
              </a:rPr>
              <a:t>o</a:t>
            </a:r>
            <a:r>
              <a:rPr sz="1542" b="1" spc="-50" dirty="0">
                <a:solidFill>
                  <a:prstClr val="black"/>
                </a:solidFill>
                <a:latin typeface="Tahoma"/>
                <a:cs typeface="Tahoma"/>
              </a:rPr>
              <a:t>mpter</a:t>
            </a:r>
            <a:r>
              <a:rPr sz="1542" b="1" dirty="0">
                <a:solidFill>
                  <a:prstClr val="black"/>
                </a:solidFill>
                <a:latin typeface="Tahoma"/>
                <a:cs typeface="Tahoma"/>
              </a:rPr>
              <a:t>	</a:t>
            </a:r>
            <a:r>
              <a:rPr sz="1542" b="1" spc="54" dirty="0">
                <a:solidFill>
                  <a:prstClr val="black"/>
                </a:solidFill>
                <a:latin typeface="Tahoma"/>
                <a:cs typeface="Tahoma"/>
              </a:rPr>
              <a:t>d</a:t>
            </a:r>
            <a:r>
              <a:rPr sz="1542" b="1" spc="59" dirty="0">
                <a:solidFill>
                  <a:prstClr val="black"/>
                </a:solidFill>
                <a:latin typeface="Tahoma"/>
                <a:cs typeface="Tahoma"/>
              </a:rPr>
              <a:t>e</a:t>
            </a:r>
            <a:r>
              <a:rPr sz="1542" b="1" dirty="0">
                <a:solidFill>
                  <a:prstClr val="black"/>
                </a:solidFill>
                <a:latin typeface="Tahoma"/>
                <a:cs typeface="Tahoma"/>
              </a:rPr>
              <a:t>	</a:t>
            </a:r>
            <a:r>
              <a:rPr sz="1542" b="1" spc="-5" dirty="0">
                <a:solidFill>
                  <a:prstClr val="black"/>
                </a:solidFill>
                <a:latin typeface="Tahoma"/>
                <a:cs typeface="Tahoma"/>
              </a:rPr>
              <a:t>l</a:t>
            </a:r>
            <a:r>
              <a:rPr sz="1542" b="1" dirty="0">
                <a:solidFill>
                  <a:prstClr val="black"/>
                </a:solidFill>
                <a:latin typeface="Tahoma"/>
                <a:cs typeface="Tahoma"/>
              </a:rPr>
              <a:t>a	</a:t>
            </a:r>
            <a:r>
              <a:rPr sz="1542" b="1" spc="-23" dirty="0">
                <a:solidFill>
                  <a:prstClr val="black"/>
                </a:solidFill>
                <a:latin typeface="Tahoma"/>
                <a:cs typeface="Tahoma"/>
              </a:rPr>
              <a:t>m</a:t>
            </a:r>
            <a:r>
              <a:rPr sz="1542" b="1" spc="41" dirty="0">
                <a:solidFill>
                  <a:prstClr val="black"/>
                </a:solidFill>
                <a:latin typeface="Tahoma"/>
                <a:cs typeface="Tahoma"/>
              </a:rPr>
              <a:t>êm</a:t>
            </a:r>
            <a:r>
              <a:rPr sz="1542" b="1" spc="32" dirty="0">
                <a:solidFill>
                  <a:prstClr val="black"/>
                </a:solidFill>
                <a:latin typeface="Tahoma"/>
                <a:cs typeface="Tahoma"/>
              </a:rPr>
              <a:t>e</a:t>
            </a:r>
            <a:r>
              <a:rPr sz="1542" b="1" dirty="0">
                <a:solidFill>
                  <a:prstClr val="black"/>
                </a:solidFill>
                <a:latin typeface="Tahoma"/>
                <a:cs typeface="Tahoma"/>
              </a:rPr>
              <a:t>	</a:t>
            </a:r>
            <a:r>
              <a:rPr sz="1542" b="1" spc="36" dirty="0">
                <a:solidFill>
                  <a:prstClr val="black"/>
                </a:solidFill>
                <a:latin typeface="Tahoma"/>
                <a:cs typeface="Tahoma"/>
              </a:rPr>
              <a:t>d</a:t>
            </a:r>
            <a:r>
              <a:rPr sz="1542" b="1" spc="-54" dirty="0">
                <a:solidFill>
                  <a:prstClr val="black"/>
                </a:solidFill>
                <a:latin typeface="Tahoma"/>
                <a:cs typeface="Tahoma"/>
              </a:rPr>
              <a:t>a</a:t>
            </a:r>
            <a:r>
              <a:rPr sz="1542" b="1" spc="-32" dirty="0">
                <a:solidFill>
                  <a:prstClr val="black"/>
                </a:solidFill>
                <a:latin typeface="Tahoma"/>
                <a:cs typeface="Tahoma"/>
              </a:rPr>
              <a:t>t</a:t>
            </a:r>
            <a:r>
              <a:rPr sz="1542" b="1" spc="9" dirty="0">
                <a:solidFill>
                  <a:prstClr val="black"/>
                </a:solidFill>
                <a:latin typeface="Tahoma"/>
                <a:cs typeface="Tahoma"/>
              </a:rPr>
              <a:t>e</a:t>
            </a:r>
            <a:r>
              <a:rPr sz="1542" b="1" spc="5" dirty="0">
                <a:solidFill>
                  <a:prstClr val="black"/>
                </a:solidFill>
                <a:latin typeface="Tahoma"/>
                <a:cs typeface="Tahoma"/>
              </a:rPr>
              <a:t>,</a:t>
            </a:r>
            <a:r>
              <a:rPr sz="1542" b="1" dirty="0">
                <a:solidFill>
                  <a:prstClr val="black"/>
                </a:solidFill>
                <a:latin typeface="Tahoma"/>
                <a:cs typeface="Tahoma"/>
              </a:rPr>
              <a:t>	</a:t>
            </a:r>
            <a:r>
              <a:rPr sz="1542" b="1" spc="-54" dirty="0">
                <a:solidFill>
                  <a:prstClr val="black"/>
                </a:solidFill>
                <a:latin typeface="Tahoma"/>
                <a:cs typeface="Tahoma"/>
              </a:rPr>
              <a:t>l'en</a:t>
            </a:r>
            <a:r>
              <a:rPr sz="1542" b="1" spc="-73" dirty="0">
                <a:solidFill>
                  <a:prstClr val="black"/>
                </a:solidFill>
                <a:latin typeface="Tahoma"/>
                <a:cs typeface="Tahoma"/>
              </a:rPr>
              <a:t>s</a:t>
            </a:r>
            <a:r>
              <a:rPr sz="1542" b="1" spc="9" dirty="0">
                <a:solidFill>
                  <a:prstClr val="black"/>
                </a:solidFill>
                <a:latin typeface="Tahoma"/>
                <a:cs typeface="Tahoma"/>
              </a:rPr>
              <a:t>embl</a:t>
            </a:r>
            <a:r>
              <a:rPr sz="1542" b="1" spc="14" dirty="0">
                <a:solidFill>
                  <a:prstClr val="black"/>
                </a:solidFill>
                <a:latin typeface="Tahoma"/>
                <a:cs typeface="Tahoma"/>
              </a:rPr>
              <a:t>e</a:t>
            </a:r>
            <a:r>
              <a:rPr sz="1542" b="1" dirty="0">
                <a:solidFill>
                  <a:prstClr val="black"/>
                </a:solidFill>
                <a:latin typeface="Tahoma"/>
                <a:cs typeface="Tahoma"/>
              </a:rPr>
              <a:t>	</a:t>
            </a:r>
            <a:r>
              <a:rPr sz="1542" b="1" spc="-5" dirty="0">
                <a:solidFill>
                  <a:prstClr val="black"/>
                </a:solidFill>
                <a:latin typeface="Tahoma"/>
                <a:cs typeface="Tahoma"/>
              </a:rPr>
              <a:t>de</a:t>
            </a:r>
            <a:r>
              <a:rPr sz="1542" b="1" dirty="0">
                <a:solidFill>
                  <a:prstClr val="black"/>
                </a:solidFill>
                <a:latin typeface="Tahoma"/>
                <a:cs typeface="Tahoma"/>
              </a:rPr>
              <a:t>s	</a:t>
            </a:r>
            <a:r>
              <a:rPr sz="1542" b="1" spc="36" dirty="0">
                <a:solidFill>
                  <a:prstClr val="black"/>
                </a:solidFill>
                <a:latin typeface="Tahoma"/>
                <a:cs typeface="Tahoma"/>
              </a:rPr>
              <a:t>d</a:t>
            </a:r>
            <a:r>
              <a:rPr sz="1542" b="1" spc="32" dirty="0">
                <a:solidFill>
                  <a:prstClr val="black"/>
                </a:solidFill>
                <a:latin typeface="Tahoma"/>
                <a:cs typeface="Tahoma"/>
              </a:rPr>
              <a:t>o</a:t>
            </a:r>
            <a:r>
              <a:rPr sz="1542" b="1" spc="23" dirty="0">
                <a:solidFill>
                  <a:prstClr val="black"/>
                </a:solidFill>
                <a:latin typeface="Tahoma"/>
                <a:cs typeface="Tahoma"/>
              </a:rPr>
              <a:t>cu</a:t>
            </a:r>
            <a:r>
              <a:rPr sz="1542" b="1" spc="32" dirty="0">
                <a:solidFill>
                  <a:prstClr val="black"/>
                </a:solidFill>
                <a:latin typeface="Tahoma"/>
                <a:cs typeface="Tahoma"/>
              </a:rPr>
              <a:t>m</a:t>
            </a:r>
            <a:r>
              <a:rPr sz="1542" b="1" spc="-77" dirty="0">
                <a:solidFill>
                  <a:prstClr val="black"/>
                </a:solidFill>
                <a:latin typeface="Tahoma"/>
                <a:cs typeface="Tahoma"/>
              </a:rPr>
              <a:t>ent</a:t>
            </a:r>
            <a:r>
              <a:rPr sz="1542" b="1" spc="-68" dirty="0">
                <a:solidFill>
                  <a:prstClr val="black"/>
                </a:solidFill>
                <a:latin typeface="Tahoma"/>
                <a:cs typeface="Tahoma"/>
              </a:rPr>
              <a:t>s</a:t>
            </a:r>
            <a:r>
              <a:rPr sz="1542" b="1" dirty="0">
                <a:solidFill>
                  <a:prstClr val="black"/>
                </a:solidFill>
                <a:latin typeface="Tahoma"/>
                <a:cs typeface="Tahoma"/>
              </a:rPr>
              <a:t>	</a:t>
            </a:r>
            <a:r>
              <a:rPr sz="1542" b="1" spc="-54" dirty="0">
                <a:solidFill>
                  <a:prstClr val="black"/>
                </a:solidFill>
                <a:latin typeface="Tahoma"/>
                <a:cs typeface="Tahoma"/>
              </a:rPr>
              <a:t>et</a:t>
            </a:r>
            <a:r>
              <a:rPr sz="1542" b="1" dirty="0">
                <a:solidFill>
                  <a:prstClr val="black"/>
                </a:solidFill>
                <a:latin typeface="Tahoma"/>
                <a:cs typeface="Tahoma"/>
              </a:rPr>
              <a:t>	</a:t>
            </a:r>
            <a:r>
              <a:rPr sz="1542" b="1" spc="-50" dirty="0">
                <a:solidFill>
                  <a:prstClr val="black"/>
                </a:solidFill>
                <a:latin typeface="Tahoma"/>
                <a:cs typeface="Tahoma"/>
              </a:rPr>
              <a:t>ar</a:t>
            </a:r>
            <a:r>
              <a:rPr sz="1542" b="1" spc="-9" dirty="0">
                <a:solidFill>
                  <a:prstClr val="black"/>
                </a:solidFill>
                <a:latin typeface="Tahoma"/>
                <a:cs typeface="Tahoma"/>
              </a:rPr>
              <a:t>chi</a:t>
            </a:r>
            <a:r>
              <a:rPr sz="1542" b="1" spc="-14" dirty="0">
                <a:solidFill>
                  <a:prstClr val="black"/>
                </a:solidFill>
                <a:latin typeface="Tahoma"/>
                <a:cs typeface="Tahoma"/>
              </a:rPr>
              <a:t>v</a:t>
            </a:r>
            <a:r>
              <a:rPr sz="1542" b="1" spc="-27" dirty="0">
                <a:solidFill>
                  <a:prstClr val="black"/>
                </a:solidFill>
                <a:latin typeface="Tahoma"/>
                <a:cs typeface="Tahoma"/>
              </a:rPr>
              <a:t>e</a:t>
            </a:r>
            <a:r>
              <a:rPr sz="1542" b="1" spc="-23" dirty="0">
                <a:solidFill>
                  <a:prstClr val="black"/>
                </a:solidFill>
                <a:latin typeface="Tahoma"/>
                <a:cs typeface="Tahoma"/>
              </a:rPr>
              <a:t>s</a:t>
            </a:r>
            <a:r>
              <a:rPr sz="1542" b="1" dirty="0">
                <a:solidFill>
                  <a:prstClr val="black"/>
                </a:solidFill>
                <a:latin typeface="Tahoma"/>
                <a:cs typeface="Tahoma"/>
              </a:rPr>
              <a:t>	</a:t>
            </a:r>
            <a:r>
              <a:rPr sz="1542" b="1" spc="-5" dirty="0">
                <a:solidFill>
                  <a:prstClr val="black"/>
                </a:solidFill>
                <a:latin typeface="Tahoma"/>
                <a:cs typeface="Tahoma"/>
              </a:rPr>
              <a:t>du</a:t>
            </a:r>
            <a:endParaRPr sz="1542">
              <a:solidFill>
                <a:prstClr val="black"/>
              </a:solidFill>
              <a:latin typeface="Tahoma"/>
              <a:cs typeface="Tahoma"/>
            </a:endParaRPr>
          </a:p>
        </p:txBody>
      </p:sp>
      <p:sp>
        <p:nvSpPr>
          <p:cNvPr id="8" name="object 8"/>
          <p:cNvSpPr txBox="1"/>
          <p:nvPr/>
        </p:nvSpPr>
        <p:spPr>
          <a:xfrm>
            <a:off x="2075773" y="2469341"/>
            <a:ext cx="7512129" cy="249519"/>
          </a:xfrm>
          <a:prstGeom prst="rect">
            <a:avLst/>
          </a:prstGeom>
        </p:spPr>
        <p:txBody>
          <a:bodyPr vert="horz" wrap="square" lIns="0" tIns="12092" rIns="0" bIns="0" rtlCol="0">
            <a:spAutoFit/>
          </a:bodyPr>
          <a:lstStyle/>
          <a:p>
            <a:pPr marL="11516" defTabSz="829178">
              <a:spcBef>
                <a:spcPts val="95"/>
              </a:spcBef>
            </a:pPr>
            <a:r>
              <a:rPr sz="1542" b="1" spc="-18" dirty="0">
                <a:solidFill>
                  <a:prstClr val="black"/>
                </a:solidFill>
                <a:latin typeface="Tahoma"/>
                <a:cs typeface="Tahoma"/>
              </a:rPr>
              <a:t>syndicat</a:t>
            </a:r>
            <a:r>
              <a:rPr sz="1542" b="1" spc="109" dirty="0">
                <a:solidFill>
                  <a:prstClr val="black"/>
                </a:solidFill>
                <a:latin typeface="Tahoma"/>
                <a:cs typeface="Tahoma"/>
              </a:rPr>
              <a:t> </a:t>
            </a:r>
            <a:r>
              <a:rPr sz="1542" b="1" spc="-59" dirty="0">
                <a:solidFill>
                  <a:prstClr val="black"/>
                </a:solidFill>
                <a:latin typeface="Tahoma"/>
                <a:cs typeface="Tahoma"/>
              </a:rPr>
              <a:t>ainsi</a:t>
            </a:r>
            <a:r>
              <a:rPr sz="1542" b="1" spc="103" dirty="0">
                <a:solidFill>
                  <a:prstClr val="black"/>
                </a:solidFill>
                <a:latin typeface="Tahoma"/>
                <a:cs typeface="Tahoma"/>
              </a:rPr>
              <a:t> </a:t>
            </a:r>
            <a:r>
              <a:rPr sz="1542" b="1" dirty="0">
                <a:solidFill>
                  <a:prstClr val="black"/>
                </a:solidFill>
                <a:latin typeface="Tahoma"/>
                <a:cs typeface="Tahoma"/>
              </a:rPr>
              <a:t>que,</a:t>
            </a:r>
            <a:r>
              <a:rPr sz="1542" b="1" spc="109" dirty="0">
                <a:solidFill>
                  <a:prstClr val="black"/>
                </a:solidFill>
                <a:latin typeface="Tahoma"/>
                <a:cs typeface="Tahoma"/>
              </a:rPr>
              <a:t> </a:t>
            </a:r>
            <a:r>
              <a:rPr sz="1542" b="1" spc="-14" dirty="0">
                <a:solidFill>
                  <a:prstClr val="black"/>
                </a:solidFill>
                <a:latin typeface="Tahoma"/>
                <a:cs typeface="Tahoma"/>
              </a:rPr>
              <a:t>le</a:t>
            </a:r>
            <a:r>
              <a:rPr sz="1542" b="1" spc="82" dirty="0">
                <a:solidFill>
                  <a:prstClr val="black"/>
                </a:solidFill>
                <a:latin typeface="Tahoma"/>
                <a:cs typeface="Tahoma"/>
              </a:rPr>
              <a:t> </a:t>
            </a:r>
            <a:r>
              <a:rPr sz="1542" b="1" spc="50" dirty="0">
                <a:solidFill>
                  <a:prstClr val="black"/>
                </a:solidFill>
                <a:latin typeface="Tahoma"/>
                <a:cs typeface="Tahoma"/>
              </a:rPr>
              <a:t>cas</a:t>
            </a:r>
            <a:r>
              <a:rPr sz="1542" b="1" spc="103" dirty="0">
                <a:solidFill>
                  <a:prstClr val="black"/>
                </a:solidFill>
                <a:latin typeface="Tahoma"/>
                <a:cs typeface="Tahoma"/>
              </a:rPr>
              <a:t> </a:t>
            </a:r>
            <a:r>
              <a:rPr sz="1542" b="1" dirty="0">
                <a:solidFill>
                  <a:prstClr val="black"/>
                </a:solidFill>
                <a:latin typeface="Tahoma"/>
                <a:cs typeface="Tahoma"/>
              </a:rPr>
              <a:t>échéant,</a:t>
            </a:r>
            <a:r>
              <a:rPr sz="1542" b="1" spc="113" dirty="0">
                <a:solidFill>
                  <a:prstClr val="black"/>
                </a:solidFill>
                <a:latin typeface="Tahoma"/>
                <a:cs typeface="Tahoma"/>
              </a:rPr>
              <a:t> </a:t>
            </a:r>
            <a:r>
              <a:rPr sz="1542" b="1" spc="-23" dirty="0">
                <a:solidFill>
                  <a:prstClr val="black"/>
                </a:solidFill>
                <a:latin typeface="Tahoma"/>
                <a:cs typeface="Tahoma"/>
              </a:rPr>
              <a:t>l'ensemble</a:t>
            </a:r>
            <a:r>
              <a:rPr sz="1542" b="1" spc="100" dirty="0">
                <a:solidFill>
                  <a:prstClr val="black"/>
                </a:solidFill>
                <a:latin typeface="Tahoma"/>
                <a:cs typeface="Tahoma"/>
              </a:rPr>
              <a:t> </a:t>
            </a:r>
            <a:r>
              <a:rPr sz="1542" b="1" spc="-5" dirty="0">
                <a:solidFill>
                  <a:prstClr val="black"/>
                </a:solidFill>
                <a:latin typeface="Tahoma"/>
                <a:cs typeface="Tahoma"/>
              </a:rPr>
              <a:t>des</a:t>
            </a:r>
            <a:r>
              <a:rPr sz="1542" b="1" spc="100" dirty="0">
                <a:solidFill>
                  <a:prstClr val="black"/>
                </a:solidFill>
                <a:latin typeface="Tahoma"/>
                <a:cs typeface="Tahoma"/>
              </a:rPr>
              <a:t> </a:t>
            </a:r>
            <a:r>
              <a:rPr sz="1542" b="1" spc="-18" dirty="0">
                <a:solidFill>
                  <a:prstClr val="black"/>
                </a:solidFill>
                <a:latin typeface="Tahoma"/>
                <a:cs typeface="Tahoma"/>
              </a:rPr>
              <a:t>documents</a:t>
            </a:r>
            <a:r>
              <a:rPr sz="1542" b="1" spc="109" dirty="0">
                <a:solidFill>
                  <a:prstClr val="black"/>
                </a:solidFill>
                <a:latin typeface="Tahoma"/>
                <a:cs typeface="Tahoma"/>
              </a:rPr>
              <a:t> </a:t>
            </a:r>
            <a:r>
              <a:rPr sz="1542" b="1" spc="-36" dirty="0">
                <a:solidFill>
                  <a:prstClr val="black"/>
                </a:solidFill>
                <a:latin typeface="Tahoma"/>
                <a:cs typeface="Tahoma"/>
              </a:rPr>
              <a:t>dématérialisés</a:t>
            </a:r>
            <a:endParaRPr sz="1542">
              <a:solidFill>
                <a:prstClr val="black"/>
              </a:solidFill>
              <a:latin typeface="Tahoma"/>
              <a:cs typeface="Tahoma"/>
            </a:endParaRPr>
          </a:p>
        </p:txBody>
      </p:sp>
      <p:sp>
        <p:nvSpPr>
          <p:cNvPr id="9" name="object 9"/>
          <p:cNvSpPr txBox="1"/>
          <p:nvPr/>
        </p:nvSpPr>
        <p:spPr>
          <a:xfrm>
            <a:off x="2075772" y="2633518"/>
            <a:ext cx="7513282" cy="249519"/>
          </a:xfrm>
          <a:prstGeom prst="rect">
            <a:avLst/>
          </a:prstGeom>
        </p:spPr>
        <p:txBody>
          <a:bodyPr vert="horz" wrap="square" lIns="0" tIns="12092" rIns="0" bIns="0" rtlCol="0">
            <a:spAutoFit/>
          </a:bodyPr>
          <a:lstStyle/>
          <a:p>
            <a:pPr marL="11516" defTabSz="829178">
              <a:spcBef>
                <a:spcPts val="95"/>
              </a:spcBef>
            </a:pPr>
            <a:r>
              <a:rPr sz="1542" b="1" spc="-86" dirty="0">
                <a:solidFill>
                  <a:prstClr val="black"/>
                </a:solidFill>
                <a:latin typeface="Tahoma"/>
                <a:cs typeface="Tahoma"/>
              </a:rPr>
              <a:t>relatifs</a:t>
            </a:r>
            <a:r>
              <a:rPr sz="1542" b="1" spc="154" dirty="0">
                <a:solidFill>
                  <a:prstClr val="black"/>
                </a:solidFill>
                <a:latin typeface="Tahoma"/>
                <a:cs typeface="Tahoma"/>
              </a:rPr>
              <a:t> </a:t>
            </a:r>
            <a:r>
              <a:rPr sz="1542" b="1" spc="95" dirty="0">
                <a:solidFill>
                  <a:prstClr val="black"/>
                </a:solidFill>
                <a:latin typeface="Tahoma"/>
                <a:cs typeface="Tahoma"/>
              </a:rPr>
              <a:t>à</a:t>
            </a:r>
            <a:r>
              <a:rPr sz="1542" b="1" spc="150" dirty="0">
                <a:solidFill>
                  <a:prstClr val="black"/>
                </a:solidFill>
                <a:latin typeface="Tahoma"/>
                <a:cs typeface="Tahoma"/>
              </a:rPr>
              <a:t> </a:t>
            </a:r>
            <a:r>
              <a:rPr sz="1542" b="1" dirty="0">
                <a:solidFill>
                  <a:prstClr val="black"/>
                </a:solidFill>
                <a:latin typeface="Tahoma"/>
                <a:cs typeface="Tahoma"/>
              </a:rPr>
              <a:t>la</a:t>
            </a:r>
            <a:r>
              <a:rPr sz="1542" b="1" spc="141" dirty="0">
                <a:solidFill>
                  <a:prstClr val="black"/>
                </a:solidFill>
                <a:latin typeface="Tahoma"/>
                <a:cs typeface="Tahoma"/>
              </a:rPr>
              <a:t> </a:t>
            </a:r>
            <a:r>
              <a:rPr sz="1542" b="1" spc="-45" dirty="0">
                <a:solidFill>
                  <a:prstClr val="black"/>
                </a:solidFill>
                <a:latin typeface="Tahoma"/>
                <a:cs typeface="Tahoma"/>
              </a:rPr>
              <a:t>gestion</a:t>
            </a:r>
            <a:r>
              <a:rPr sz="1542" b="1" spc="145" dirty="0">
                <a:solidFill>
                  <a:prstClr val="black"/>
                </a:solidFill>
                <a:latin typeface="Tahoma"/>
                <a:cs typeface="Tahoma"/>
              </a:rPr>
              <a:t> </a:t>
            </a:r>
            <a:r>
              <a:rPr sz="1542" b="1" spc="59" dirty="0">
                <a:solidFill>
                  <a:prstClr val="black"/>
                </a:solidFill>
                <a:latin typeface="Tahoma"/>
                <a:cs typeface="Tahoma"/>
              </a:rPr>
              <a:t>de</a:t>
            </a:r>
            <a:r>
              <a:rPr sz="1542" b="1" spc="150" dirty="0">
                <a:solidFill>
                  <a:prstClr val="black"/>
                </a:solidFill>
                <a:latin typeface="Tahoma"/>
                <a:cs typeface="Tahoma"/>
              </a:rPr>
              <a:t> </a:t>
            </a:r>
            <a:r>
              <a:rPr sz="1542" b="1" spc="-32" dirty="0">
                <a:solidFill>
                  <a:prstClr val="black"/>
                </a:solidFill>
                <a:latin typeface="Tahoma"/>
                <a:cs typeface="Tahoma"/>
              </a:rPr>
              <a:t>l'immeuble</a:t>
            </a:r>
            <a:r>
              <a:rPr sz="1542" b="1" spc="150" dirty="0">
                <a:solidFill>
                  <a:prstClr val="black"/>
                </a:solidFill>
                <a:latin typeface="Tahoma"/>
                <a:cs typeface="Tahoma"/>
              </a:rPr>
              <a:t> </a:t>
            </a:r>
            <a:r>
              <a:rPr sz="1542" b="1" spc="-14" dirty="0">
                <a:solidFill>
                  <a:prstClr val="black"/>
                </a:solidFill>
                <a:latin typeface="Tahoma"/>
                <a:cs typeface="Tahoma"/>
              </a:rPr>
              <a:t>ou</a:t>
            </a:r>
            <a:r>
              <a:rPr sz="1542" b="1" spc="145" dirty="0">
                <a:solidFill>
                  <a:prstClr val="black"/>
                </a:solidFill>
                <a:latin typeface="Tahoma"/>
                <a:cs typeface="Tahoma"/>
              </a:rPr>
              <a:t> </a:t>
            </a:r>
            <a:r>
              <a:rPr sz="1542" b="1" spc="-18" dirty="0">
                <a:solidFill>
                  <a:prstClr val="black"/>
                </a:solidFill>
                <a:latin typeface="Tahoma"/>
                <a:cs typeface="Tahoma"/>
              </a:rPr>
              <a:t>aux</a:t>
            </a:r>
            <a:r>
              <a:rPr sz="1542" b="1" spc="145" dirty="0">
                <a:solidFill>
                  <a:prstClr val="black"/>
                </a:solidFill>
                <a:latin typeface="Tahoma"/>
                <a:cs typeface="Tahoma"/>
              </a:rPr>
              <a:t> </a:t>
            </a:r>
            <a:r>
              <a:rPr sz="1542" b="1" spc="-86" dirty="0">
                <a:solidFill>
                  <a:prstClr val="black"/>
                </a:solidFill>
                <a:latin typeface="Tahoma"/>
                <a:cs typeface="Tahoma"/>
              </a:rPr>
              <a:t>lots</a:t>
            </a:r>
            <a:r>
              <a:rPr sz="1542" b="1" spc="145" dirty="0">
                <a:solidFill>
                  <a:prstClr val="black"/>
                </a:solidFill>
                <a:latin typeface="Tahoma"/>
                <a:cs typeface="Tahoma"/>
              </a:rPr>
              <a:t> </a:t>
            </a:r>
            <a:r>
              <a:rPr sz="1542" b="1" spc="-23" dirty="0">
                <a:solidFill>
                  <a:prstClr val="black"/>
                </a:solidFill>
                <a:latin typeface="Tahoma"/>
                <a:cs typeface="Tahoma"/>
              </a:rPr>
              <a:t>gérés</a:t>
            </a:r>
            <a:r>
              <a:rPr sz="1542" b="1" spc="141" dirty="0">
                <a:solidFill>
                  <a:prstClr val="black"/>
                </a:solidFill>
                <a:latin typeface="Tahoma"/>
                <a:cs typeface="Tahoma"/>
              </a:rPr>
              <a:t> </a:t>
            </a:r>
            <a:r>
              <a:rPr sz="1542" b="1" spc="-45" dirty="0">
                <a:solidFill>
                  <a:prstClr val="black"/>
                </a:solidFill>
                <a:latin typeface="Tahoma"/>
                <a:cs typeface="Tahoma"/>
              </a:rPr>
              <a:t>mentionnés</a:t>
            </a:r>
            <a:r>
              <a:rPr sz="1542" b="1" spc="145" dirty="0">
                <a:solidFill>
                  <a:prstClr val="black"/>
                </a:solidFill>
                <a:latin typeface="Tahoma"/>
                <a:cs typeface="Tahoma"/>
              </a:rPr>
              <a:t> </a:t>
            </a:r>
            <a:r>
              <a:rPr sz="1542" b="1" spc="95" dirty="0">
                <a:solidFill>
                  <a:prstClr val="black"/>
                </a:solidFill>
                <a:latin typeface="Tahoma"/>
                <a:cs typeface="Tahoma"/>
              </a:rPr>
              <a:t>à</a:t>
            </a:r>
            <a:r>
              <a:rPr sz="1542" b="1" spc="150" dirty="0">
                <a:solidFill>
                  <a:prstClr val="black"/>
                </a:solidFill>
                <a:latin typeface="Tahoma"/>
                <a:cs typeface="Tahoma"/>
              </a:rPr>
              <a:t> </a:t>
            </a:r>
            <a:r>
              <a:rPr sz="1542" b="1" spc="-23" dirty="0">
                <a:solidFill>
                  <a:prstClr val="black"/>
                </a:solidFill>
                <a:latin typeface="Tahoma"/>
                <a:cs typeface="Tahoma"/>
              </a:rPr>
              <a:t>l'alinéa</a:t>
            </a:r>
            <a:r>
              <a:rPr sz="1542" b="1" spc="150" dirty="0">
                <a:solidFill>
                  <a:prstClr val="black"/>
                </a:solidFill>
                <a:latin typeface="Tahoma"/>
                <a:cs typeface="Tahoma"/>
              </a:rPr>
              <a:t> </a:t>
            </a:r>
            <a:r>
              <a:rPr sz="1542" b="1" spc="-127" dirty="0">
                <a:solidFill>
                  <a:prstClr val="black"/>
                </a:solidFill>
                <a:latin typeface="Tahoma"/>
                <a:cs typeface="Tahoma"/>
              </a:rPr>
              <a:t>11</a:t>
            </a:r>
            <a:endParaRPr sz="1542">
              <a:solidFill>
                <a:prstClr val="black"/>
              </a:solidFill>
              <a:latin typeface="Tahoma"/>
              <a:cs typeface="Tahoma"/>
            </a:endParaRPr>
          </a:p>
        </p:txBody>
      </p:sp>
      <p:sp>
        <p:nvSpPr>
          <p:cNvPr id="10" name="object 10"/>
          <p:cNvSpPr txBox="1"/>
          <p:nvPr/>
        </p:nvSpPr>
        <p:spPr>
          <a:xfrm>
            <a:off x="2075773" y="2798594"/>
            <a:ext cx="6206749" cy="249519"/>
          </a:xfrm>
          <a:prstGeom prst="rect">
            <a:avLst/>
          </a:prstGeom>
        </p:spPr>
        <p:txBody>
          <a:bodyPr vert="horz" wrap="square" lIns="0" tIns="12092" rIns="0" bIns="0" rtlCol="0">
            <a:spAutoFit/>
          </a:bodyPr>
          <a:lstStyle/>
          <a:p>
            <a:pPr marL="11516" defTabSz="829178">
              <a:spcBef>
                <a:spcPts val="95"/>
              </a:spcBef>
            </a:pPr>
            <a:r>
              <a:rPr sz="1542" b="1" spc="-9" dirty="0">
                <a:solidFill>
                  <a:prstClr val="black"/>
                </a:solidFill>
                <a:latin typeface="Tahoma"/>
                <a:cs typeface="Tahoma"/>
              </a:rPr>
              <a:t>du</a:t>
            </a:r>
            <a:r>
              <a:rPr sz="1542" b="1" spc="-18" dirty="0">
                <a:solidFill>
                  <a:prstClr val="black"/>
                </a:solidFill>
                <a:latin typeface="Tahoma"/>
                <a:cs typeface="Tahoma"/>
              </a:rPr>
              <a:t> </a:t>
            </a:r>
            <a:r>
              <a:rPr sz="1542" b="1" spc="-313" dirty="0">
                <a:solidFill>
                  <a:prstClr val="black"/>
                </a:solidFill>
                <a:latin typeface="Tahoma"/>
                <a:cs typeface="Tahoma"/>
              </a:rPr>
              <a:t>I</a:t>
            </a:r>
            <a:r>
              <a:rPr sz="1542" b="1" spc="-18" dirty="0">
                <a:solidFill>
                  <a:prstClr val="black"/>
                </a:solidFill>
                <a:latin typeface="Tahoma"/>
                <a:cs typeface="Tahoma"/>
              </a:rPr>
              <a:t> </a:t>
            </a:r>
            <a:r>
              <a:rPr sz="1542" b="1" spc="59" dirty="0">
                <a:solidFill>
                  <a:prstClr val="black"/>
                </a:solidFill>
                <a:latin typeface="Tahoma"/>
                <a:cs typeface="Tahoma"/>
              </a:rPr>
              <a:t>de</a:t>
            </a:r>
            <a:r>
              <a:rPr sz="1542" b="1" spc="-23" dirty="0">
                <a:solidFill>
                  <a:prstClr val="black"/>
                </a:solidFill>
                <a:latin typeface="Tahoma"/>
                <a:cs typeface="Tahoma"/>
              </a:rPr>
              <a:t> </a:t>
            </a:r>
            <a:r>
              <a:rPr sz="1542" b="1" spc="-45" dirty="0">
                <a:solidFill>
                  <a:prstClr val="black"/>
                </a:solidFill>
                <a:latin typeface="Tahoma"/>
                <a:cs typeface="Tahoma"/>
              </a:rPr>
              <a:t>l'article</a:t>
            </a:r>
            <a:r>
              <a:rPr sz="1542" b="1" spc="-27" dirty="0">
                <a:solidFill>
                  <a:prstClr val="black"/>
                </a:solidFill>
                <a:latin typeface="Tahoma"/>
                <a:cs typeface="Tahoma"/>
              </a:rPr>
              <a:t> </a:t>
            </a:r>
            <a:r>
              <a:rPr sz="1542" b="1" spc="-95" dirty="0">
                <a:solidFill>
                  <a:prstClr val="black"/>
                </a:solidFill>
                <a:latin typeface="Tahoma"/>
                <a:cs typeface="Tahoma"/>
              </a:rPr>
              <a:t>18,</a:t>
            </a:r>
            <a:r>
              <a:rPr sz="1542" b="1" spc="-32" dirty="0">
                <a:solidFill>
                  <a:prstClr val="black"/>
                </a:solidFill>
                <a:latin typeface="Tahoma"/>
                <a:cs typeface="Tahoma"/>
              </a:rPr>
              <a:t> </a:t>
            </a:r>
            <a:r>
              <a:rPr sz="1542" b="1" spc="-9" dirty="0">
                <a:solidFill>
                  <a:prstClr val="black"/>
                </a:solidFill>
                <a:latin typeface="Tahoma"/>
                <a:cs typeface="Tahoma"/>
              </a:rPr>
              <a:t>dans</a:t>
            </a:r>
            <a:r>
              <a:rPr sz="1542" b="1" spc="-18" dirty="0">
                <a:solidFill>
                  <a:prstClr val="black"/>
                </a:solidFill>
                <a:latin typeface="Tahoma"/>
                <a:cs typeface="Tahoma"/>
              </a:rPr>
              <a:t> </a:t>
            </a:r>
            <a:r>
              <a:rPr sz="1542" b="1" spc="-63" dirty="0">
                <a:solidFill>
                  <a:prstClr val="black"/>
                </a:solidFill>
                <a:latin typeface="Tahoma"/>
                <a:cs typeface="Tahoma"/>
              </a:rPr>
              <a:t>un</a:t>
            </a:r>
            <a:r>
              <a:rPr sz="1542" b="1" spc="-18" dirty="0">
                <a:solidFill>
                  <a:prstClr val="black"/>
                </a:solidFill>
                <a:latin typeface="Tahoma"/>
                <a:cs typeface="Tahoma"/>
              </a:rPr>
              <a:t> </a:t>
            </a:r>
            <a:r>
              <a:rPr sz="1542" b="1" spc="-68" dirty="0">
                <a:solidFill>
                  <a:prstClr val="black"/>
                </a:solidFill>
                <a:latin typeface="Tahoma"/>
                <a:cs typeface="Tahoma"/>
              </a:rPr>
              <a:t>format</a:t>
            </a:r>
            <a:r>
              <a:rPr sz="1542" b="1" spc="-18" dirty="0">
                <a:solidFill>
                  <a:prstClr val="black"/>
                </a:solidFill>
                <a:latin typeface="Tahoma"/>
                <a:cs typeface="Tahoma"/>
              </a:rPr>
              <a:t> </a:t>
            </a:r>
            <a:r>
              <a:rPr sz="1542" b="1" spc="9" dirty="0">
                <a:solidFill>
                  <a:prstClr val="black"/>
                </a:solidFill>
                <a:latin typeface="Tahoma"/>
                <a:cs typeface="Tahoma"/>
              </a:rPr>
              <a:t>téléchargeable</a:t>
            </a:r>
            <a:r>
              <a:rPr sz="1542" b="1" spc="-41" dirty="0">
                <a:solidFill>
                  <a:prstClr val="black"/>
                </a:solidFill>
                <a:latin typeface="Tahoma"/>
                <a:cs typeface="Tahoma"/>
              </a:rPr>
              <a:t> </a:t>
            </a:r>
            <a:r>
              <a:rPr sz="1542" b="1" spc="-54" dirty="0">
                <a:solidFill>
                  <a:prstClr val="black"/>
                </a:solidFill>
                <a:latin typeface="Tahoma"/>
                <a:cs typeface="Tahoma"/>
              </a:rPr>
              <a:t>et</a:t>
            </a:r>
            <a:r>
              <a:rPr sz="1542" b="1" spc="-18" dirty="0">
                <a:solidFill>
                  <a:prstClr val="black"/>
                </a:solidFill>
                <a:latin typeface="Tahoma"/>
                <a:cs typeface="Tahoma"/>
              </a:rPr>
              <a:t> </a:t>
            </a:r>
            <a:r>
              <a:rPr sz="1542" b="1" spc="-32" dirty="0">
                <a:solidFill>
                  <a:prstClr val="black"/>
                </a:solidFill>
                <a:latin typeface="Tahoma"/>
                <a:cs typeface="Tahoma"/>
              </a:rPr>
              <a:t>imprimable.</a:t>
            </a:r>
            <a:endParaRPr sz="1542">
              <a:solidFill>
                <a:prstClr val="black"/>
              </a:solidFill>
              <a:latin typeface="Tahoma"/>
              <a:cs typeface="Tahoma"/>
            </a:endParaRPr>
          </a:p>
        </p:txBody>
      </p:sp>
      <p:sp>
        <p:nvSpPr>
          <p:cNvPr id="11" name="object 11"/>
          <p:cNvSpPr txBox="1"/>
          <p:nvPr/>
        </p:nvSpPr>
        <p:spPr>
          <a:xfrm>
            <a:off x="1847748" y="3090188"/>
            <a:ext cx="7742457" cy="249519"/>
          </a:xfrm>
          <a:prstGeom prst="rect">
            <a:avLst/>
          </a:prstGeom>
        </p:spPr>
        <p:txBody>
          <a:bodyPr vert="horz" wrap="square" lIns="0" tIns="12092" rIns="0" bIns="0" rtlCol="0">
            <a:spAutoFit/>
          </a:bodyPr>
          <a:lstStyle/>
          <a:p>
            <a:pPr marL="239540" indent="-228024" defTabSz="829178">
              <a:spcBef>
                <a:spcPts val="95"/>
              </a:spcBef>
              <a:buFont typeface="Arial MT"/>
              <a:buChar char="•"/>
              <a:tabLst>
                <a:tab pos="238964" algn="l"/>
                <a:tab pos="239540" algn="l"/>
              </a:tabLst>
            </a:pPr>
            <a:r>
              <a:rPr sz="1542" b="1" spc="-45" dirty="0">
                <a:solidFill>
                  <a:srgbClr val="5B9BD4"/>
                </a:solidFill>
                <a:latin typeface="Tahoma"/>
                <a:cs typeface="Tahoma"/>
              </a:rPr>
              <a:t>Dans</a:t>
            </a:r>
            <a:r>
              <a:rPr sz="1542" b="1" spc="131" dirty="0">
                <a:solidFill>
                  <a:srgbClr val="5B9BD4"/>
                </a:solidFill>
                <a:latin typeface="Tahoma"/>
                <a:cs typeface="Tahoma"/>
              </a:rPr>
              <a:t> </a:t>
            </a:r>
            <a:r>
              <a:rPr sz="1542" b="1" spc="-36" dirty="0">
                <a:solidFill>
                  <a:srgbClr val="5B9BD4"/>
                </a:solidFill>
                <a:latin typeface="Tahoma"/>
                <a:cs typeface="Tahoma"/>
              </a:rPr>
              <a:t>l'hypothèse</a:t>
            </a:r>
            <a:r>
              <a:rPr sz="1542" b="1" spc="136" dirty="0">
                <a:solidFill>
                  <a:srgbClr val="5B9BD4"/>
                </a:solidFill>
                <a:latin typeface="Tahoma"/>
                <a:cs typeface="Tahoma"/>
              </a:rPr>
              <a:t> </a:t>
            </a:r>
            <a:r>
              <a:rPr sz="1542" b="1" spc="-14" dirty="0">
                <a:solidFill>
                  <a:srgbClr val="5B9BD4"/>
                </a:solidFill>
                <a:latin typeface="Tahoma"/>
                <a:cs typeface="Tahoma"/>
              </a:rPr>
              <a:t>où</a:t>
            </a:r>
            <a:r>
              <a:rPr sz="1542" b="1" spc="141" dirty="0">
                <a:solidFill>
                  <a:srgbClr val="5B9BD4"/>
                </a:solidFill>
                <a:latin typeface="Tahoma"/>
                <a:cs typeface="Tahoma"/>
              </a:rPr>
              <a:t> </a:t>
            </a:r>
            <a:r>
              <a:rPr sz="1542" b="1" spc="-14" dirty="0">
                <a:solidFill>
                  <a:srgbClr val="5B9BD4"/>
                </a:solidFill>
                <a:latin typeface="Tahoma"/>
                <a:cs typeface="Tahoma"/>
              </a:rPr>
              <a:t>le</a:t>
            </a:r>
            <a:r>
              <a:rPr sz="1542" b="1" spc="131" dirty="0">
                <a:solidFill>
                  <a:srgbClr val="5B9BD4"/>
                </a:solidFill>
                <a:latin typeface="Tahoma"/>
                <a:cs typeface="Tahoma"/>
              </a:rPr>
              <a:t> </a:t>
            </a:r>
            <a:r>
              <a:rPr sz="1542" b="1" spc="-18" dirty="0">
                <a:solidFill>
                  <a:srgbClr val="5B9BD4"/>
                </a:solidFill>
                <a:latin typeface="Tahoma"/>
                <a:cs typeface="Tahoma"/>
              </a:rPr>
              <a:t>syndicat</a:t>
            </a:r>
            <a:r>
              <a:rPr sz="1542" b="1" spc="150" dirty="0">
                <a:solidFill>
                  <a:srgbClr val="5B9BD4"/>
                </a:solidFill>
                <a:latin typeface="Tahoma"/>
                <a:cs typeface="Tahoma"/>
              </a:rPr>
              <a:t> </a:t>
            </a:r>
            <a:r>
              <a:rPr sz="1542" b="1" spc="-5" dirty="0">
                <a:solidFill>
                  <a:srgbClr val="5B9BD4"/>
                </a:solidFill>
                <a:latin typeface="Tahoma"/>
                <a:cs typeface="Tahoma"/>
              </a:rPr>
              <a:t>des</a:t>
            </a:r>
            <a:r>
              <a:rPr sz="1542" b="1" spc="136" dirty="0">
                <a:solidFill>
                  <a:srgbClr val="5B9BD4"/>
                </a:solidFill>
                <a:latin typeface="Tahoma"/>
                <a:cs typeface="Tahoma"/>
              </a:rPr>
              <a:t> </a:t>
            </a:r>
            <a:r>
              <a:rPr sz="1542" b="1" spc="-36" dirty="0">
                <a:solidFill>
                  <a:srgbClr val="5B9BD4"/>
                </a:solidFill>
                <a:latin typeface="Tahoma"/>
                <a:cs typeface="Tahoma"/>
              </a:rPr>
              <a:t>copropriétaires</a:t>
            </a:r>
            <a:r>
              <a:rPr sz="1542" b="1" spc="141" dirty="0">
                <a:solidFill>
                  <a:srgbClr val="5B9BD4"/>
                </a:solidFill>
                <a:latin typeface="Tahoma"/>
                <a:cs typeface="Tahoma"/>
              </a:rPr>
              <a:t> </a:t>
            </a:r>
            <a:r>
              <a:rPr sz="1542" b="1" spc="95" dirty="0">
                <a:solidFill>
                  <a:srgbClr val="5B9BD4"/>
                </a:solidFill>
                <a:latin typeface="Tahoma"/>
                <a:cs typeface="Tahoma"/>
              </a:rPr>
              <a:t>a</a:t>
            </a:r>
            <a:r>
              <a:rPr sz="1542" b="1" spc="131" dirty="0">
                <a:solidFill>
                  <a:srgbClr val="5B9BD4"/>
                </a:solidFill>
                <a:latin typeface="Tahoma"/>
                <a:cs typeface="Tahoma"/>
              </a:rPr>
              <a:t> </a:t>
            </a:r>
            <a:r>
              <a:rPr sz="1542" b="1" spc="-91" dirty="0">
                <a:solidFill>
                  <a:srgbClr val="5B9BD4"/>
                </a:solidFill>
                <a:latin typeface="Tahoma"/>
                <a:cs typeface="Tahoma"/>
              </a:rPr>
              <a:t>fait</a:t>
            </a:r>
            <a:r>
              <a:rPr sz="1542" b="1" spc="154" dirty="0">
                <a:solidFill>
                  <a:srgbClr val="5B9BD4"/>
                </a:solidFill>
                <a:latin typeface="Tahoma"/>
                <a:cs typeface="Tahoma"/>
              </a:rPr>
              <a:t> </a:t>
            </a:r>
            <a:r>
              <a:rPr sz="1542" b="1" spc="-14" dirty="0">
                <a:solidFill>
                  <a:srgbClr val="5B9BD4"/>
                </a:solidFill>
                <a:latin typeface="Tahoma"/>
                <a:cs typeface="Tahoma"/>
              </a:rPr>
              <a:t>le</a:t>
            </a:r>
            <a:r>
              <a:rPr sz="1542" b="1" spc="141" dirty="0">
                <a:solidFill>
                  <a:srgbClr val="5B9BD4"/>
                </a:solidFill>
                <a:latin typeface="Tahoma"/>
                <a:cs typeface="Tahoma"/>
              </a:rPr>
              <a:t> </a:t>
            </a:r>
            <a:r>
              <a:rPr sz="1542" b="1" spc="-9" dirty="0">
                <a:solidFill>
                  <a:srgbClr val="5B9BD4"/>
                </a:solidFill>
                <a:latin typeface="Tahoma"/>
                <a:cs typeface="Tahoma"/>
              </a:rPr>
              <a:t>choix</a:t>
            </a:r>
            <a:r>
              <a:rPr sz="1542" b="1" spc="150" dirty="0">
                <a:solidFill>
                  <a:srgbClr val="5B9BD4"/>
                </a:solidFill>
                <a:latin typeface="Tahoma"/>
                <a:cs typeface="Tahoma"/>
              </a:rPr>
              <a:t> </a:t>
            </a:r>
            <a:r>
              <a:rPr sz="1542" b="1" spc="54" dirty="0">
                <a:solidFill>
                  <a:srgbClr val="5B9BD4"/>
                </a:solidFill>
                <a:latin typeface="Tahoma"/>
                <a:cs typeface="Tahoma"/>
              </a:rPr>
              <a:t>de</a:t>
            </a:r>
            <a:r>
              <a:rPr sz="1542" b="1" spc="127" dirty="0">
                <a:solidFill>
                  <a:srgbClr val="5B9BD4"/>
                </a:solidFill>
                <a:latin typeface="Tahoma"/>
                <a:cs typeface="Tahoma"/>
              </a:rPr>
              <a:t> </a:t>
            </a:r>
            <a:r>
              <a:rPr sz="1542" b="1" spc="-36" dirty="0">
                <a:solidFill>
                  <a:srgbClr val="5B9BD4"/>
                </a:solidFill>
                <a:latin typeface="Tahoma"/>
                <a:cs typeface="Tahoma"/>
              </a:rPr>
              <a:t>confier</a:t>
            </a:r>
            <a:endParaRPr sz="1542">
              <a:solidFill>
                <a:prstClr val="black"/>
              </a:solidFill>
              <a:latin typeface="Tahoma"/>
              <a:cs typeface="Tahoma"/>
            </a:endParaRPr>
          </a:p>
        </p:txBody>
      </p:sp>
      <p:sp>
        <p:nvSpPr>
          <p:cNvPr id="12" name="object 12"/>
          <p:cNvSpPr txBox="1"/>
          <p:nvPr/>
        </p:nvSpPr>
        <p:spPr>
          <a:xfrm>
            <a:off x="2075772" y="3254642"/>
            <a:ext cx="7515008" cy="249519"/>
          </a:xfrm>
          <a:prstGeom prst="rect">
            <a:avLst/>
          </a:prstGeom>
        </p:spPr>
        <p:txBody>
          <a:bodyPr vert="horz" wrap="square" lIns="0" tIns="12092" rIns="0" bIns="0" rtlCol="0">
            <a:spAutoFit/>
          </a:bodyPr>
          <a:lstStyle/>
          <a:p>
            <a:pPr marL="11516" defTabSz="829178">
              <a:spcBef>
                <a:spcPts val="95"/>
              </a:spcBef>
            </a:pPr>
            <a:r>
              <a:rPr sz="1542" b="1" spc="-95" dirty="0">
                <a:solidFill>
                  <a:srgbClr val="5B9BD4"/>
                </a:solidFill>
                <a:latin typeface="Tahoma"/>
                <a:cs typeface="Tahoma"/>
              </a:rPr>
              <a:t>tout</a:t>
            </a:r>
            <a:r>
              <a:rPr sz="1542" b="1" spc="145" dirty="0">
                <a:solidFill>
                  <a:srgbClr val="5B9BD4"/>
                </a:solidFill>
                <a:latin typeface="Tahoma"/>
                <a:cs typeface="Tahoma"/>
              </a:rPr>
              <a:t> </a:t>
            </a:r>
            <a:r>
              <a:rPr sz="1542" b="1" spc="-14" dirty="0">
                <a:solidFill>
                  <a:srgbClr val="5B9BD4"/>
                </a:solidFill>
                <a:latin typeface="Tahoma"/>
                <a:cs typeface="Tahoma"/>
              </a:rPr>
              <a:t>ou</a:t>
            </a:r>
            <a:r>
              <a:rPr sz="1542" b="1" spc="127" dirty="0">
                <a:solidFill>
                  <a:srgbClr val="5B9BD4"/>
                </a:solidFill>
                <a:latin typeface="Tahoma"/>
                <a:cs typeface="Tahoma"/>
              </a:rPr>
              <a:t> </a:t>
            </a:r>
            <a:r>
              <a:rPr sz="1542" b="1" spc="-45" dirty="0">
                <a:solidFill>
                  <a:srgbClr val="5B9BD4"/>
                </a:solidFill>
                <a:latin typeface="Tahoma"/>
                <a:cs typeface="Tahoma"/>
              </a:rPr>
              <a:t>partie</a:t>
            </a:r>
            <a:r>
              <a:rPr sz="1542" b="1" spc="131" dirty="0">
                <a:solidFill>
                  <a:srgbClr val="5B9BD4"/>
                </a:solidFill>
                <a:latin typeface="Tahoma"/>
                <a:cs typeface="Tahoma"/>
              </a:rPr>
              <a:t> </a:t>
            </a:r>
            <a:r>
              <a:rPr sz="1542" b="1" spc="59" dirty="0">
                <a:solidFill>
                  <a:srgbClr val="5B9BD4"/>
                </a:solidFill>
                <a:latin typeface="Tahoma"/>
                <a:cs typeface="Tahoma"/>
              </a:rPr>
              <a:t>de</a:t>
            </a:r>
            <a:r>
              <a:rPr sz="1542" b="1" spc="141" dirty="0">
                <a:solidFill>
                  <a:srgbClr val="5B9BD4"/>
                </a:solidFill>
                <a:latin typeface="Tahoma"/>
                <a:cs typeface="Tahoma"/>
              </a:rPr>
              <a:t> </a:t>
            </a:r>
            <a:r>
              <a:rPr sz="1542" b="1" spc="-54" dirty="0">
                <a:solidFill>
                  <a:srgbClr val="5B9BD4"/>
                </a:solidFill>
                <a:latin typeface="Tahoma"/>
                <a:cs typeface="Tahoma"/>
              </a:rPr>
              <a:t>ses</a:t>
            </a:r>
            <a:r>
              <a:rPr sz="1542" b="1" spc="136" dirty="0">
                <a:solidFill>
                  <a:srgbClr val="5B9BD4"/>
                </a:solidFill>
                <a:latin typeface="Tahoma"/>
                <a:cs typeface="Tahoma"/>
              </a:rPr>
              <a:t> </a:t>
            </a:r>
            <a:r>
              <a:rPr sz="1542" b="1" spc="-23" dirty="0">
                <a:solidFill>
                  <a:srgbClr val="5B9BD4"/>
                </a:solidFill>
                <a:latin typeface="Tahoma"/>
                <a:cs typeface="Tahoma"/>
              </a:rPr>
              <a:t>archives</a:t>
            </a:r>
            <a:r>
              <a:rPr sz="1542" b="1" spc="127" dirty="0">
                <a:solidFill>
                  <a:srgbClr val="5B9BD4"/>
                </a:solidFill>
                <a:latin typeface="Tahoma"/>
                <a:cs typeface="Tahoma"/>
              </a:rPr>
              <a:t> </a:t>
            </a:r>
            <a:r>
              <a:rPr sz="1542" b="1" spc="95" dirty="0">
                <a:solidFill>
                  <a:srgbClr val="5B9BD4"/>
                </a:solidFill>
                <a:latin typeface="Tahoma"/>
                <a:cs typeface="Tahoma"/>
              </a:rPr>
              <a:t>à</a:t>
            </a:r>
            <a:r>
              <a:rPr sz="1542" b="1" spc="141" dirty="0">
                <a:solidFill>
                  <a:srgbClr val="5B9BD4"/>
                </a:solidFill>
                <a:latin typeface="Tahoma"/>
                <a:cs typeface="Tahoma"/>
              </a:rPr>
              <a:t> </a:t>
            </a:r>
            <a:r>
              <a:rPr sz="1542" b="1" spc="-63" dirty="0">
                <a:solidFill>
                  <a:srgbClr val="5B9BD4"/>
                </a:solidFill>
                <a:latin typeface="Tahoma"/>
                <a:cs typeface="Tahoma"/>
              </a:rPr>
              <a:t>un</a:t>
            </a:r>
            <a:r>
              <a:rPr sz="1542" b="1" spc="136" dirty="0">
                <a:solidFill>
                  <a:srgbClr val="5B9BD4"/>
                </a:solidFill>
                <a:latin typeface="Tahoma"/>
                <a:cs typeface="Tahoma"/>
              </a:rPr>
              <a:t> </a:t>
            </a:r>
            <a:r>
              <a:rPr sz="1542" b="1" spc="-54" dirty="0">
                <a:solidFill>
                  <a:srgbClr val="5B9BD4"/>
                </a:solidFill>
                <a:latin typeface="Tahoma"/>
                <a:cs typeface="Tahoma"/>
              </a:rPr>
              <a:t>prestataire</a:t>
            </a:r>
            <a:r>
              <a:rPr sz="1542" b="1" spc="145" dirty="0">
                <a:solidFill>
                  <a:srgbClr val="5B9BD4"/>
                </a:solidFill>
                <a:latin typeface="Tahoma"/>
                <a:cs typeface="Tahoma"/>
              </a:rPr>
              <a:t> </a:t>
            </a:r>
            <a:r>
              <a:rPr sz="1542" b="1" spc="-14" dirty="0">
                <a:solidFill>
                  <a:srgbClr val="5B9BD4"/>
                </a:solidFill>
                <a:latin typeface="Tahoma"/>
                <a:cs typeface="Tahoma"/>
              </a:rPr>
              <a:t>spécialisé,</a:t>
            </a:r>
            <a:r>
              <a:rPr sz="1542" b="1" spc="150" dirty="0">
                <a:solidFill>
                  <a:srgbClr val="5B9BD4"/>
                </a:solidFill>
                <a:latin typeface="Tahoma"/>
                <a:cs typeface="Tahoma"/>
              </a:rPr>
              <a:t> </a:t>
            </a:r>
            <a:r>
              <a:rPr sz="1542" b="1" spc="-100" dirty="0">
                <a:solidFill>
                  <a:srgbClr val="5B9BD4"/>
                </a:solidFill>
                <a:latin typeface="Tahoma"/>
                <a:cs typeface="Tahoma"/>
              </a:rPr>
              <a:t>il</a:t>
            </a:r>
            <a:r>
              <a:rPr sz="1542" b="1" spc="136" dirty="0">
                <a:solidFill>
                  <a:srgbClr val="5B9BD4"/>
                </a:solidFill>
                <a:latin typeface="Tahoma"/>
                <a:cs typeface="Tahoma"/>
              </a:rPr>
              <a:t> </a:t>
            </a:r>
            <a:r>
              <a:rPr sz="1542" b="1" spc="-77" dirty="0">
                <a:solidFill>
                  <a:srgbClr val="5B9BD4"/>
                </a:solidFill>
                <a:latin typeface="Tahoma"/>
                <a:cs typeface="Tahoma"/>
              </a:rPr>
              <a:t>est</a:t>
            </a:r>
            <a:r>
              <a:rPr sz="1542" b="1" spc="127" dirty="0">
                <a:solidFill>
                  <a:srgbClr val="5B9BD4"/>
                </a:solidFill>
                <a:latin typeface="Tahoma"/>
                <a:cs typeface="Tahoma"/>
              </a:rPr>
              <a:t> </a:t>
            </a:r>
            <a:r>
              <a:rPr sz="1542" b="1" spc="-59" dirty="0">
                <a:solidFill>
                  <a:srgbClr val="5B9BD4"/>
                </a:solidFill>
                <a:latin typeface="Tahoma"/>
                <a:cs typeface="Tahoma"/>
              </a:rPr>
              <a:t>tenu,</a:t>
            </a:r>
            <a:r>
              <a:rPr sz="1542" b="1" spc="127" dirty="0">
                <a:solidFill>
                  <a:srgbClr val="5B9BD4"/>
                </a:solidFill>
                <a:latin typeface="Tahoma"/>
                <a:cs typeface="Tahoma"/>
              </a:rPr>
              <a:t> </a:t>
            </a:r>
            <a:r>
              <a:rPr sz="1542" b="1" spc="-9" dirty="0">
                <a:solidFill>
                  <a:srgbClr val="5B9BD4"/>
                </a:solidFill>
                <a:latin typeface="Tahoma"/>
                <a:cs typeface="Tahoma"/>
              </a:rPr>
              <a:t>dans</a:t>
            </a:r>
            <a:r>
              <a:rPr sz="1542" b="1" spc="131" dirty="0">
                <a:solidFill>
                  <a:srgbClr val="5B9BD4"/>
                </a:solidFill>
                <a:latin typeface="Tahoma"/>
                <a:cs typeface="Tahoma"/>
              </a:rPr>
              <a:t> </a:t>
            </a:r>
            <a:r>
              <a:rPr sz="1542" b="1" spc="122" dirty="0">
                <a:solidFill>
                  <a:srgbClr val="5B9BD4"/>
                </a:solidFill>
                <a:latin typeface="Tahoma"/>
                <a:cs typeface="Tahoma"/>
              </a:rPr>
              <a:t>ce</a:t>
            </a:r>
            <a:endParaRPr sz="1542">
              <a:solidFill>
                <a:prstClr val="black"/>
              </a:solidFill>
              <a:latin typeface="Tahoma"/>
              <a:cs typeface="Tahoma"/>
            </a:endParaRPr>
          </a:p>
        </p:txBody>
      </p:sp>
      <p:sp>
        <p:nvSpPr>
          <p:cNvPr id="13" name="object 13"/>
          <p:cNvSpPr txBox="1"/>
          <p:nvPr/>
        </p:nvSpPr>
        <p:spPr>
          <a:xfrm>
            <a:off x="2075772" y="3419096"/>
            <a:ext cx="7512706" cy="249519"/>
          </a:xfrm>
          <a:prstGeom prst="rect">
            <a:avLst/>
          </a:prstGeom>
        </p:spPr>
        <p:txBody>
          <a:bodyPr vert="horz" wrap="square" lIns="0" tIns="12092" rIns="0" bIns="0" rtlCol="0">
            <a:spAutoFit/>
          </a:bodyPr>
          <a:lstStyle/>
          <a:p>
            <a:pPr marL="11516" defTabSz="829178">
              <a:spcBef>
                <a:spcPts val="95"/>
              </a:spcBef>
            </a:pPr>
            <a:r>
              <a:rPr sz="1542" b="1" spc="23" dirty="0">
                <a:solidFill>
                  <a:srgbClr val="5B9BD4"/>
                </a:solidFill>
                <a:latin typeface="Tahoma"/>
                <a:cs typeface="Tahoma"/>
              </a:rPr>
              <a:t>même</a:t>
            </a:r>
            <a:r>
              <a:rPr sz="1542" b="1" spc="213" dirty="0">
                <a:solidFill>
                  <a:srgbClr val="5B9BD4"/>
                </a:solidFill>
                <a:latin typeface="Tahoma"/>
                <a:cs typeface="Tahoma"/>
              </a:rPr>
              <a:t> </a:t>
            </a:r>
            <a:r>
              <a:rPr sz="1542" b="1" spc="-9" dirty="0">
                <a:solidFill>
                  <a:srgbClr val="5B9BD4"/>
                </a:solidFill>
                <a:latin typeface="Tahoma"/>
                <a:cs typeface="Tahoma"/>
              </a:rPr>
              <a:t>délai,</a:t>
            </a:r>
            <a:r>
              <a:rPr sz="1542" b="1" spc="213" dirty="0">
                <a:solidFill>
                  <a:srgbClr val="5B9BD4"/>
                </a:solidFill>
                <a:latin typeface="Tahoma"/>
                <a:cs typeface="Tahoma"/>
              </a:rPr>
              <a:t> </a:t>
            </a:r>
            <a:r>
              <a:rPr sz="1542" b="1" spc="-68" dirty="0">
                <a:solidFill>
                  <a:srgbClr val="5B9BD4"/>
                </a:solidFill>
                <a:latin typeface="Tahoma"/>
                <a:cs typeface="Tahoma"/>
              </a:rPr>
              <a:t>d'informer</a:t>
            </a:r>
            <a:r>
              <a:rPr sz="1542" b="1" spc="222" dirty="0">
                <a:solidFill>
                  <a:srgbClr val="5B9BD4"/>
                </a:solidFill>
                <a:latin typeface="Tahoma"/>
                <a:cs typeface="Tahoma"/>
              </a:rPr>
              <a:t> </a:t>
            </a:r>
            <a:r>
              <a:rPr sz="1542" b="1" spc="-14" dirty="0">
                <a:solidFill>
                  <a:srgbClr val="5B9BD4"/>
                </a:solidFill>
                <a:latin typeface="Tahoma"/>
                <a:cs typeface="Tahoma"/>
              </a:rPr>
              <a:t>le</a:t>
            </a:r>
            <a:r>
              <a:rPr sz="1542" b="1" spc="222" dirty="0">
                <a:solidFill>
                  <a:srgbClr val="5B9BD4"/>
                </a:solidFill>
                <a:latin typeface="Tahoma"/>
                <a:cs typeface="Tahoma"/>
              </a:rPr>
              <a:t> </a:t>
            </a:r>
            <a:r>
              <a:rPr sz="1542" b="1" spc="-54" dirty="0">
                <a:solidFill>
                  <a:srgbClr val="5B9BD4"/>
                </a:solidFill>
                <a:latin typeface="Tahoma"/>
                <a:cs typeface="Tahoma"/>
              </a:rPr>
              <a:t>prestataire</a:t>
            </a:r>
            <a:r>
              <a:rPr sz="1542" b="1" spc="218" dirty="0">
                <a:solidFill>
                  <a:srgbClr val="5B9BD4"/>
                </a:solidFill>
                <a:latin typeface="Tahoma"/>
                <a:cs typeface="Tahoma"/>
              </a:rPr>
              <a:t> </a:t>
            </a:r>
            <a:r>
              <a:rPr sz="1542" b="1" spc="63" dirty="0">
                <a:solidFill>
                  <a:srgbClr val="5B9BD4"/>
                </a:solidFill>
                <a:latin typeface="Tahoma"/>
                <a:cs typeface="Tahoma"/>
              </a:rPr>
              <a:t>de</a:t>
            </a:r>
            <a:r>
              <a:rPr sz="1542" b="1" spc="208" dirty="0">
                <a:solidFill>
                  <a:srgbClr val="5B9BD4"/>
                </a:solidFill>
                <a:latin typeface="Tahoma"/>
                <a:cs typeface="Tahoma"/>
              </a:rPr>
              <a:t> </a:t>
            </a:r>
            <a:r>
              <a:rPr sz="1542" b="1" spc="122" dirty="0">
                <a:solidFill>
                  <a:srgbClr val="5B9BD4"/>
                </a:solidFill>
                <a:latin typeface="Tahoma"/>
                <a:cs typeface="Tahoma"/>
              </a:rPr>
              <a:t>ce</a:t>
            </a:r>
            <a:r>
              <a:rPr sz="1542" b="1" spc="222" dirty="0">
                <a:solidFill>
                  <a:srgbClr val="5B9BD4"/>
                </a:solidFill>
                <a:latin typeface="Tahoma"/>
                <a:cs typeface="Tahoma"/>
              </a:rPr>
              <a:t> </a:t>
            </a:r>
            <a:r>
              <a:rPr sz="1542" b="1" spc="5" dirty="0">
                <a:solidFill>
                  <a:srgbClr val="5B9BD4"/>
                </a:solidFill>
                <a:latin typeface="Tahoma"/>
                <a:cs typeface="Tahoma"/>
              </a:rPr>
              <a:t>changement</a:t>
            </a:r>
            <a:r>
              <a:rPr sz="1542" b="1" spc="227" dirty="0">
                <a:solidFill>
                  <a:srgbClr val="5B9BD4"/>
                </a:solidFill>
                <a:latin typeface="Tahoma"/>
                <a:cs typeface="Tahoma"/>
              </a:rPr>
              <a:t> </a:t>
            </a:r>
            <a:r>
              <a:rPr sz="1542" b="1" spc="5" dirty="0">
                <a:solidFill>
                  <a:srgbClr val="5B9BD4"/>
                </a:solidFill>
                <a:latin typeface="Tahoma"/>
                <a:cs typeface="Tahoma"/>
              </a:rPr>
              <a:t>en</a:t>
            </a:r>
            <a:r>
              <a:rPr sz="1542" b="1" spc="213" dirty="0">
                <a:solidFill>
                  <a:srgbClr val="5B9BD4"/>
                </a:solidFill>
                <a:latin typeface="Tahoma"/>
                <a:cs typeface="Tahoma"/>
              </a:rPr>
              <a:t> </a:t>
            </a:r>
            <a:r>
              <a:rPr sz="1542" b="1" spc="-23" dirty="0">
                <a:solidFill>
                  <a:srgbClr val="5B9BD4"/>
                </a:solidFill>
                <a:latin typeface="Tahoma"/>
                <a:cs typeface="Tahoma"/>
              </a:rPr>
              <a:t>communiquant</a:t>
            </a:r>
            <a:endParaRPr sz="1542">
              <a:solidFill>
                <a:prstClr val="black"/>
              </a:solidFill>
              <a:latin typeface="Tahoma"/>
              <a:cs typeface="Tahoma"/>
            </a:endParaRPr>
          </a:p>
        </p:txBody>
      </p:sp>
      <p:sp>
        <p:nvSpPr>
          <p:cNvPr id="14" name="object 14"/>
          <p:cNvSpPr txBox="1"/>
          <p:nvPr/>
        </p:nvSpPr>
        <p:spPr>
          <a:xfrm>
            <a:off x="2075772" y="3583550"/>
            <a:ext cx="3532072" cy="249519"/>
          </a:xfrm>
          <a:prstGeom prst="rect">
            <a:avLst/>
          </a:prstGeom>
        </p:spPr>
        <p:txBody>
          <a:bodyPr vert="horz" wrap="square" lIns="0" tIns="12092" rIns="0" bIns="0" rtlCol="0">
            <a:spAutoFit/>
          </a:bodyPr>
          <a:lstStyle/>
          <a:p>
            <a:pPr marL="11516" defTabSz="829178">
              <a:spcBef>
                <a:spcPts val="95"/>
              </a:spcBef>
            </a:pPr>
            <a:r>
              <a:rPr sz="1542" b="1" spc="-45" dirty="0">
                <a:solidFill>
                  <a:srgbClr val="5B9BD4"/>
                </a:solidFill>
                <a:latin typeface="Tahoma"/>
                <a:cs typeface="Tahoma"/>
              </a:rPr>
              <a:t>les</a:t>
            </a:r>
            <a:r>
              <a:rPr sz="1542" b="1" spc="-36" dirty="0">
                <a:solidFill>
                  <a:srgbClr val="5B9BD4"/>
                </a:solidFill>
                <a:latin typeface="Tahoma"/>
                <a:cs typeface="Tahoma"/>
              </a:rPr>
              <a:t> </a:t>
            </a:r>
            <a:r>
              <a:rPr sz="1542" b="1" spc="5" dirty="0">
                <a:solidFill>
                  <a:srgbClr val="5B9BD4"/>
                </a:solidFill>
                <a:latin typeface="Tahoma"/>
                <a:cs typeface="Tahoma"/>
              </a:rPr>
              <a:t>coordonnées</a:t>
            </a:r>
            <a:r>
              <a:rPr sz="1542" b="1" spc="-68" dirty="0">
                <a:solidFill>
                  <a:srgbClr val="5B9BD4"/>
                </a:solidFill>
                <a:latin typeface="Tahoma"/>
                <a:cs typeface="Tahoma"/>
              </a:rPr>
              <a:t> </a:t>
            </a:r>
            <a:r>
              <a:rPr sz="1542" b="1" spc="-9" dirty="0">
                <a:solidFill>
                  <a:srgbClr val="5B9BD4"/>
                </a:solidFill>
                <a:latin typeface="Tahoma"/>
                <a:cs typeface="Tahoma"/>
              </a:rPr>
              <a:t>du</a:t>
            </a:r>
            <a:r>
              <a:rPr sz="1542" b="1" spc="-32" dirty="0">
                <a:solidFill>
                  <a:srgbClr val="5B9BD4"/>
                </a:solidFill>
                <a:latin typeface="Tahoma"/>
                <a:cs typeface="Tahoma"/>
              </a:rPr>
              <a:t> </a:t>
            </a:r>
            <a:r>
              <a:rPr sz="1542" b="1" spc="-5" dirty="0">
                <a:solidFill>
                  <a:srgbClr val="5B9BD4"/>
                </a:solidFill>
                <a:latin typeface="Tahoma"/>
                <a:cs typeface="Tahoma"/>
              </a:rPr>
              <a:t>nouveau</a:t>
            </a:r>
            <a:r>
              <a:rPr sz="1542" b="1" spc="-36" dirty="0">
                <a:solidFill>
                  <a:srgbClr val="5B9BD4"/>
                </a:solidFill>
                <a:latin typeface="Tahoma"/>
                <a:cs typeface="Tahoma"/>
              </a:rPr>
              <a:t> </a:t>
            </a:r>
            <a:r>
              <a:rPr sz="1542" b="1" spc="-18" dirty="0">
                <a:solidFill>
                  <a:srgbClr val="5B9BD4"/>
                </a:solidFill>
                <a:latin typeface="Tahoma"/>
                <a:cs typeface="Tahoma"/>
              </a:rPr>
              <a:t>syndic.</a:t>
            </a:r>
            <a:endParaRPr sz="1542">
              <a:solidFill>
                <a:prstClr val="black"/>
              </a:solidFill>
              <a:latin typeface="Tahoma"/>
              <a:cs typeface="Tahoma"/>
            </a:endParaRPr>
          </a:p>
        </p:txBody>
      </p:sp>
      <p:sp>
        <p:nvSpPr>
          <p:cNvPr id="15" name="object 15"/>
          <p:cNvSpPr txBox="1"/>
          <p:nvPr/>
        </p:nvSpPr>
        <p:spPr>
          <a:xfrm>
            <a:off x="1847749" y="3875144"/>
            <a:ext cx="7739578" cy="249519"/>
          </a:xfrm>
          <a:prstGeom prst="rect">
            <a:avLst/>
          </a:prstGeom>
        </p:spPr>
        <p:txBody>
          <a:bodyPr vert="horz" wrap="square" lIns="0" tIns="12092" rIns="0" bIns="0" rtlCol="0">
            <a:spAutoFit/>
          </a:bodyPr>
          <a:lstStyle/>
          <a:p>
            <a:pPr marL="239540" indent="-228024" defTabSz="829178">
              <a:spcBef>
                <a:spcPts val="95"/>
              </a:spcBef>
              <a:buFont typeface="Arial MT"/>
              <a:buChar char="•"/>
              <a:tabLst>
                <a:tab pos="238964" algn="l"/>
                <a:tab pos="239540" algn="l"/>
              </a:tabLst>
            </a:pPr>
            <a:r>
              <a:rPr sz="1542" b="1" spc="-45" dirty="0">
                <a:solidFill>
                  <a:prstClr val="black"/>
                </a:solidFill>
                <a:latin typeface="Tahoma"/>
                <a:cs typeface="Tahoma"/>
              </a:rPr>
              <a:t>Dans</a:t>
            </a:r>
            <a:r>
              <a:rPr sz="1542" b="1" spc="109" dirty="0">
                <a:solidFill>
                  <a:prstClr val="black"/>
                </a:solidFill>
                <a:latin typeface="Tahoma"/>
                <a:cs typeface="Tahoma"/>
              </a:rPr>
              <a:t> </a:t>
            </a:r>
            <a:r>
              <a:rPr sz="1542" b="1" spc="-14" dirty="0">
                <a:solidFill>
                  <a:prstClr val="black"/>
                </a:solidFill>
                <a:latin typeface="Tahoma"/>
                <a:cs typeface="Tahoma"/>
              </a:rPr>
              <a:t>le</a:t>
            </a:r>
            <a:r>
              <a:rPr sz="1542" b="1" spc="122" dirty="0">
                <a:solidFill>
                  <a:prstClr val="black"/>
                </a:solidFill>
                <a:latin typeface="Tahoma"/>
                <a:cs typeface="Tahoma"/>
              </a:rPr>
              <a:t> </a:t>
            </a:r>
            <a:r>
              <a:rPr sz="1542" b="1" dirty="0">
                <a:solidFill>
                  <a:prstClr val="black"/>
                </a:solidFill>
                <a:latin typeface="Tahoma"/>
                <a:cs typeface="Tahoma"/>
              </a:rPr>
              <a:t>délai</a:t>
            </a:r>
            <a:r>
              <a:rPr sz="1542" b="1" spc="113" dirty="0">
                <a:solidFill>
                  <a:prstClr val="black"/>
                </a:solidFill>
                <a:latin typeface="Tahoma"/>
                <a:cs typeface="Tahoma"/>
              </a:rPr>
              <a:t> </a:t>
            </a:r>
            <a:r>
              <a:rPr sz="1542" b="1" spc="59" dirty="0">
                <a:solidFill>
                  <a:prstClr val="black"/>
                </a:solidFill>
                <a:latin typeface="Tahoma"/>
                <a:cs typeface="Tahoma"/>
              </a:rPr>
              <a:t>de</a:t>
            </a:r>
            <a:r>
              <a:rPr sz="1542" b="1" spc="122" dirty="0">
                <a:solidFill>
                  <a:prstClr val="black"/>
                </a:solidFill>
                <a:latin typeface="Tahoma"/>
                <a:cs typeface="Tahoma"/>
              </a:rPr>
              <a:t> </a:t>
            </a:r>
            <a:r>
              <a:rPr sz="1542" b="1" spc="-9" dirty="0">
                <a:solidFill>
                  <a:prstClr val="black"/>
                </a:solidFill>
                <a:latin typeface="Tahoma"/>
                <a:cs typeface="Tahoma"/>
              </a:rPr>
              <a:t>deux</a:t>
            </a:r>
            <a:r>
              <a:rPr sz="1542" b="1" spc="127" dirty="0">
                <a:solidFill>
                  <a:prstClr val="black"/>
                </a:solidFill>
                <a:latin typeface="Tahoma"/>
                <a:cs typeface="Tahoma"/>
              </a:rPr>
              <a:t> </a:t>
            </a:r>
            <a:r>
              <a:rPr sz="1542" b="1" spc="-54" dirty="0">
                <a:solidFill>
                  <a:prstClr val="black"/>
                </a:solidFill>
                <a:latin typeface="Tahoma"/>
                <a:cs typeface="Tahoma"/>
              </a:rPr>
              <a:t>mois</a:t>
            </a:r>
            <a:r>
              <a:rPr sz="1542" b="1" spc="100" dirty="0">
                <a:solidFill>
                  <a:prstClr val="black"/>
                </a:solidFill>
                <a:latin typeface="Tahoma"/>
                <a:cs typeface="Tahoma"/>
              </a:rPr>
              <a:t> </a:t>
            </a:r>
            <a:r>
              <a:rPr sz="1542" b="1" spc="-68" dirty="0">
                <a:solidFill>
                  <a:prstClr val="black"/>
                </a:solidFill>
                <a:latin typeface="Tahoma"/>
                <a:cs typeface="Tahoma"/>
              </a:rPr>
              <a:t>suivant</a:t>
            </a:r>
            <a:r>
              <a:rPr sz="1542" b="1" spc="127" dirty="0">
                <a:solidFill>
                  <a:prstClr val="black"/>
                </a:solidFill>
                <a:latin typeface="Tahoma"/>
                <a:cs typeface="Tahoma"/>
              </a:rPr>
              <a:t> </a:t>
            </a:r>
            <a:r>
              <a:rPr sz="1542" b="1" spc="-54" dirty="0">
                <a:solidFill>
                  <a:prstClr val="black"/>
                </a:solidFill>
                <a:latin typeface="Tahoma"/>
                <a:cs typeface="Tahoma"/>
              </a:rPr>
              <a:t>l'expiration</a:t>
            </a:r>
            <a:r>
              <a:rPr sz="1542" b="1" spc="122" dirty="0">
                <a:solidFill>
                  <a:prstClr val="black"/>
                </a:solidFill>
                <a:latin typeface="Tahoma"/>
                <a:cs typeface="Tahoma"/>
              </a:rPr>
              <a:t> </a:t>
            </a:r>
            <a:r>
              <a:rPr sz="1542" b="1" spc="-9" dirty="0">
                <a:solidFill>
                  <a:prstClr val="black"/>
                </a:solidFill>
                <a:latin typeface="Tahoma"/>
                <a:cs typeface="Tahoma"/>
              </a:rPr>
              <a:t>du</a:t>
            </a:r>
            <a:r>
              <a:rPr sz="1542" b="1" spc="118" dirty="0">
                <a:solidFill>
                  <a:prstClr val="black"/>
                </a:solidFill>
                <a:latin typeface="Tahoma"/>
                <a:cs typeface="Tahoma"/>
              </a:rPr>
              <a:t> </a:t>
            </a:r>
            <a:r>
              <a:rPr sz="1542" b="1" dirty="0">
                <a:solidFill>
                  <a:prstClr val="black"/>
                </a:solidFill>
                <a:latin typeface="Tahoma"/>
                <a:cs typeface="Tahoma"/>
              </a:rPr>
              <a:t>délai</a:t>
            </a:r>
            <a:r>
              <a:rPr sz="1542" b="1" spc="113" dirty="0">
                <a:solidFill>
                  <a:prstClr val="black"/>
                </a:solidFill>
                <a:latin typeface="Tahoma"/>
                <a:cs typeface="Tahoma"/>
              </a:rPr>
              <a:t> </a:t>
            </a:r>
            <a:r>
              <a:rPr sz="1542" b="1" spc="-32" dirty="0">
                <a:solidFill>
                  <a:prstClr val="black"/>
                </a:solidFill>
                <a:latin typeface="Tahoma"/>
                <a:cs typeface="Tahoma"/>
              </a:rPr>
              <a:t>mentionné</a:t>
            </a:r>
            <a:r>
              <a:rPr sz="1542" b="1" spc="103" dirty="0">
                <a:solidFill>
                  <a:prstClr val="black"/>
                </a:solidFill>
                <a:latin typeface="Tahoma"/>
                <a:cs typeface="Tahoma"/>
              </a:rPr>
              <a:t> </a:t>
            </a:r>
            <a:r>
              <a:rPr sz="1542" b="1" spc="-32" dirty="0">
                <a:solidFill>
                  <a:prstClr val="black"/>
                </a:solidFill>
                <a:latin typeface="Tahoma"/>
                <a:cs typeface="Tahoma"/>
              </a:rPr>
              <a:t>ci-dessus,</a:t>
            </a:r>
            <a:endParaRPr sz="1542">
              <a:solidFill>
                <a:prstClr val="black"/>
              </a:solidFill>
              <a:latin typeface="Tahoma"/>
              <a:cs typeface="Tahoma"/>
            </a:endParaRPr>
          </a:p>
        </p:txBody>
      </p:sp>
      <p:sp>
        <p:nvSpPr>
          <p:cNvPr id="16" name="object 16"/>
          <p:cNvSpPr txBox="1"/>
          <p:nvPr/>
        </p:nvSpPr>
        <p:spPr>
          <a:xfrm>
            <a:off x="2075772" y="4039322"/>
            <a:ext cx="7515008" cy="249519"/>
          </a:xfrm>
          <a:prstGeom prst="rect">
            <a:avLst/>
          </a:prstGeom>
        </p:spPr>
        <p:txBody>
          <a:bodyPr vert="horz" wrap="square" lIns="0" tIns="12092" rIns="0" bIns="0" rtlCol="0">
            <a:spAutoFit/>
          </a:bodyPr>
          <a:lstStyle/>
          <a:p>
            <a:pPr marL="11516" defTabSz="829178">
              <a:spcBef>
                <a:spcPts val="95"/>
              </a:spcBef>
            </a:pPr>
            <a:r>
              <a:rPr sz="1542" b="1" spc="-9" dirty="0">
                <a:solidFill>
                  <a:prstClr val="black"/>
                </a:solidFill>
                <a:latin typeface="Tahoma"/>
                <a:cs typeface="Tahoma"/>
              </a:rPr>
              <a:t>l'ancien</a:t>
            </a:r>
            <a:r>
              <a:rPr sz="1542" b="1" spc="136" dirty="0">
                <a:solidFill>
                  <a:prstClr val="black"/>
                </a:solidFill>
                <a:latin typeface="Tahoma"/>
                <a:cs typeface="Tahoma"/>
              </a:rPr>
              <a:t> </a:t>
            </a:r>
            <a:r>
              <a:rPr sz="1542" b="1" spc="-9" dirty="0">
                <a:solidFill>
                  <a:prstClr val="black"/>
                </a:solidFill>
                <a:latin typeface="Tahoma"/>
                <a:cs typeface="Tahoma"/>
              </a:rPr>
              <a:t>syndic</a:t>
            </a:r>
            <a:r>
              <a:rPr sz="1542" b="1" spc="141" dirty="0">
                <a:solidFill>
                  <a:prstClr val="black"/>
                </a:solidFill>
                <a:latin typeface="Tahoma"/>
                <a:cs typeface="Tahoma"/>
              </a:rPr>
              <a:t> </a:t>
            </a:r>
            <a:r>
              <a:rPr sz="1542" b="1" spc="-77" dirty="0">
                <a:solidFill>
                  <a:prstClr val="black"/>
                </a:solidFill>
                <a:latin typeface="Tahoma"/>
                <a:cs typeface="Tahoma"/>
              </a:rPr>
              <a:t>est</a:t>
            </a:r>
            <a:r>
              <a:rPr sz="1542" b="1" spc="136" dirty="0">
                <a:solidFill>
                  <a:prstClr val="black"/>
                </a:solidFill>
                <a:latin typeface="Tahoma"/>
                <a:cs typeface="Tahoma"/>
              </a:rPr>
              <a:t> </a:t>
            </a:r>
            <a:r>
              <a:rPr sz="1542" b="1" spc="-59" dirty="0">
                <a:solidFill>
                  <a:prstClr val="black"/>
                </a:solidFill>
                <a:latin typeface="Tahoma"/>
                <a:cs typeface="Tahoma"/>
              </a:rPr>
              <a:t>tenu</a:t>
            </a:r>
            <a:r>
              <a:rPr sz="1542" b="1" spc="136" dirty="0">
                <a:solidFill>
                  <a:prstClr val="black"/>
                </a:solidFill>
                <a:latin typeface="Tahoma"/>
                <a:cs typeface="Tahoma"/>
              </a:rPr>
              <a:t> </a:t>
            </a:r>
            <a:r>
              <a:rPr sz="1542" b="1" spc="59" dirty="0">
                <a:solidFill>
                  <a:prstClr val="black"/>
                </a:solidFill>
                <a:latin typeface="Tahoma"/>
                <a:cs typeface="Tahoma"/>
              </a:rPr>
              <a:t>de</a:t>
            </a:r>
            <a:r>
              <a:rPr sz="1542" b="1" spc="122" dirty="0">
                <a:solidFill>
                  <a:prstClr val="black"/>
                </a:solidFill>
                <a:latin typeface="Tahoma"/>
                <a:cs typeface="Tahoma"/>
              </a:rPr>
              <a:t> </a:t>
            </a:r>
            <a:r>
              <a:rPr sz="1542" b="1" spc="-100" dirty="0">
                <a:solidFill>
                  <a:prstClr val="black"/>
                </a:solidFill>
                <a:latin typeface="Tahoma"/>
                <a:cs typeface="Tahoma"/>
              </a:rPr>
              <a:t>fournir</a:t>
            </a:r>
            <a:r>
              <a:rPr sz="1542" b="1" spc="131" dirty="0">
                <a:solidFill>
                  <a:prstClr val="black"/>
                </a:solidFill>
                <a:latin typeface="Tahoma"/>
                <a:cs typeface="Tahoma"/>
              </a:rPr>
              <a:t> </a:t>
            </a:r>
            <a:r>
              <a:rPr sz="1542" b="1" spc="18" dirty="0">
                <a:solidFill>
                  <a:prstClr val="black"/>
                </a:solidFill>
                <a:latin typeface="Tahoma"/>
                <a:cs typeface="Tahoma"/>
              </a:rPr>
              <a:t>au</a:t>
            </a:r>
            <a:r>
              <a:rPr sz="1542" b="1" spc="136" dirty="0">
                <a:solidFill>
                  <a:prstClr val="black"/>
                </a:solidFill>
                <a:latin typeface="Tahoma"/>
                <a:cs typeface="Tahoma"/>
              </a:rPr>
              <a:t> </a:t>
            </a:r>
            <a:r>
              <a:rPr sz="1542" b="1" spc="-5" dirty="0">
                <a:solidFill>
                  <a:prstClr val="black"/>
                </a:solidFill>
                <a:latin typeface="Tahoma"/>
                <a:cs typeface="Tahoma"/>
              </a:rPr>
              <a:t>nouveau</a:t>
            </a:r>
            <a:r>
              <a:rPr sz="1542" b="1" spc="141" dirty="0">
                <a:solidFill>
                  <a:prstClr val="black"/>
                </a:solidFill>
                <a:latin typeface="Tahoma"/>
                <a:cs typeface="Tahoma"/>
              </a:rPr>
              <a:t> </a:t>
            </a:r>
            <a:r>
              <a:rPr sz="1542" b="1" spc="-14" dirty="0">
                <a:solidFill>
                  <a:prstClr val="black"/>
                </a:solidFill>
                <a:latin typeface="Tahoma"/>
                <a:cs typeface="Tahoma"/>
              </a:rPr>
              <a:t>syndic</a:t>
            </a:r>
            <a:r>
              <a:rPr sz="1542" b="1" spc="136" dirty="0">
                <a:solidFill>
                  <a:prstClr val="black"/>
                </a:solidFill>
                <a:latin typeface="Tahoma"/>
                <a:cs typeface="Tahoma"/>
              </a:rPr>
              <a:t> </a:t>
            </a:r>
            <a:r>
              <a:rPr sz="1542" b="1" spc="-63" dirty="0">
                <a:solidFill>
                  <a:prstClr val="black"/>
                </a:solidFill>
                <a:latin typeface="Tahoma"/>
                <a:cs typeface="Tahoma"/>
              </a:rPr>
              <a:t>l'état</a:t>
            </a:r>
            <a:r>
              <a:rPr sz="1542" b="1" spc="136" dirty="0">
                <a:solidFill>
                  <a:prstClr val="black"/>
                </a:solidFill>
                <a:latin typeface="Tahoma"/>
                <a:cs typeface="Tahoma"/>
              </a:rPr>
              <a:t> </a:t>
            </a:r>
            <a:r>
              <a:rPr sz="1542" b="1" dirty="0">
                <a:solidFill>
                  <a:prstClr val="black"/>
                </a:solidFill>
                <a:latin typeface="Tahoma"/>
                <a:cs typeface="Tahoma"/>
              </a:rPr>
              <a:t>des</a:t>
            </a:r>
            <a:r>
              <a:rPr sz="1542" b="1" spc="122" dirty="0">
                <a:solidFill>
                  <a:prstClr val="black"/>
                </a:solidFill>
                <a:latin typeface="Tahoma"/>
                <a:cs typeface="Tahoma"/>
              </a:rPr>
              <a:t> </a:t>
            </a:r>
            <a:r>
              <a:rPr sz="1542" b="1" spc="-5" dirty="0">
                <a:solidFill>
                  <a:prstClr val="black"/>
                </a:solidFill>
                <a:latin typeface="Tahoma"/>
                <a:cs typeface="Tahoma"/>
              </a:rPr>
              <a:t>comptes</a:t>
            </a:r>
            <a:r>
              <a:rPr sz="1542" b="1" spc="136" dirty="0">
                <a:solidFill>
                  <a:prstClr val="black"/>
                </a:solidFill>
                <a:latin typeface="Tahoma"/>
                <a:cs typeface="Tahoma"/>
              </a:rPr>
              <a:t> </a:t>
            </a:r>
            <a:r>
              <a:rPr sz="1542" b="1" dirty="0">
                <a:solidFill>
                  <a:prstClr val="black"/>
                </a:solidFill>
                <a:latin typeface="Tahoma"/>
                <a:cs typeface="Tahoma"/>
              </a:rPr>
              <a:t>des</a:t>
            </a:r>
            <a:endParaRPr sz="1542">
              <a:solidFill>
                <a:prstClr val="black"/>
              </a:solidFill>
              <a:latin typeface="Tahoma"/>
              <a:cs typeface="Tahoma"/>
            </a:endParaRPr>
          </a:p>
        </p:txBody>
      </p:sp>
      <p:sp>
        <p:nvSpPr>
          <p:cNvPr id="17" name="object 17"/>
          <p:cNvSpPr txBox="1"/>
          <p:nvPr/>
        </p:nvSpPr>
        <p:spPr>
          <a:xfrm>
            <a:off x="2075772" y="4204283"/>
            <a:ext cx="7514433" cy="248938"/>
          </a:xfrm>
          <a:prstGeom prst="rect">
            <a:avLst/>
          </a:prstGeom>
        </p:spPr>
        <p:txBody>
          <a:bodyPr vert="horz" wrap="square" lIns="0" tIns="11516" rIns="0" bIns="0" rtlCol="0">
            <a:spAutoFit/>
          </a:bodyPr>
          <a:lstStyle/>
          <a:p>
            <a:pPr marL="11516" defTabSz="829178">
              <a:spcBef>
                <a:spcPts val="91"/>
              </a:spcBef>
            </a:pPr>
            <a:r>
              <a:rPr sz="1542" b="1" spc="-36" dirty="0">
                <a:solidFill>
                  <a:prstClr val="black"/>
                </a:solidFill>
                <a:latin typeface="Tahoma"/>
                <a:cs typeface="Tahoma"/>
              </a:rPr>
              <a:t>copropriétaires</a:t>
            </a:r>
            <a:r>
              <a:rPr sz="1542" b="1" spc="127" dirty="0">
                <a:solidFill>
                  <a:prstClr val="black"/>
                </a:solidFill>
                <a:latin typeface="Tahoma"/>
                <a:cs typeface="Tahoma"/>
              </a:rPr>
              <a:t> </a:t>
            </a:r>
            <a:r>
              <a:rPr sz="1542" b="1" spc="-59" dirty="0">
                <a:solidFill>
                  <a:prstClr val="black"/>
                </a:solidFill>
                <a:latin typeface="Tahoma"/>
                <a:cs typeface="Tahoma"/>
              </a:rPr>
              <a:t>ainsi</a:t>
            </a:r>
            <a:r>
              <a:rPr sz="1542" b="1" spc="127" dirty="0">
                <a:solidFill>
                  <a:prstClr val="black"/>
                </a:solidFill>
                <a:latin typeface="Tahoma"/>
                <a:cs typeface="Tahoma"/>
              </a:rPr>
              <a:t> </a:t>
            </a:r>
            <a:r>
              <a:rPr sz="1542" b="1" spc="18" dirty="0">
                <a:solidFill>
                  <a:prstClr val="black"/>
                </a:solidFill>
                <a:latin typeface="Tahoma"/>
                <a:cs typeface="Tahoma"/>
              </a:rPr>
              <a:t>que</a:t>
            </a:r>
            <a:r>
              <a:rPr sz="1542" b="1" spc="131" dirty="0">
                <a:solidFill>
                  <a:prstClr val="black"/>
                </a:solidFill>
                <a:latin typeface="Tahoma"/>
                <a:cs typeface="Tahoma"/>
              </a:rPr>
              <a:t> </a:t>
            </a:r>
            <a:r>
              <a:rPr sz="1542" b="1" spc="-9" dirty="0">
                <a:solidFill>
                  <a:prstClr val="black"/>
                </a:solidFill>
                <a:latin typeface="Tahoma"/>
                <a:cs typeface="Tahoma"/>
              </a:rPr>
              <a:t>celui</a:t>
            </a:r>
            <a:r>
              <a:rPr sz="1542" b="1" spc="127" dirty="0">
                <a:solidFill>
                  <a:prstClr val="black"/>
                </a:solidFill>
                <a:latin typeface="Tahoma"/>
                <a:cs typeface="Tahoma"/>
              </a:rPr>
              <a:t> </a:t>
            </a:r>
            <a:r>
              <a:rPr sz="1542" b="1" dirty="0">
                <a:solidFill>
                  <a:prstClr val="black"/>
                </a:solidFill>
                <a:latin typeface="Tahoma"/>
                <a:cs typeface="Tahoma"/>
              </a:rPr>
              <a:t>des</a:t>
            </a:r>
            <a:r>
              <a:rPr sz="1542" b="1" spc="131" dirty="0">
                <a:solidFill>
                  <a:prstClr val="black"/>
                </a:solidFill>
                <a:latin typeface="Tahoma"/>
                <a:cs typeface="Tahoma"/>
              </a:rPr>
              <a:t> </a:t>
            </a:r>
            <a:r>
              <a:rPr sz="1542" b="1" spc="-5" dirty="0">
                <a:solidFill>
                  <a:prstClr val="black"/>
                </a:solidFill>
                <a:latin typeface="Tahoma"/>
                <a:cs typeface="Tahoma"/>
              </a:rPr>
              <a:t>comptes</a:t>
            </a:r>
            <a:r>
              <a:rPr sz="1542" b="1" spc="127" dirty="0">
                <a:solidFill>
                  <a:prstClr val="black"/>
                </a:solidFill>
                <a:latin typeface="Tahoma"/>
                <a:cs typeface="Tahoma"/>
              </a:rPr>
              <a:t> </a:t>
            </a:r>
            <a:r>
              <a:rPr sz="1542" b="1" spc="-9" dirty="0">
                <a:solidFill>
                  <a:prstClr val="black"/>
                </a:solidFill>
                <a:latin typeface="Tahoma"/>
                <a:cs typeface="Tahoma"/>
              </a:rPr>
              <a:t>du</a:t>
            </a:r>
            <a:r>
              <a:rPr sz="1542" b="1" spc="131" dirty="0">
                <a:solidFill>
                  <a:prstClr val="black"/>
                </a:solidFill>
                <a:latin typeface="Tahoma"/>
                <a:cs typeface="Tahoma"/>
              </a:rPr>
              <a:t> </a:t>
            </a:r>
            <a:r>
              <a:rPr sz="1542" b="1" spc="-23" dirty="0">
                <a:solidFill>
                  <a:prstClr val="black"/>
                </a:solidFill>
                <a:latin typeface="Tahoma"/>
                <a:cs typeface="Tahoma"/>
              </a:rPr>
              <a:t>syndicat,</a:t>
            </a:r>
            <a:r>
              <a:rPr sz="1542" b="1" spc="141" dirty="0">
                <a:solidFill>
                  <a:prstClr val="black"/>
                </a:solidFill>
                <a:latin typeface="Tahoma"/>
                <a:cs typeface="Tahoma"/>
              </a:rPr>
              <a:t> </a:t>
            </a:r>
            <a:r>
              <a:rPr sz="1542" b="1" spc="-18" dirty="0">
                <a:solidFill>
                  <a:prstClr val="black"/>
                </a:solidFill>
                <a:latin typeface="Tahoma"/>
                <a:cs typeface="Tahoma"/>
              </a:rPr>
              <a:t>après</a:t>
            </a:r>
            <a:r>
              <a:rPr sz="1542" b="1" spc="118" dirty="0">
                <a:solidFill>
                  <a:prstClr val="black"/>
                </a:solidFill>
                <a:latin typeface="Tahoma"/>
                <a:cs typeface="Tahoma"/>
              </a:rPr>
              <a:t> </a:t>
            </a:r>
            <a:r>
              <a:rPr sz="1542" b="1" spc="-27" dirty="0">
                <a:solidFill>
                  <a:prstClr val="black"/>
                </a:solidFill>
                <a:latin typeface="Tahoma"/>
                <a:cs typeface="Tahoma"/>
              </a:rPr>
              <a:t>apurement</a:t>
            </a:r>
            <a:r>
              <a:rPr sz="1542" b="1" spc="136" dirty="0">
                <a:solidFill>
                  <a:prstClr val="black"/>
                </a:solidFill>
                <a:latin typeface="Tahoma"/>
                <a:cs typeface="Tahoma"/>
              </a:rPr>
              <a:t> </a:t>
            </a:r>
            <a:r>
              <a:rPr sz="1542" b="1" spc="-54" dirty="0">
                <a:solidFill>
                  <a:prstClr val="black"/>
                </a:solidFill>
                <a:latin typeface="Tahoma"/>
                <a:cs typeface="Tahoma"/>
              </a:rPr>
              <a:t>et</a:t>
            </a:r>
            <a:endParaRPr sz="1542">
              <a:solidFill>
                <a:prstClr val="black"/>
              </a:solidFill>
              <a:latin typeface="Tahoma"/>
              <a:cs typeface="Tahoma"/>
            </a:endParaRPr>
          </a:p>
        </p:txBody>
      </p:sp>
      <p:sp>
        <p:nvSpPr>
          <p:cNvPr id="18" name="object 18"/>
          <p:cNvSpPr txBox="1"/>
          <p:nvPr/>
        </p:nvSpPr>
        <p:spPr>
          <a:xfrm>
            <a:off x="2075772" y="4368736"/>
            <a:ext cx="741654" cy="248938"/>
          </a:xfrm>
          <a:prstGeom prst="rect">
            <a:avLst/>
          </a:prstGeom>
        </p:spPr>
        <p:txBody>
          <a:bodyPr vert="horz" wrap="square" lIns="0" tIns="11516" rIns="0" bIns="0" rtlCol="0">
            <a:spAutoFit/>
          </a:bodyPr>
          <a:lstStyle/>
          <a:p>
            <a:pPr marL="11516" defTabSz="829178">
              <a:spcBef>
                <a:spcPts val="91"/>
              </a:spcBef>
            </a:pPr>
            <a:r>
              <a:rPr sz="1542" b="1" spc="-23" dirty="0">
                <a:solidFill>
                  <a:prstClr val="black"/>
                </a:solidFill>
                <a:latin typeface="Tahoma"/>
                <a:cs typeface="Tahoma"/>
              </a:rPr>
              <a:t>clô</a:t>
            </a:r>
            <a:r>
              <a:rPr sz="1542" b="1" spc="-14" dirty="0">
                <a:solidFill>
                  <a:prstClr val="black"/>
                </a:solidFill>
                <a:latin typeface="Tahoma"/>
                <a:cs typeface="Tahoma"/>
              </a:rPr>
              <a:t>t</a:t>
            </a:r>
            <a:r>
              <a:rPr sz="1542" b="1" spc="-145" dirty="0">
                <a:solidFill>
                  <a:prstClr val="black"/>
                </a:solidFill>
                <a:latin typeface="Tahoma"/>
                <a:cs typeface="Tahoma"/>
              </a:rPr>
              <a:t>u</a:t>
            </a:r>
            <a:r>
              <a:rPr sz="1542" b="1" spc="-103" dirty="0">
                <a:solidFill>
                  <a:prstClr val="black"/>
                </a:solidFill>
                <a:latin typeface="Tahoma"/>
                <a:cs typeface="Tahoma"/>
              </a:rPr>
              <a:t>r</a:t>
            </a:r>
            <a:r>
              <a:rPr sz="1542" b="1" spc="77" dirty="0">
                <a:solidFill>
                  <a:prstClr val="black"/>
                </a:solidFill>
                <a:latin typeface="Tahoma"/>
                <a:cs typeface="Tahoma"/>
              </a:rPr>
              <a:t>e</a:t>
            </a:r>
            <a:r>
              <a:rPr sz="1542" b="1" spc="-50" dirty="0">
                <a:solidFill>
                  <a:prstClr val="black"/>
                </a:solidFill>
                <a:latin typeface="Tahoma"/>
                <a:cs typeface="Tahoma"/>
              </a:rPr>
              <a:t>.</a:t>
            </a:r>
            <a:endParaRPr sz="1542">
              <a:solidFill>
                <a:prstClr val="black"/>
              </a:solidFill>
              <a:latin typeface="Tahoma"/>
              <a:cs typeface="Tahoma"/>
            </a:endParaRPr>
          </a:p>
        </p:txBody>
      </p:sp>
      <p:sp>
        <p:nvSpPr>
          <p:cNvPr id="19" name="object 19"/>
          <p:cNvSpPr txBox="1"/>
          <p:nvPr/>
        </p:nvSpPr>
        <p:spPr>
          <a:xfrm>
            <a:off x="1847748" y="4658949"/>
            <a:ext cx="7743033" cy="248938"/>
          </a:xfrm>
          <a:prstGeom prst="rect">
            <a:avLst/>
          </a:prstGeom>
        </p:spPr>
        <p:txBody>
          <a:bodyPr vert="horz" wrap="square" lIns="0" tIns="11516" rIns="0" bIns="0" rtlCol="0">
            <a:spAutoFit/>
          </a:bodyPr>
          <a:lstStyle/>
          <a:p>
            <a:pPr marL="239540" indent="-228024" defTabSz="829178">
              <a:spcBef>
                <a:spcPts val="91"/>
              </a:spcBef>
              <a:buFont typeface="Arial MT"/>
              <a:buChar char="•"/>
              <a:tabLst>
                <a:tab pos="238964" algn="l"/>
                <a:tab pos="239540" algn="l"/>
              </a:tabLst>
            </a:pPr>
            <a:r>
              <a:rPr sz="1542" u="sng" spc="-27" dirty="0">
                <a:solidFill>
                  <a:prstClr val="black"/>
                </a:solidFill>
                <a:uFill>
                  <a:solidFill>
                    <a:srgbClr val="000000"/>
                  </a:solidFill>
                </a:uFill>
                <a:latin typeface="Verdana"/>
                <a:cs typeface="Verdana"/>
              </a:rPr>
              <a:t>Après</a:t>
            </a:r>
            <a:r>
              <a:rPr sz="1542" u="sng" spc="127" dirty="0">
                <a:solidFill>
                  <a:prstClr val="black"/>
                </a:solidFill>
                <a:uFill>
                  <a:solidFill>
                    <a:srgbClr val="000000"/>
                  </a:solidFill>
                </a:uFill>
                <a:latin typeface="Verdana"/>
                <a:cs typeface="Verdana"/>
              </a:rPr>
              <a:t> </a:t>
            </a:r>
            <a:r>
              <a:rPr sz="1542" u="sng" spc="-73" dirty="0">
                <a:solidFill>
                  <a:prstClr val="black"/>
                </a:solidFill>
                <a:uFill>
                  <a:solidFill>
                    <a:srgbClr val="000000"/>
                  </a:solidFill>
                </a:uFill>
                <a:latin typeface="Verdana"/>
                <a:cs typeface="Verdana"/>
              </a:rPr>
              <a:t>mise</a:t>
            </a:r>
            <a:r>
              <a:rPr sz="1542" u="sng" spc="131" dirty="0">
                <a:solidFill>
                  <a:prstClr val="black"/>
                </a:solidFill>
                <a:uFill>
                  <a:solidFill>
                    <a:srgbClr val="000000"/>
                  </a:solidFill>
                </a:uFill>
                <a:latin typeface="Verdana"/>
                <a:cs typeface="Verdana"/>
              </a:rPr>
              <a:t> </a:t>
            </a:r>
            <a:r>
              <a:rPr sz="1542" u="sng" spc="23" dirty="0">
                <a:solidFill>
                  <a:prstClr val="black"/>
                </a:solidFill>
                <a:uFill>
                  <a:solidFill>
                    <a:srgbClr val="000000"/>
                  </a:solidFill>
                </a:uFill>
                <a:latin typeface="Verdana"/>
                <a:cs typeface="Verdana"/>
              </a:rPr>
              <a:t>en</a:t>
            </a:r>
            <a:r>
              <a:rPr sz="1542" u="sng" spc="127" dirty="0">
                <a:solidFill>
                  <a:prstClr val="black"/>
                </a:solidFill>
                <a:uFill>
                  <a:solidFill>
                    <a:srgbClr val="000000"/>
                  </a:solidFill>
                </a:uFill>
                <a:latin typeface="Verdana"/>
                <a:cs typeface="Verdana"/>
              </a:rPr>
              <a:t> </a:t>
            </a:r>
            <a:r>
              <a:rPr sz="1542" u="sng" spc="5" dirty="0">
                <a:solidFill>
                  <a:prstClr val="black"/>
                </a:solidFill>
                <a:uFill>
                  <a:solidFill>
                    <a:srgbClr val="000000"/>
                  </a:solidFill>
                </a:uFill>
                <a:latin typeface="Verdana"/>
                <a:cs typeface="Verdana"/>
              </a:rPr>
              <a:t>demeure</a:t>
            </a:r>
            <a:r>
              <a:rPr sz="1542" u="sng" spc="127" dirty="0">
                <a:solidFill>
                  <a:prstClr val="black"/>
                </a:solidFill>
                <a:uFill>
                  <a:solidFill>
                    <a:srgbClr val="000000"/>
                  </a:solidFill>
                </a:uFill>
                <a:latin typeface="Verdana"/>
                <a:cs typeface="Verdana"/>
              </a:rPr>
              <a:t> </a:t>
            </a:r>
            <a:r>
              <a:rPr sz="1542" u="sng" spc="-41" dirty="0">
                <a:solidFill>
                  <a:prstClr val="black"/>
                </a:solidFill>
                <a:uFill>
                  <a:solidFill>
                    <a:srgbClr val="000000"/>
                  </a:solidFill>
                </a:uFill>
                <a:latin typeface="Verdana"/>
                <a:cs typeface="Verdana"/>
              </a:rPr>
              <a:t>restée</a:t>
            </a:r>
            <a:r>
              <a:rPr sz="1542" u="sng" spc="127" dirty="0">
                <a:solidFill>
                  <a:prstClr val="black"/>
                </a:solidFill>
                <a:uFill>
                  <a:solidFill>
                    <a:srgbClr val="000000"/>
                  </a:solidFill>
                </a:uFill>
                <a:latin typeface="Verdana"/>
                <a:cs typeface="Verdana"/>
              </a:rPr>
              <a:t> </a:t>
            </a:r>
            <a:r>
              <a:rPr sz="1542" u="sng" spc="-45" dirty="0">
                <a:solidFill>
                  <a:prstClr val="black"/>
                </a:solidFill>
                <a:uFill>
                  <a:solidFill>
                    <a:srgbClr val="000000"/>
                  </a:solidFill>
                </a:uFill>
                <a:latin typeface="Verdana"/>
                <a:cs typeface="Verdana"/>
              </a:rPr>
              <a:t>infructueuse,</a:t>
            </a:r>
            <a:r>
              <a:rPr sz="1542" u="sng" spc="131" dirty="0">
                <a:solidFill>
                  <a:prstClr val="black"/>
                </a:solidFill>
                <a:uFill>
                  <a:solidFill>
                    <a:srgbClr val="000000"/>
                  </a:solidFill>
                </a:uFill>
                <a:latin typeface="Verdana"/>
                <a:cs typeface="Verdana"/>
              </a:rPr>
              <a:t> </a:t>
            </a:r>
            <a:r>
              <a:rPr sz="1542" u="sng" spc="-9" dirty="0">
                <a:solidFill>
                  <a:prstClr val="black"/>
                </a:solidFill>
                <a:uFill>
                  <a:solidFill>
                    <a:srgbClr val="000000"/>
                  </a:solidFill>
                </a:uFill>
                <a:latin typeface="Verdana"/>
                <a:cs typeface="Verdana"/>
              </a:rPr>
              <a:t>le</a:t>
            </a:r>
            <a:r>
              <a:rPr sz="1542" u="sng" spc="127" dirty="0">
                <a:solidFill>
                  <a:prstClr val="black"/>
                </a:solidFill>
                <a:uFill>
                  <a:solidFill>
                    <a:srgbClr val="000000"/>
                  </a:solidFill>
                </a:uFill>
                <a:latin typeface="Verdana"/>
                <a:cs typeface="Verdana"/>
              </a:rPr>
              <a:t> </a:t>
            </a:r>
            <a:r>
              <a:rPr sz="1542" u="sng" spc="-32" dirty="0">
                <a:solidFill>
                  <a:prstClr val="black"/>
                </a:solidFill>
                <a:uFill>
                  <a:solidFill>
                    <a:srgbClr val="000000"/>
                  </a:solidFill>
                </a:uFill>
                <a:latin typeface="Verdana"/>
                <a:cs typeface="Verdana"/>
              </a:rPr>
              <a:t>syndic</a:t>
            </a:r>
            <a:r>
              <a:rPr sz="1542" u="sng" spc="136" dirty="0">
                <a:solidFill>
                  <a:prstClr val="black"/>
                </a:solidFill>
                <a:uFill>
                  <a:solidFill>
                    <a:srgbClr val="000000"/>
                  </a:solidFill>
                </a:uFill>
                <a:latin typeface="Verdana"/>
                <a:cs typeface="Verdana"/>
              </a:rPr>
              <a:t> </a:t>
            </a:r>
            <a:r>
              <a:rPr sz="1542" u="sng" spc="-23" dirty="0">
                <a:solidFill>
                  <a:prstClr val="black"/>
                </a:solidFill>
                <a:uFill>
                  <a:solidFill>
                    <a:srgbClr val="000000"/>
                  </a:solidFill>
                </a:uFill>
                <a:latin typeface="Verdana"/>
                <a:cs typeface="Verdana"/>
              </a:rPr>
              <a:t>nouvellement</a:t>
            </a:r>
            <a:r>
              <a:rPr sz="1542" u="sng" spc="131" dirty="0">
                <a:solidFill>
                  <a:prstClr val="black"/>
                </a:solidFill>
                <a:uFill>
                  <a:solidFill>
                    <a:srgbClr val="000000"/>
                  </a:solidFill>
                </a:uFill>
                <a:latin typeface="Verdana"/>
                <a:cs typeface="Verdana"/>
              </a:rPr>
              <a:t> </a:t>
            </a:r>
            <a:r>
              <a:rPr sz="1542" u="sng" dirty="0">
                <a:solidFill>
                  <a:prstClr val="black"/>
                </a:solidFill>
                <a:uFill>
                  <a:solidFill>
                    <a:srgbClr val="000000"/>
                  </a:solidFill>
                </a:uFill>
                <a:latin typeface="Verdana"/>
                <a:cs typeface="Verdana"/>
              </a:rPr>
              <a:t>désigné</a:t>
            </a:r>
            <a:endParaRPr sz="1542">
              <a:solidFill>
                <a:prstClr val="black"/>
              </a:solidFill>
              <a:latin typeface="Verdana"/>
              <a:cs typeface="Verdana"/>
            </a:endParaRPr>
          </a:p>
        </p:txBody>
      </p:sp>
      <p:sp>
        <p:nvSpPr>
          <p:cNvPr id="20" name="object 20"/>
          <p:cNvSpPr txBox="1"/>
          <p:nvPr/>
        </p:nvSpPr>
        <p:spPr>
          <a:xfrm>
            <a:off x="2075773" y="4823403"/>
            <a:ext cx="7513857" cy="248938"/>
          </a:xfrm>
          <a:prstGeom prst="rect">
            <a:avLst/>
          </a:prstGeom>
        </p:spPr>
        <p:txBody>
          <a:bodyPr vert="horz" wrap="square" lIns="0" tIns="11516" rIns="0" bIns="0" rtlCol="0">
            <a:spAutoFit/>
          </a:bodyPr>
          <a:lstStyle/>
          <a:p>
            <a:pPr marL="11516" defTabSz="829178">
              <a:spcBef>
                <a:spcPts val="91"/>
              </a:spcBef>
            </a:pPr>
            <a:r>
              <a:rPr sz="1542" u="heavy" spc="18" dirty="0">
                <a:solidFill>
                  <a:prstClr val="black"/>
                </a:solidFill>
                <a:uFill>
                  <a:solidFill>
                    <a:srgbClr val="000000"/>
                  </a:solidFill>
                </a:uFill>
                <a:latin typeface="Verdana"/>
                <a:cs typeface="Verdana"/>
              </a:rPr>
              <a:t>ou</a:t>
            </a:r>
            <a:r>
              <a:rPr sz="1542" u="heavy" spc="-9" dirty="0">
                <a:solidFill>
                  <a:prstClr val="black"/>
                </a:solidFill>
                <a:uFill>
                  <a:solidFill>
                    <a:srgbClr val="000000"/>
                  </a:solidFill>
                </a:uFill>
                <a:latin typeface="Verdana"/>
                <a:cs typeface="Verdana"/>
              </a:rPr>
              <a:t> </a:t>
            </a:r>
            <a:r>
              <a:rPr sz="1542" b="1" u="heavy" spc="-14" dirty="0">
                <a:solidFill>
                  <a:srgbClr val="5B9BD4"/>
                </a:solidFill>
                <a:uFill>
                  <a:solidFill>
                    <a:srgbClr val="000000"/>
                  </a:solidFill>
                </a:uFill>
                <a:latin typeface="Tahoma"/>
                <a:cs typeface="Tahoma"/>
              </a:rPr>
              <a:t>le</a:t>
            </a:r>
            <a:r>
              <a:rPr sz="1542" b="1" u="heavy" spc="100" dirty="0">
                <a:solidFill>
                  <a:srgbClr val="5B9BD4"/>
                </a:solidFill>
                <a:uFill>
                  <a:solidFill>
                    <a:srgbClr val="000000"/>
                  </a:solidFill>
                </a:uFill>
                <a:latin typeface="Tahoma"/>
                <a:cs typeface="Tahoma"/>
              </a:rPr>
              <a:t> </a:t>
            </a:r>
            <a:r>
              <a:rPr sz="1542" b="1" u="heavy" spc="-45" dirty="0">
                <a:solidFill>
                  <a:srgbClr val="5B9BD4"/>
                </a:solidFill>
                <a:uFill>
                  <a:solidFill>
                    <a:srgbClr val="000000"/>
                  </a:solidFill>
                </a:uFill>
                <a:latin typeface="Tahoma"/>
                <a:cs typeface="Tahoma"/>
              </a:rPr>
              <a:t>président</a:t>
            </a:r>
            <a:r>
              <a:rPr sz="1542" b="1" u="heavy" spc="100" dirty="0">
                <a:solidFill>
                  <a:srgbClr val="5B9BD4"/>
                </a:solidFill>
                <a:uFill>
                  <a:solidFill>
                    <a:srgbClr val="000000"/>
                  </a:solidFill>
                </a:uFill>
                <a:latin typeface="Tahoma"/>
                <a:cs typeface="Tahoma"/>
              </a:rPr>
              <a:t> </a:t>
            </a:r>
            <a:r>
              <a:rPr sz="1542" b="1" u="heavy" spc="-9" dirty="0">
                <a:solidFill>
                  <a:srgbClr val="5B9BD4"/>
                </a:solidFill>
                <a:uFill>
                  <a:solidFill>
                    <a:srgbClr val="000000"/>
                  </a:solidFill>
                </a:uFill>
                <a:latin typeface="Tahoma"/>
                <a:cs typeface="Tahoma"/>
              </a:rPr>
              <a:t>du</a:t>
            </a:r>
            <a:r>
              <a:rPr sz="1542" b="1" u="heavy" spc="82" dirty="0">
                <a:solidFill>
                  <a:srgbClr val="5B9BD4"/>
                </a:solidFill>
                <a:uFill>
                  <a:solidFill>
                    <a:srgbClr val="000000"/>
                  </a:solidFill>
                </a:uFill>
                <a:latin typeface="Tahoma"/>
                <a:cs typeface="Tahoma"/>
              </a:rPr>
              <a:t> </a:t>
            </a:r>
            <a:r>
              <a:rPr sz="1542" b="1" u="heavy" spc="-18" dirty="0">
                <a:solidFill>
                  <a:srgbClr val="5B9BD4"/>
                </a:solidFill>
                <a:uFill>
                  <a:solidFill>
                    <a:srgbClr val="000000"/>
                  </a:solidFill>
                </a:uFill>
                <a:latin typeface="Tahoma"/>
                <a:cs typeface="Tahoma"/>
              </a:rPr>
              <a:t>conseil</a:t>
            </a:r>
            <a:r>
              <a:rPr sz="1542" b="1" u="heavy" spc="100" dirty="0">
                <a:solidFill>
                  <a:srgbClr val="5B9BD4"/>
                </a:solidFill>
                <a:uFill>
                  <a:solidFill>
                    <a:srgbClr val="000000"/>
                  </a:solidFill>
                </a:uFill>
                <a:latin typeface="Tahoma"/>
                <a:cs typeface="Tahoma"/>
              </a:rPr>
              <a:t> </a:t>
            </a:r>
            <a:r>
              <a:rPr sz="1542" b="1" u="heavy" spc="-9" dirty="0">
                <a:solidFill>
                  <a:srgbClr val="5B9BD4"/>
                </a:solidFill>
                <a:uFill>
                  <a:solidFill>
                    <a:srgbClr val="000000"/>
                  </a:solidFill>
                </a:uFill>
                <a:latin typeface="Tahoma"/>
                <a:cs typeface="Tahoma"/>
              </a:rPr>
              <a:t>syndical</a:t>
            </a:r>
            <a:r>
              <a:rPr sz="1542" b="1" u="heavy" spc="100" dirty="0">
                <a:solidFill>
                  <a:srgbClr val="5B9BD4"/>
                </a:solidFill>
                <a:uFill>
                  <a:solidFill>
                    <a:srgbClr val="000000"/>
                  </a:solidFill>
                </a:uFill>
                <a:latin typeface="Tahoma"/>
                <a:cs typeface="Tahoma"/>
              </a:rPr>
              <a:t> </a:t>
            </a:r>
            <a:r>
              <a:rPr sz="1542" b="1" u="heavy" spc="-45" dirty="0">
                <a:solidFill>
                  <a:srgbClr val="5B9BD4"/>
                </a:solidFill>
                <a:uFill>
                  <a:solidFill>
                    <a:srgbClr val="000000"/>
                  </a:solidFill>
                </a:uFill>
                <a:latin typeface="Tahoma"/>
                <a:cs typeface="Tahoma"/>
              </a:rPr>
              <a:t>pourra</a:t>
            </a:r>
            <a:r>
              <a:rPr sz="1542" b="1" u="heavy" spc="77" dirty="0">
                <a:solidFill>
                  <a:srgbClr val="5B9BD4"/>
                </a:solidFill>
                <a:uFill>
                  <a:solidFill>
                    <a:srgbClr val="000000"/>
                  </a:solidFill>
                </a:uFill>
                <a:latin typeface="Tahoma"/>
                <a:cs typeface="Tahoma"/>
              </a:rPr>
              <a:t> </a:t>
            </a:r>
            <a:r>
              <a:rPr sz="1542" b="1" u="heavy" spc="5" dirty="0">
                <a:solidFill>
                  <a:srgbClr val="5B9BD4"/>
                </a:solidFill>
                <a:uFill>
                  <a:solidFill>
                    <a:srgbClr val="000000"/>
                  </a:solidFill>
                </a:uFill>
                <a:latin typeface="Tahoma"/>
                <a:cs typeface="Tahoma"/>
              </a:rPr>
              <a:t>demander</a:t>
            </a:r>
            <a:r>
              <a:rPr sz="1542" b="1" u="heavy" spc="86" dirty="0">
                <a:solidFill>
                  <a:srgbClr val="5B9BD4"/>
                </a:solidFill>
                <a:uFill>
                  <a:solidFill>
                    <a:srgbClr val="000000"/>
                  </a:solidFill>
                </a:uFill>
                <a:latin typeface="Tahoma"/>
                <a:cs typeface="Tahoma"/>
              </a:rPr>
              <a:t> </a:t>
            </a:r>
            <a:r>
              <a:rPr sz="1542" b="1" u="heavy" spc="18" dirty="0">
                <a:solidFill>
                  <a:srgbClr val="5B9BD4"/>
                </a:solidFill>
                <a:uFill>
                  <a:solidFill>
                    <a:srgbClr val="000000"/>
                  </a:solidFill>
                </a:uFill>
                <a:latin typeface="Tahoma"/>
                <a:cs typeface="Tahoma"/>
              </a:rPr>
              <a:t>au</a:t>
            </a:r>
            <a:r>
              <a:rPr sz="1542" b="1" u="heavy" spc="86" dirty="0">
                <a:solidFill>
                  <a:srgbClr val="5B9BD4"/>
                </a:solidFill>
                <a:uFill>
                  <a:solidFill>
                    <a:srgbClr val="000000"/>
                  </a:solidFill>
                </a:uFill>
                <a:latin typeface="Tahoma"/>
                <a:cs typeface="Tahoma"/>
              </a:rPr>
              <a:t> </a:t>
            </a:r>
            <a:r>
              <a:rPr sz="1542" b="1" u="heavy" spc="-45" dirty="0">
                <a:solidFill>
                  <a:srgbClr val="5B9BD4"/>
                </a:solidFill>
                <a:uFill>
                  <a:solidFill>
                    <a:srgbClr val="000000"/>
                  </a:solidFill>
                </a:uFill>
                <a:latin typeface="Tahoma"/>
                <a:cs typeface="Tahoma"/>
              </a:rPr>
              <a:t>président</a:t>
            </a:r>
            <a:r>
              <a:rPr sz="1542" b="1" u="heavy" spc="77" dirty="0">
                <a:solidFill>
                  <a:srgbClr val="5B9BD4"/>
                </a:solidFill>
                <a:uFill>
                  <a:solidFill>
                    <a:srgbClr val="000000"/>
                  </a:solidFill>
                </a:uFill>
                <a:latin typeface="Tahoma"/>
                <a:cs typeface="Tahoma"/>
              </a:rPr>
              <a:t> </a:t>
            </a:r>
            <a:r>
              <a:rPr sz="1542" b="1" u="heavy" spc="-9" dirty="0">
                <a:solidFill>
                  <a:srgbClr val="5B9BD4"/>
                </a:solidFill>
                <a:uFill>
                  <a:solidFill>
                    <a:srgbClr val="000000"/>
                  </a:solidFill>
                </a:uFill>
                <a:latin typeface="Tahoma"/>
                <a:cs typeface="Tahoma"/>
              </a:rPr>
              <a:t>du</a:t>
            </a:r>
            <a:r>
              <a:rPr sz="1542" b="1" u="heavy" spc="91" dirty="0">
                <a:solidFill>
                  <a:srgbClr val="5B9BD4"/>
                </a:solidFill>
                <a:uFill>
                  <a:solidFill>
                    <a:srgbClr val="000000"/>
                  </a:solidFill>
                </a:uFill>
                <a:latin typeface="Tahoma"/>
                <a:cs typeface="Tahoma"/>
              </a:rPr>
              <a:t> </a:t>
            </a:r>
            <a:r>
              <a:rPr sz="1542" b="1" u="heavy" spc="-68" dirty="0">
                <a:solidFill>
                  <a:srgbClr val="5B9BD4"/>
                </a:solidFill>
                <a:uFill>
                  <a:solidFill>
                    <a:srgbClr val="000000"/>
                  </a:solidFill>
                </a:uFill>
                <a:latin typeface="Tahoma"/>
                <a:cs typeface="Tahoma"/>
              </a:rPr>
              <a:t>tribunal</a:t>
            </a:r>
            <a:endParaRPr sz="1542">
              <a:solidFill>
                <a:prstClr val="black"/>
              </a:solidFill>
              <a:latin typeface="Tahoma"/>
              <a:cs typeface="Tahoma"/>
            </a:endParaRPr>
          </a:p>
        </p:txBody>
      </p:sp>
      <p:sp>
        <p:nvSpPr>
          <p:cNvPr id="21" name="object 21"/>
          <p:cNvSpPr txBox="1"/>
          <p:nvPr/>
        </p:nvSpPr>
        <p:spPr>
          <a:xfrm>
            <a:off x="2075773" y="4987857"/>
            <a:ext cx="7513857" cy="248938"/>
          </a:xfrm>
          <a:prstGeom prst="rect">
            <a:avLst/>
          </a:prstGeom>
        </p:spPr>
        <p:txBody>
          <a:bodyPr vert="horz" wrap="square" lIns="0" tIns="11516" rIns="0" bIns="0" rtlCol="0">
            <a:spAutoFit/>
          </a:bodyPr>
          <a:lstStyle/>
          <a:p>
            <a:pPr marL="11516" defTabSz="829178">
              <a:spcBef>
                <a:spcPts val="91"/>
              </a:spcBef>
            </a:pPr>
            <a:r>
              <a:rPr sz="1542" b="1" u="heavy" spc="-32" dirty="0">
                <a:solidFill>
                  <a:srgbClr val="5B9BD4"/>
                </a:solidFill>
                <a:uFill>
                  <a:solidFill>
                    <a:srgbClr val="5B9BD4"/>
                  </a:solidFill>
                </a:uFill>
                <a:latin typeface="Tahoma"/>
                <a:cs typeface="Tahoma"/>
              </a:rPr>
              <a:t>judiciaire</a:t>
            </a:r>
            <a:r>
              <a:rPr sz="1542" b="1" u="heavy" spc="290" dirty="0">
                <a:solidFill>
                  <a:srgbClr val="5B9BD4"/>
                </a:solidFill>
                <a:uFill>
                  <a:solidFill>
                    <a:srgbClr val="5B9BD4"/>
                  </a:solidFill>
                </a:uFill>
                <a:latin typeface="Tahoma"/>
                <a:cs typeface="Tahoma"/>
              </a:rPr>
              <a:t> </a:t>
            </a:r>
            <a:r>
              <a:rPr sz="1542" b="1" u="heavy" spc="-77" dirty="0">
                <a:solidFill>
                  <a:srgbClr val="5B9BD4"/>
                </a:solidFill>
                <a:uFill>
                  <a:solidFill>
                    <a:srgbClr val="5B9BD4"/>
                  </a:solidFill>
                </a:uFill>
                <a:latin typeface="Tahoma"/>
                <a:cs typeface="Tahoma"/>
              </a:rPr>
              <a:t>statuant</a:t>
            </a:r>
            <a:r>
              <a:rPr sz="1542" b="1" u="heavy" spc="299" dirty="0">
                <a:solidFill>
                  <a:srgbClr val="5B9BD4"/>
                </a:solidFill>
                <a:uFill>
                  <a:solidFill>
                    <a:srgbClr val="5B9BD4"/>
                  </a:solidFill>
                </a:uFill>
                <a:latin typeface="Tahoma"/>
                <a:cs typeface="Tahoma"/>
              </a:rPr>
              <a:t> </a:t>
            </a:r>
            <a:r>
              <a:rPr sz="1542" b="1" u="heavy" spc="5" dirty="0">
                <a:solidFill>
                  <a:srgbClr val="5B9BD4"/>
                </a:solidFill>
                <a:uFill>
                  <a:solidFill>
                    <a:srgbClr val="5B9BD4"/>
                  </a:solidFill>
                </a:uFill>
                <a:latin typeface="Tahoma"/>
                <a:cs typeface="Tahoma"/>
              </a:rPr>
              <a:t>en</a:t>
            </a:r>
            <a:r>
              <a:rPr sz="1542" b="1" u="heavy" spc="290" dirty="0">
                <a:solidFill>
                  <a:srgbClr val="5B9BD4"/>
                </a:solidFill>
                <a:uFill>
                  <a:solidFill>
                    <a:srgbClr val="5B9BD4"/>
                  </a:solidFill>
                </a:uFill>
                <a:latin typeface="Tahoma"/>
                <a:cs typeface="Tahoma"/>
              </a:rPr>
              <a:t> </a:t>
            </a:r>
            <a:r>
              <a:rPr sz="1542" b="1" u="heavy" spc="-68" dirty="0">
                <a:solidFill>
                  <a:srgbClr val="5B9BD4"/>
                </a:solidFill>
                <a:uFill>
                  <a:solidFill>
                    <a:srgbClr val="5B9BD4"/>
                  </a:solidFill>
                </a:uFill>
                <a:latin typeface="Tahoma"/>
                <a:cs typeface="Tahoma"/>
              </a:rPr>
              <a:t>référé</a:t>
            </a:r>
            <a:r>
              <a:rPr sz="1542" u="heavy" spc="-68" dirty="0">
                <a:solidFill>
                  <a:prstClr val="black"/>
                </a:solidFill>
                <a:uFill>
                  <a:solidFill>
                    <a:srgbClr val="5B9BD4"/>
                  </a:solidFill>
                </a:uFill>
                <a:latin typeface="Verdana"/>
                <a:cs typeface="Verdana"/>
              </a:rPr>
              <a:t>,</a:t>
            </a:r>
            <a:r>
              <a:rPr sz="1542" u="heavy" spc="185" dirty="0">
                <a:solidFill>
                  <a:prstClr val="black"/>
                </a:solidFill>
                <a:uFill>
                  <a:solidFill>
                    <a:srgbClr val="5B9BD4"/>
                  </a:solidFill>
                </a:uFill>
                <a:latin typeface="Verdana"/>
                <a:cs typeface="Verdana"/>
              </a:rPr>
              <a:t> </a:t>
            </a:r>
            <a:r>
              <a:rPr sz="1542" spc="-18" dirty="0">
                <a:solidFill>
                  <a:prstClr val="black"/>
                </a:solidFill>
                <a:latin typeface="Verdana"/>
                <a:cs typeface="Verdana"/>
              </a:rPr>
              <a:t>d'ordonner</a:t>
            </a:r>
            <a:r>
              <a:rPr sz="1542" spc="199" dirty="0">
                <a:solidFill>
                  <a:prstClr val="black"/>
                </a:solidFill>
                <a:latin typeface="Verdana"/>
                <a:cs typeface="Verdana"/>
              </a:rPr>
              <a:t> </a:t>
            </a:r>
            <a:r>
              <a:rPr sz="1542" spc="-100" dirty="0">
                <a:solidFill>
                  <a:prstClr val="black"/>
                </a:solidFill>
                <a:latin typeface="Verdana"/>
                <a:cs typeface="Verdana"/>
              </a:rPr>
              <a:t>sous</a:t>
            </a:r>
            <a:r>
              <a:rPr sz="1542" spc="195" dirty="0">
                <a:solidFill>
                  <a:prstClr val="black"/>
                </a:solidFill>
                <a:latin typeface="Verdana"/>
                <a:cs typeface="Verdana"/>
              </a:rPr>
              <a:t> </a:t>
            </a:r>
            <a:r>
              <a:rPr sz="1542" spc="-50" dirty="0">
                <a:solidFill>
                  <a:prstClr val="black"/>
                </a:solidFill>
                <a:latin typeface="Verdana"/>
                <a:cs typeface="Verdana"/>
              </a:rPr>
              <a:t>astreinte</a:t>
            </a:r>
            <a:r>
              <a:rPr sz="1542" spc="181" dirty="0">
                <a:solidFill>
                  <a:prstClr val="black"/>
                </a:solidFill>
                <a:latin typeface="Verdana"/>
                <a:cs typeface="Verdana"/>
              </a:rPr>
              <a:t> </a:t>
            </a:r>
            <a:r>
              <a:rPr sz="1542" spc="9" dirty="0">
                <a:solidFill>
                  <a:prstClr val="black"/>
                </a:solidFill>
                <a:latin typeface="Verdana"/>
                <a:cs typeface="Verdana"/>
              </a:rPr>
              <a:t>la</a:t>
            </a:r>
            <a:r>
              <a:rPr sz="1542" spc="195" dirty="0">
                <a:solidFill>
                  <a:prstClr val="black"/>
                </a:solidFill>
                <a:latin typeface="Verdana"/>
                <a:cs typeface="Verdana"/>
              </a:rPr>
              <a:t> </a:t>
            </a:r>
            <a:r>
              <a:rPr sz="1542" spc="-68" dirty="0">
                <a:solidFill>
                  <a:prstClr val="black"/>
                </a:solidFill>
                <a:latin typeface="Verdana"/>
                <a:cs typeface="Verdana"/>
              </a:rPr>
              <a:t>remise</a:t>
            </a:r>
            <a:r>
              <a:rPr sz="1542" spc="190" dirty="0">
                <a:solidFill>
                  <a:prstClr val="black"/>
                </a:solidFill>
                <a:latin typeface="Verdana"/>
                <a:cs typeface="Verdana"/>
              </a:rPr>
              <a:t> </a:t>
            </a:r>
            <a:r>
              <a:rPr sz="1542" spc="-14" dirty="0">
                <a:solidFill>
                  <a:prstClr val="black"/>
                </a:solidFill>
                <a:latin typeface="Verdana"/>
                <a:cs typeface="Verdana"/>
              </a:rPr>
              <a:t>des</a:t>
            </a:r>
            <a:r>
              <a:rPr sz="1542" spc="181" dirty="0">
                <a:solidFill>
                  <a:prstClr val="black"/>
                </a:solidFill>
                <a:latin typeface="Verdana"/>
                <a:cs typeface="Verdana"/>
              </a:rPr>
              <a:t> </a:t>
            </a:r>
            <a:r>
              <a:rPr sz="1542" spc="-5" dirty="0">
                <a:solidFill>
                  <a:prstClr val="black"/>
                </a:solidFill>
                <a:latin typeface="Verdana"/>
                <a:cs typeface="Verdana"/>
              </a:rPr>
              <a:t>pièces,</a:t>
            </a:r>
            <a:endParaRPr sz="1542">
              <a:solidFill>
                <a:prstClr val="black"/>
              </a:solidFill>
              <a:latin typeface="Verdana"/>
              <a:cs typeface="Verdana"/>
            </a:endParaRPr>
          </a:p>
        </p:txBody>
      </p:sp>
      <p:sp>
        <p:nvSpPr>
          <p:cNvPr id="22" name="object 22"/>
          <p:cNvSpPr txBox="1"/>
          <p:nvPr/>
        </p:nvSpPr>
        <p:spPr>
          <a:xfrm>
            <a:off x="2075772" y="5152310"/>
            <a:ext cx="7515008" cy="248938"/>
          </a:xfrm>
          <a:prstGeom prst="rect">
            <a:avLst/>
          </a:prstGeom>
        </p:spPr>
        <p:txBody>
          <a:bodyPr vert="horz" wrap="square" lIns="0" tIns="11516" rIns="0" bIns="0" rtlCol="0">
            <a:spAutoFit/>
          </a:bodyPr>
          <a:lstStyle/>
          <a:p>
            <a:pPr marL="11516" defTabSz="829178">
              <a:spcBef>
                <a:spcPts val="91"/>
              </a:spcBef>
              <a:tabLst>
                <a:tab pos="1304804" algn="l"/>
                <a:tab pos="1635323" algn="l"/>
                <a:tab pos="2856057" algn="l"/>
                <a:tab pos="4355487" algn="l"/>
                <a:tab pos="5599830" algn="l"/>
                <a:tab pos="6084669" algn="l"/>
                <a:tab pos="6696763" algn="l"/>
              </a:tabLst>
            </a:pPr>
            <a:r>
              <a:rPr sz="1542" spc="-54" dirty="0">
                <a:solidFill>
                  <a:prstClr val="black"/>
                </a:solidFill>
                <a:latin typeface="Verdana"/>
                <a:cs typeface="Verdana"/>
              </a:rPr>
              <a:t>informations	</a:t>
            </a:r>
            <a:r>
              <a:rPr sz="1542" spc="-5" dirty="0">
                <a:solidFill>
                  <a:prstClr val="black"/>
                </a:solidFill>
                <a:latin typeface="Verdana"/>
                <a:cs typeface="Verdana"/>
              </a:rPr>
              <a:t>et	</a:t>
            </a:r>
            <a:r>
              <a:rPr sz="1542" dirty="0">
                <a:solidFill>
                  <a:prstClr val="black"/>
                </a:solidFill>
                <a:latin typeface="Verdana"/>
                <a:cs typeface="Verdana"/>
              </a:rPr>
              <a:t>documents	</a:t>
            </a:r>
            <a:r>
              <a:rPr sz="1542" spc="-41" dirty="0">
                <a:solidFill>
                  <a:prstClr val="black"/>
                </a:solidFill>
                <a:latin typeface="Verdana"/>
                <a:cs typeface="Verdana"/>
              </a:rPr>
              <a:t>dématérialisés	</a:t>
            </a:r>
            <a:r>
              <a:rPr sz="1542" spc="-36" dirty="0">
                <a:solidFill>
                  <a:prstClr val="black"/>
                </a:solidFill>
                <a:latin typeface="Verdana"/>
                <a:cs typeface="Verdana"/>
              </a:rPr>
              <a:t>mentionnés	</a:t>
            </a:r>
            <a:r>
              <a:rPr sz="1542" spc="-32" dirty="0">
                <a:solidFill>
                  <a:prstClr val="black"/>
                </a:solidFill>
                <a:latin typeface="Verdana"/>
                <a:cs typeface="Verdana"/>
              </a:rPr>
              <a:t>aux	</a:t>
            </a:r>
            <a:r>
              <a:rPr sz="1542" spc="-9" dirty="0">
                <a:solidFill>
                  <a:prstClr val="black"/>
                </a:solidFill>
                <a:latin typeface="Verdana"/>
                <a:cs typeface="Verdana"/>
              </a:rPr>
              <a:t>deux	</a:t>
            </a:r>
            <a:r>
              <a:rPr sz="1542" spc="-68" dirty="0">
                <a:solidFill>
                  <a:prstClr val="black"/>
                </a:solidFill>
                <a:latin typeface="Verdana"/>
                <a:cs typeface="Verdana"/>
              </a:rPr>
              <a:t>premiers</a:t>
            </a:r>
            <a:endParaRPr sz="1542">
              <a:solidFill>
                <a:prstClr val="black"/>
              </a:solidFill>
              <a:latin typeface="Verdana"/>
              <a:cs typeface="Verdana"/>
            </a:endParaRPr>
          </a:p>
        </p:txBody>
      </p:sp>
      <p:sp>
        <p:nvSpPr>
          <p:cNvPr id="23" name="object 23"/>
          <p:cNvSpPr txBox="1"/>
          <p:nvPr/>
        </p:nvSpPr>
        <p:spPr>
          <a:xfrm>
            <a:off x="2075772" y="5316764"/>
            <a:ext cx="7515585" cy="248938"/>
          </a:xfrm>
          <a:prstGeom prst="rect">
            <a:avLst/>
          </a:prstGeom>
        </p:spPr>
        <p:txBody>
          <a:bodyPr vert="horz" wrap="square" lIns="0" tIns="11516" rIns="0" bIns="0" rtlCol="0">
            <a:spAutoFit/>
          </a:bodyPr>
          <a:lstStyle/>
          <a:p>
            <a:pPr marL="11516" defTabSz="829178">
              <a:spcBef>
                <a:spcPts val="91"/>
              </a:spcBef>
            </a:pPr>
            <a:r>
              <a:rPr sz="1542" spc="-23" dirty="0">
                <a:solidFill>
                  <a:prstClr val="black"/>
                </a:solidFill>
                <a:latin typeface="Verdana"/>
                <a:cs typeface="Verdana"/>
              </a:rPr>
              <a:t>alinéas</a:t>
            </a:r>
            <a:r>
              <a:rPr sz="1542" spc="73" dirty="0">
                <a:solidFill>
                  <a:prstClr val="black"/>
                </a:solidFill>
                <a:latin typeface="Verdana"/>
                <a:cs typeface="Verdana"/>
              </a:rPr>
              <a:t> </a:t>
            </a:r>
            <a:r>
              <a:rPr sz="1542" spc="-73" dirty="0">
                <a:solidFill>
                  <a:prstClr val="black"/>
                </a:solidFill>
                <a:latin typeface="Verdana"/>
                <a:cs typeface="Verdana"/>
              </a:rPr>
              <a:t>ainsi</a:t>
            </a:r>
            <a:r>
              <a:rPr sz="1542" spc="82" dirty="0">
                <a:solidFill>
                  <a:prstClr val="black"/>
                </a:solidFill>
                <a:latin typeface="Verdana"/>
                <a:cs typeface="Verdana"/>
              </a:rPr>
              <a:t> </a:t>
            </a:r>
            <a:r>
              <a:rPr sz="1542" spc="41" dirty="0">
                <a:solidFill>
                  <a:prstClr val="black"/>
                </a:solidFill>
                <a:latin typeface="Verdana"/>
                <a:cs typeface="Verdana"/>
              </a:rPr>
              <a:t>que</a:t>
            </a:r>
            <a:r>
              <a:rPr sz="1542" spc="68" dirty="0">
                <a:solidFill>
                  <a:prstClr val="black"/>
                </a:solidFill>
                <a:latin typeface="Verdana"/>
                <a:cs typeface="Verdana"/>
              </a:rPr>
              <a:t> </a:t>
            </a:r>
            <a:r>
              <a:rPr sz="1542" spc="-9" dirty="0">
                <a:solidFill>
                  <a:prstClr val="black"/>
                </a:solidFill>
                <a:latin typeface="Verdana"/>
                <a:cs typeface="Verdana"/>
              </a:rPr>
              <a:t>le</a:t>
            </a:r>
            <a:r>
              <a:rPr sz="1542" spc="54" dirty="0">
                <a:solidFill>
                  <a:prstClr val="black"/>
                </a:solidFill>
                <a:latin typeface="Verdana"/>
                <a:cs typeface="Verdana"/>
              </a:rPr>
              <a:t> </a:t>
            </a:r>
            <a:r>
              <a:rPr sz="1542" spc="-45" dirty="0">
                <a:solidFill>
                  <a:prstClr val="black"/>
                </a:solidFill>
                <a:latin typeface="Verdana"/>
                <a:cs typeface="Verdana"/>
              </a:rPr>
              <a:t>versement</a:t>
            </a:r>
            <a:r>
              <a:rPr sz="1542" spc="68" dirty="0">
                <a:solidFill>
                  <a:prstClr val="black"/>
                </a:solidFill>
                <a:latin typeface="Verdana"/>
                <a:cs typeface="Verdana"/>
              </a:rPr>
              <a:t> </a:t>
            </a:r>
            <a:r>
              <a:rPr sz="1542" spc="-14" dirty="0">
                <a:solidFill>
                  <a:prstClr val="black"/>
                </a:solidFill>
                <a:latin typeface="Verdana"/>
                <a:cs typeface="Verdana"/>
              </a:rPr>
              <a:t>des</a:t>
            </a:r>
            <a:r>
              <a:rPr sz="1542" spc="82" dirty="0">
                <a:solidFill>
                  <a:prstClr val="black"/>
                </a:solidFill>
                <a:latin typeface="Verdana"/>
                <a:cs typeface="Verdana"/>
              </a:rPr>
              <a:t> </a:t>
            </a:r>
            <a:r>
              <a:rPr sz="1542" spc="-73" dirty="0">
                <a:solidFill>
                  <a:prstClr val="black"/>
                </a:solidFill>
                <a:latin typeface="Verdana"/>
                <a:cs typeface="Verdana"/>
              </a:rPr>
              <a:t>intérêts</a:t>
            </a:r>
            <a:r>
              <a:rPr sz="1542" spc="86" dirty="0">
                <a:solidFill>
                  <a:prstClr val="black"/>
                </a:solidFill>
                <a:latin typeface="Verdana"/>
                <a:cs typeface="Verdana"/>
              </a:rPr>
              <a:t> </a:t>
            </a:r>
            <a:r>
              <a:rPr sz="1542" spc="-63" dirty="0">
                <a:solidFill>
                  <a:prstClr val="black"/>
                </a:solidFill>
                <a:latin typeface="Verdana"/>
                <a:cs typeface="Verdana"/>
              </a:rPr>
              <a:t>provisionnels</a:t>
            </a:r>
            <a:r>
              <a:rPr sz="1542" spc="73" dirty="0">
                <a:solidFill>
                  <a:prstClr val="black"/>
                </a:solidFill>
                <a:latin typeface="Verdana"/>
                <a:cs typeface="Verdana"/>
              </a:rPr>
              <a:t> </a:t>
            </a:r>
            <a:r>
              <a:rPr sz="1542" spc="-54" dirty="0">
                <a:solidFill>
                  <a:prstClr val="black"/>
                </a:solidFill>
                <a:latin typeface="Verdana"/>
                <a:cs typeface="Verdana"/>
              </a:rPr>
              <a:t>dus</a:t>
            </a:r>
            <a:r>
              <a:rPr sz="1542" spc="73" dirty="0">
                <a:solidFill>
                  <a:prstClr val="black"/>
                </a:solidFill>
                <a:latin typeface="Verdana"/>
                <a:cs typeface="Verdana"/>
              </a:rPr>
              <a:t> </a:t>
            </a:r>
            <a:r>
              <a:rPr sz="1542" spc="127" dirty="0">
                <a:solidFill>
                  <a:prstClr val="black"/>
                </a:solidFill>
                <a:latin typeface="Verdana"/>
                <a:cs typeface="Verdana"/>
              </a:rPr>
              <a:t>à</a:t>
            </a:r>
            <a:r>
              <a:rPr sz="1542" spc="86" dirty="0">
                <a:solidFill>
                  <a:prstClr val="black"/>
                </a:solidFill>
                <a:latin typeface="Verdana"/>
                <a:cs typeface="Verdana"/>
              </a:rPr>
              <a:t> </a:t>
            </a:r>
            <a:r>
              <a:rPr sz="1542" spc="14" dirty="0">
                <a:solidFill>
                  <a:prstClr val="black"/>
                </a:solidFill>
                <a:latin typeface="Verdana"/>
                <a:cs typeface="Verdana"/>
              </a:rPr>
              <a:t>compter</a:t>
            </a:r>
            <a:r>
              <a:rPr sz="1542" spc="77" dirty="0">
                <a:solidFill>
                  <a:prstClr val="black"/>
                </a:solidFill>
                <a:latin typeface="Verdana"/>
                <a:cs typeface="Verdana"/>
              </a:rPr>
              <a:t> </a:t>
            </a:r>
            <a:r>
              <a:rPr sz="1542" spc="86" dirty="0">
                <a:solidFill>
                  <a:prstClr val="black"/>
                </a:solidFill>
                <a:latin typeface="Verdana"/>
                <a:cs typeface="Verdana"/>
              </a:rPr>
              <a:t>de</a:t>
            </a:r>
            <a:r>
              <a:rPr sz="1542" spc="68" dirty="0">
                <a:solidFill>
                  <a:prstClr val="black"/>
                </a:solidFill>
                <a:latin typeface="Verdana"/>
                <a:cs typeface="Verdana"/>
              </a:rPr>
              <a:t> </a:t>
            </a:r>
            <a:r>
              <a:rPr sz="1542" spc="18" dirty="0">
                <a:solidFill>
                  <a:prstClr val="black"/>
                </a:solidFill>
                <a:latin typeface="Verdana"/>
                <a:cs typeface="Verdana"/>
              </a:rPr>
              <a:t>la</a:t>
            </a:r>
            <a:endParaRPr sz="1542">
              <a:solidFill>
                <a:prstClr val="black"/>
              </a:solidFill>
              <a:latin typeface="Verdana"/>
              <a:cs typeface="Verdana"/>
            </a:endParaRPr>
          </a:p>
        </p:txBody>
      </p:sp>
      <p:sp>
        <p:nvSpPr>
          <p:cNvPr id="24" name="object 24"/>
          <p:cNvSpPr txBox="1"/>
          <p:nvPr/>
        </p:nvSpPr>
        <p:spPr>
          <a:xfrm>
            <a:off x="2075772" y="5480941"/>
            <a:ext cx="7513282" cy="249519"/>
          </a:xfrm>
          <a:prstGeom prst="rect">
            <a:avLst/>
          </a:prstGeom>
        </p:spPr>
        <p:txBody>
          <a:bodyPr vert="horz" wrap="square" lIns="0" tIns="12092" rIns="0" bIns="0" rtlCol="0">
            <a:spAutoFit/>
          </a:bodyPr>
          <a:lstStyle/>
          <a:p>
            <a:pPr marL="11516" defTabSz="829178">
              <a:spcBef>
                <a:spcPts val="95"/>
              </a:spcBef>
            </a:pPr>
            <a:r>
              <a:rPr sz="1542" spc="-73" dirty="0">
                <a:solidFill>
                  <a:prstClr val="black"/>
                </a:solidFill>
                <a:latin typeface="Verdana"/>
                <a:cs typeface="Verdana"/>
              </a:rPr>
              <a:t>mise</a:t>
            </a:r>
            <a:r>
              <a:rPr sz="1542" spc="-32" dirty="0">
                <a:solidFill>
                  <a:prstClr val="black"/>
                </a:solidFill>
                <a:latin typeface="Verdana"/>
                <a:cs typeface="Verdana"/>
              </a:rPr>
              <a:t> </a:t>
            </a:r>
            <a:r>
              <a:rPr sz="1542" spc="23" dirty="0">
                <a:solidFill>
                  <a:prstClr val="black"/>
                </a:solidFill>
                <a:latin typeface="Verdana"/>
                <a:cs typeface="Verdana"/>
              </a:rPr>
              <a:t>en</a:t>
            </a:r>
            <a:r>
              <a:rPr sz="1542" spc="-23" dirty="0">
                <a:solidFill>
                  <a:prstClr val="black"/>
                </a:solidFill>
                <a:latin typeface="Verdana"/>
                <a:cs typeface="Verdana"/>
              </a:rPr>
              <a:t> </a:t>
            </a:r>
            <a:r>
              <a:rPr sz="1542" spc="-14" dirty="0">
                <a:solidFill>
                  <a:prstClr val="black"/>
                </a:solidFill>
                <a:latin typeface="Verdana"/>
                <a:cs typeface="Verdana"/>
              </a:rPr>
              <a:t>demeure,</a:t>
            </a:r>
            <a:r>
              <a:rPr sz="1542" spc="-36" dirty="0">
                <a:solidFill>
                  <a:prstClr val="black"/>
                </a:solidFill>
                <a:latin typeface="Verdana"/>
                <a:cs typeface="Verdana"/>
              </a:rPr>
              <a:t> </a:t>
            </a:r>
            <a:r>
              <a:rPr sz="1542" spc="-82" dirty="0">
                <a:solidFill>
                  <a:prstClr val="black"/>
                </a:solidFill>
                <a:latin typeface="Verdana"/>
                <a:cs typeface="Verdana"/>
              </a:rPr>
              <a:t>sans</a:t>
            </a:r>
            <a:r>
              <a:rPr sz="1542" spc="-27" dirty="0">
                <a:solidFill>
                  <a:prstClr val="black"/>
                </a:solidFill>
                <a:latin typeface="Verdana"/>
                <a:cs typeface="Verdana"/>
              </a:rPr>
              <a:t> </a:t>
            </a:r>
            <a:r>
              <a:rPr sz="1542" spc="-5" dirty="0">
                <a:solidFill>
                  <a:prstClr val="black"/>
                </a:solidFill>
                <a:latin typeface="Verdana"/>
                <a:cs typeface="Verdana"/>
              </a:rPr>
              <a:t>préjudice</a:t>
            </a:r>
            <a:r>
              <a:rPr sz="1542" spc="-32" dirty="0">
                <a:solidFill>
                  <a:prstClr val="black"/>
                </a:solidFill>
                <a:latin typeface="Verdana"/>
                <a:cs typeface="Verdana"/>
              </a:rPr>
              <a:t> </a:t>
            </a:r>
            <a:r>
              <a:rPr sz="1542" spc="91" dirty="0">
                <a:solidFill>
                  <a:prstClr val="black"/>
                </a:solidFill>
                <a:latin typeface="Verdana"/>
                <a:cs typeface="Verdana"/>
              </a:rPr>
              <a:t>de</a:t>
            </a:r>
            <a:r>
              <a:rPr sz="1542" spc="-32" dirty="0">
                <a:solidFill>
                  <a:prstClr val="black"/>
                </a:solidFill>
                <a:latin typeface="Verdana"/>
                <a:cs typeface="Verdana"/>
              </a:rPr>
              <a:t> </a:t>
            </a:r>
            <a:r>
              <a:rPr sz="1542" spc="-14" dirty="0">
                <a:solidFill>
                  <a:prstClr val="black"/>
                </a:solidFill>
                <a:latin typeface="Verdana"/>
                <a:cs typeface="Verdana"/>
              </a:rPr>
              <a:t>toute</a:t>
            </a:r>
            <a:r>
              <a:rPr sz="1542" spc="-23" dirty="0">
                <a:solidFill>
                  <a:prstClr val="black"/>
                </a:solidFill>
                <a:latin typeface="Verdana"/>
                <a:cs typeface="Verdana"/>
              </a:rPr>
              <a:t> </a:t>
            </a:r>
            <a:r>
              <a:rPr sz="1542" spc="-59" dirty="0">
                <a:solidFill>
                  <a:prstClr val="black"/>
                </a:solidFill>
                <a:latin typeface="Verdana"/>
                <a:cs typeface="Verdana"/>
              </a:rPr>
              <a:t>provision</a:t>
            </a:r>
            <a:r>
              <a:rPr sz="1542" spc="-18" dirty="0">
                <a:solidFill>
                  <a:prstClr val="black"/>
                </a:solidFill>
                <a:latin typeface="Verdana"/>
                <a:cs typeface="Verdana"/>
              </a:rPr>
              <a:t> </a:t>
            </a:r>
            <a:r>
              <a:rPr sz="1542" spc="127" dirty="0">
                <a:solidFill>
                  <a:prstClr val="black"/>
                </a:solidFill>
                <a:latin typeface="Verdana"/>
                <a:cs typeface="Verdana"/>
              </a:rPr>
              <a:t>à</a:t>
            </a:r>
            <a:r>
              <a:rPr sz="1542" spc="-41" dirty="0">
                <a:solidFill>
                  <a:prstClr val="black"/>
                </a:solidFill>
                <a:latin typeface="Verdana"/>
                <a:cs typeface="Verdana"/>
              </a:rPr>
              <a:t> </a:t>
            </a:r>
            <a:r>
              <a:rPr sz="1542" spc="-50" dirty="0">
                <a:solidFill>
                  <a:prstClr val="black"/>
                </a:solidFill>
                <a:latin typeface="Verdana"/>
                <a:cs typeface="Verdana"/>
              </a:rPr>
              <a:t>valoir</a:t>
            </a:r>
            <a:r>
              <a:rPr sz="1542" spc="-18" dirty="0">
                <a:solidFill>
                  <a:prstClr val="black"/>
                </a:solidFill>
                <a:latin typeface="Verdana"/>
                <a:cs typeface="Verdana"/>
              </a:rPr>
              <a:t> </a:t>
            </a:r>
            <a:r>
              <a:rPr sz="1542" spc="-150" dirty="0">
                <a:solidFill>
                  <a:prstClr val="black"/>
                </a:solidFill>
                <a:latin typeface="Verdana"/>
                <a:cs typeface="Verdana"/>
              </a:rPr>
              <a:t>sur</a:t>
            </a:r>
            <a:r>
              <a:rPr sz="1542" spc="-27" dirty="0">
                <a:solidFill>
                  <a:prstClr val="black"/>
                </a:solidFill>
                <a:latin typeface="Verdana"/>
                <a:cs typeface="Verdana"/>
              </a:rPr>
              <a:t> </a:t>
            </a:r>
            <a:r>
              <a:rPr sz="1542" spc="14" dirty="0">
                <a:solidFill>
                  <a:prstClr val="black"/>
                </a:solidFill>
                <a:latin typeface="Verdana"/>
                <a:cs typeface="Verdana"/>
              </a:rPr>
              <a:t>dommages</a:t>
            </a:r>
            <a:r>
              <a:rPr sz="1542" spc="-32" dirty="0">
                <a:solidFill>
                  <a:prstClr val="black"/>
                </a:solidFill>
                <a:latin typeface="Verdana"/>
                <a:cs typeface="Verdana"/>
              </a:rPr>
              <a:t> </a:t>
            </a:r>
            <a:r>
              <a:rPr sz="1542" spc="-5" dirty="0">
                <a:solidFill>
                  <a:prstClr val="black"/>
                </a:solidFill>
                <a:latin typeface="Verdana"/>
                <a:cs typeface="Verdana"/>
              </a:rPr>
              <a:t>et</a:t>
            </a:r>
            <a:endParaRPr sz="1542">
              <a:solidFill>
                <a:prstClr val="black"/>
              </a:solidFill>
              <a:latin typeface="Verdana"/>
              <a:cs typeface="Verdana"/>
            </a:endParaRPr>
          </a:p>
        </p:txBody>
      </p:sp>
      <p:sp>
        <p:nvSpPr>
          <p:cNvPr id="25" name="object 25"/>
          <p:cNvSpPr txBox="1"/>
          <p:nvPr/>
        </p:nvSpPr>
        <p:spPr>
          <a:xfrm>
            <a:off x="2075772" y="5645971"/>
            <a:ext cx="757777" cy="248938"/>
          </a:xfrm>
          <a:prstGeom prst="rect">
            <a:avLst/>
          </a:prstGeom>
        </p:spPr>
        <p:txBody>
          <a:bodyPr vert="horz" wrap="square" lIns="0" tIns="11516" rIns="0" bIns="0" rtlCol="0">
            <a:spAutoFit/>
          </a:bodyPr>
          <a:lstStyle/>
          <a:p>
            <a:pPr marL="11516" defTabSz="829178">
              <a:spcBef>
                <a:spcPts val="91"/>
              </a:spcBef>
            </a:pPr>
            <a:r>
              <a:rPr sz="1542" spc="-82" dirty="0">
                <a:solidFill>
                  <a:prstClr val="black"/>
                </a:solidFill>
                <a:latin typeface="Verdana"/>
                <a:cs typeface="Verdana"/>
              </a:rPr>
              <a:t>intérêts.</a:t>
            </a:r>
            <a:endParaRPr sz="1542">
              <a:solidFill>
                <a:prstClr val="black"/>
              </a:solidFill>
              <a:latin typeface="Verdana"/>
              <a:cs typeface="Verdana"/>
            </a:endParaRPr>
          </a:p>
        </p:txBody>
      </p:sp>
      <p:sp>
        <p:nvSpPr>
          <p:cNvPr id="26" name="object 26"/>
          <p:cNvSpPr/>
          <p:nvPr/>
        </p:nvSpPr>
        <p:spPr>
          <a:xfrm>
            <a:off x="1524000" y="0"/>
            <a:ext cx="9141697" cy="633401"/>
          </a:xfrm>
          <a:custGeom>
            <a:avLst/>
            <a:gdLst/>
            <a:ahLst/>
            <a:cxnLst/>
            <a:rect l="l" t="t" r="r" b="b"/>
            <a:pathLst>
              <a:path w="10081260" h="698500">
                <a:moveTo>
                  <a:pt x="10081260" y="0"/>
                </a:moveTo>
                <a:lnTo>
                  <a:pt x="0" y="0"/>
                </a:lnTo>
                <a:lnTo>
                  <a:pt x="0" y="697992"/>
                </a:lnTo>
                <a:lnTo>
                  <a:pt x="10081260" y="697992"/>
                </a:lnTo>
                <a:lnTo>
                  <a:pt x="10081260" y="0"/>
                </a:lnTo>
                <a:close/>
              </a:path>
            </a:pathLst>
          </a:custGeom>
          <a:solidFill>
            <a:srgbClr val="5B9BD4"/>
          </a:solidFill>
        </p:spPr>
        <p:txBody>
          <a:bodyPr wrap="square" lIns="0" tIns="0" rIns="0" bIns="0" rtlCol="0"/>
          <a:lstStyle/>
          <a:p>
            <a:pPr defTabSz="829178"/>
            <a:endParaRPr sz="1632">
              <a:solidFill>
                <a:prstClr val="black"/>
              </a:solidFill>
              <a:latin typeface="Calibri"/>
            </a:endParaRPr>
          </a:p>
        </p:txBody>
      </p:sp>
      <p:sp>
        <p:nvSpPr>
          <p:cNvPr id="27" name="object 27"/>
          <p:cNvSpPr txBox="1">
            <a:spLocks noGrp="1"/>
          </p:cNvSpPr>
          <p:nvPr>
            <p:ph type="title"/>
          </p:nvPr>
        </p:nvSpPr>
        <p:spPr>
          <a:xfrm>
            <a:off x="1987327" y="0"/>
            <a:ext cx="8215205" cy="628925"/>
          </a:xfrm>
          <a:prstGeom prst="rect">
            <a:avLst/>
          </a:prstGeom>
        </p:spPr>
        <p:txBody>
          <a:bodyPr vert="horz" wrap="square" lIns="0" tIns="13243" rIns="0" bIns="0" rtlCol="0">
            <a:spAutoFit/>
          </a:bodyPr>
          <a:lstStyle/>
          <a:p>
            <a:pPr algn="ctr">
              <a:lnSpc>
                <a:spcPts val="2389"/>
              </a:lnSpc>
              <a:spcBef>
                <a:spcPts val="103"/>
              </a:spcBef>
              <a:tabLst>
                <a:tab pos="5785243" algn="l"/>
              </a:tabLst>
            </a:pPr>
            <a:r>
              <a:rPr spc="-95" dirty="0"/>
              <a:t>Parti</a:t>
            </a:r>
            <a:r>
              <a:rPr spc="-109" dirty="0"/>
              <a:t>e</a:t>
            </a:r>
            <a:r>
              <a:rPr spc="-27" dirty="0"/>
              <a:t> </a:t>
            </a:r>
            <a:r>
              <a:rPr spc="-154" dirty="0"/>
              <a:t>1</a:t>
            </a:r>
            <a:r>
              <a:rPr spc="-18" dirty="0"/>
              <a:t> </a:t>
            </a:r>
            <a:r>
              <a:rPr spc="-172" dirty="0"/>
              <a:t>:</a:t>
            </a:r>
            <a:r>
              <a:rPr spc="-23" dirty="0"/>
              <a:t> </a:t>
            </a:r>
            <a:r>
              <a:rPr spc="-73" dirty="0"/>
              <a:t>Fo</a:t>
            </a:r>
            <a:r>
              <a:rPr spc="68" dirty="0"/>
              <a:t>c</a:t>
            </a:r>
            <a:r>
              <a:rPr spc="95" dirty="0"/>
              <a:t>u</a:t>
            </a:r>
            <a:r>
              <a:rPr spc="-150" dirty="0"/>
              <a:t>s</a:t>
            </a:r>
            <a:r>
              <a:rPr spc="-27" dirty="0"/>
              <a:t> </a:t>
            </a:r>
            <a:r>
              <a:rPr spc="-154" dirty="0"/>
              <a:t>sur</a:t>
            </a:r>
            <a:r>
              <a:rPr spc="-41" dirty="0"/>
              <a:t> </a:t>
            </a:r>
            <a:r>
              <a:rPr spc="-59" dirty="0"/>
              <a:t>les</a:t>
            </a:r>
            <a:r>
              <a:rPr spc="-23" dirty="0"/>
              <a:t> </a:t>
            </a:r>
            <a:r>
              <a:rPr spc="9" dirty="0"/>
              <a:t>pouv</a:t>
            </a:r>
            <a:r>
              <a:rPr spc="18" dirty="0"/>
              <a:t>o</a:t>
            </a:r>
            <a:r>
              <a:rPr spc="-172" dirty="0"/>
              <a:t>irs</a:t>
            </a:r>
            <a:r>
              <a:rPr spc="-36" dirty="0"/>
              <a:t> </a:t>
            </a:r>
            <a:r>
              <a:rPr spc="-9" dirty="0"/>
              <a:t>d</a:t>
            </a:r>
            <a:r>
              <a:rPr spc="-5" dirty="0"/>
              <a:t>u</a:t>
            </a:r>
            <a:r>
              <a:rPr spc="-36" dirty="0"/>
              <a:t> </a:t>
            </a:r>
            <a:r>
              <a:rPr spc="-59" dirty="0"/>
              <a:t>présiden</a:t>
            </a:r>
            <a:r>
              <a:rPr spc="-41" dirty="0"/>
              <a:t>t</a:t>
            </a:r>
            <a:r>
              <a:rPr dirty="0"/>
              <a:t>	</a:t>
            </a:r>
            <a:r>
              <a:rPr spc="-240" dirty="0"/>
              <a:t>/</a:t>
            </a:r>
            <a:r>
              <a:rPr spc="-27" dirty="0"/>
              <a:t> </a:t>
            </a:r>
            <a:r>
              <a:rPr spc="-54" dirty="0"/>
              <a:t>r</a:t>
            </a:r>
            <a:r>
              <a:rPr spc="-73" dirty="0"/>
              <a:t>é</a:t>
            </a:r>
            <a:r>
              <a:rPr spc="68" dirty="0"/>
              <a:t>c</a:t>
            </a:r>
            <a:r>
              <a:rPr spc="95" dirty="0"/>
              <a:t>u</a:t>
            </a:r>
            <a:r>
              <a:rPr spc="-41" dirty="0"/>
              <a:t>pératio</a:t>
            </a:r>
            <a:r>
              <a:rPr spc="-45" dirty="0"/>
              <a:t>n</a:t>
            </a:r>
            <a:r>
              <a:rPr spc="-32" dirty="0"/>
              <a:t> </a:t>
            </a:r>
            <a:r>
              <a:rPr spc="5" dirty="0"/>
              <a:t>des</a:t>
            </a:r>
          </a:p>
          <a:p>
            <a:pPr marL="576" algn="ctr">
              <a:lnSpc>
                <a:spcPts val="2389"/>
              </a:lnSpc>
            </a:pPr>
            <a:r>
              <a:rPr spc="-23" dirty="0"/>
              <a:t>archives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804939"/>
            <a:ext cx="8308788" cy="398463"/>
          </a:xfrm>
        </p:spPr>
        <p:txBody>
          <a:bodyPr>
            <a:noAutofit/>
          </a:bodyPr>
          <a:lstStyle/>
          <a:p>
            <a:pPr algn="ctr"/>
            <a:r>
              <a:rPr lang="fr-FR" sz="2000" b="1" dirty="0">
                <a:solidFill>
                  <a:srgbClr val="31849B"/>
                </a:solidFill>
                <a:latin typeface="Century Gothic" panose="020B0502020202020204" pitchFamily="34" charset="0"/>
              </a:rPr>
              <a:t>5 - Qui reçoit les documents destinés au conseil syndical ?</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3" name="Espace réservé du contenu 2"/>
          <p:cNvSpPr>
            <a:spLocks noGrp="1"/>
          </p:cNvSpPr>
          <p:nvPr>
            <p:ph idx="1"/>
          </p:nvPr>
        </p:nvSpPr>
        <p:spPr>
          <a:xfrm>
            <a:off x="685800" y="1798208"/>
            <a:ext cx="10668000" cy="3513765"/>
          </a:xfrm>
        </p:spPr>
        <p:txBody>
          <a:bodyPr>
            <a:noAutofit/>
          </a:bodyPr>
          <a:lstStyle/>
          <a:p>
            <a:pPr algn="just">
              <a:buFont typeface="Wingdings" panose="05000000000000000000" pitchFamily="2" charset="2"/>
              <a:buChar char="Ø"/>
            </a:pPr>
            <a:r>
              <a:rPr lang="fr-FR" sz="1800" b="1" dirty="0">
                <a:latin typeface="Century Gothic" panose="020B0502020202020204" pitchFamily="34" charset="0"/>
              </a:rPr>
              <a:t>Selon qu'il s'agisse de documents à adresser d'office par le syndic ou au contraire adressés à la demande du conseil syndical, les modalités de transmissions des documents à adresser au conseil syndical sont les suivantes :</a:t>
            </a:r>
          </a:p>
          <a:p>
            <a:pPr algn="just">
              <a:buFont typeface="Wingdings" panose="05000000000000000000" pitchFamily="2" charset="2"/>
              <a:buChar char="Ø"/>
            </a:pPr>
            <a:endParaRPr lang="fr-FR" sz="1800" b="1" dirty="0">
              <a:latin typeface="Century Gothic" panose="020B0502020202020204" pitchFamily="34" charset="0"/>
            </a:endParaRPr>
          </a:p>
          <a:p>
            <a:pPr algn="just">
              <a:buFont typeface="Wingdings" panose="05000000000000000000" pitchFamily="2" charset="2"/>
              <a:buChar char="Ø"/>
            </a:pPr>
            <a:r>
              <a:rPr lang="fr-FR" sz="1800" b="1" dirty="0">
                <a:latin typeface="Century Gothic" panose="020B0502020202020204" pitchFamily="34" charset="0"/>
              </a:rPr>
              <a:t>quand des documents doivent être communiqués par le syndic au conseil syndical, ceux-ci sont à adresser au </a:t>
            </a:r>
            <a:r>
              <a:rPr lang="fr-FR" sz="1800" b="1" dirty="0">
                <a:solidFill>
                  <a:srgbClr val="31849B"/>
                </a:solidFill>
                <a:latin typeface="Century Gothic" panose="020B0502020202020204" pitchFamily="34" charset="0"/>
              </a:rPr>
              <a:t>président du conseil syndical</a:t>
            </a:r>
            <a:r>
              <a:rPr lang="fr-FR" sz="1800" dirty="0">
                <a:latin typeface="Century Gothic" panose="020B0502020202020204" pitchFamily="34" charset="0"/>
              </a:rPr>
              <a:t>, ou à défaut de président désigné, le document est à adresser à chacun des membres du conseil syndical ;</a:t>
            </a:r>
          </a:p>
          <a:p>
            <a:pPr algn="just">
              <a:buFont typeface="Wingdings" panose="05000000000000000000" pitchFamily="2" charset="2"/>
              <a:buChar char="Ø"/>
            </a:pPr>
            <a:endParaRPr lang="fr-FR" sz="1800" dirty="0">
              <a:latin typeface="Century Gothic" panose="020B0502020202020204" pitchFamily="34" charset="0"/>
            </a:endParaRPr>
          </a:p>
          <a:p>
            <a:pPr algn="just">
              <a:buFont typeface="Wingdings" panose="05000000000000000000" pitchFamily="2" charset="2"/>
              <a:buChar char="Ø"/>
            </a:pPr>
            <a:r>
              <a:rPr lang="fr-FR" sz="1800" b="1" dirty="0">
                <a:latin typeface="Century Gothic" panose="020B0502020202020204" pitchFamily="34" charset="0"/>
              </a:rPr>
              <a:t>quand les documents sont adressés au conseil syndical à sa demande, </a:t>
            </a:r>
            <a:r>
              <a:rPr lang="fr-FR" sz="1800" dirty="0">
                <a:latin typeface="Century Gothic" panose="020B0502020202020204" pitchFamily="34" charset="0"/>
              </a:rPr>
              <a:t>ceux-ci doivent être adressés par le syndic </a:t>
            </a:r>
            <a:r>
              <a:rPr lang="fr-FR" sz="1800" b="1" dirty="0">
                <a:solidFill>
                  <a:srgbClr val="31849B"/>
                </a:solidFill>
                <a:latin typeface="Century Gothic" panose="020B0502020202020204" pitchFamily="34" charset="0"/>
              </a:rPr>
              <a:t>à chacun des membres du conseil syndical.</a:t>
            </a:r>
          </a:p>
          <a:p>
            <a:pPr marL="0" indent="0">
              <a:buNone/>
            </a:pPr>
            <a:endParaRPr lang="fr-CA" dirty="0"/>
          </a:p>
          <a:p>
            <a:pPr>
              <a:buFont typeface="Wingdings" panose="05000000000000000000" pitchFamily="2" charset="2"/>
              <a:buChar char="Ø"/>
            </a:pPr>
            <a:r>
              <a:rPr lang="fr-FR" sz="1200" b="1" i="1" dirty="0">
                <a:latin typeface="Century Gothic" panose="020B0502020202020204" pitchFamily="34" charset="0"/>
              </a:rPr>
              <a:t>Lorsqu'une communication écrite doit être faite au conseil syndical, elle est valablement faite à la personne de son président, lorsqu'il en a été désigné un, ou, à défaut, à chacun de ses membres. Lorsque la communication est demandée par le conseil syndical, elle est faite à chacun de ses membres…</a:t>
            </a:r>
          </a:p>
          <a:p>
            <a:pPr marL="0" indent="0">
              <a:buNone/>
            </a:pPr>
            <a:endParaRPr lang="fr-CA" i="1" dirty="0"/>
          </a:p>
          <a:p>
            <a:pPr marL="0" indent="0">
              <a:buNone/>
            </a:pPr>
            <a:endParaRPr lang="fr-CA" dirty="0"/>
          </a:p>
          <a:p>
            <a:pPr marL="0" indent="0">
              <a:buNone/>
            </a:pPr>
            <a:endParaRPr lang="fr-FR" dirty="0"/>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18</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166023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Espace réservé du contenu 2"/>
          <p:cNvSpPr>
            <a:spLocks noGrp="1"/>
          </p:cNvSpPr>
          <p:nvPr>
            <p:ph idx="1"/>
          </p:nvPr>
        </p:nvSpPr>
        <p:spPr>
          <a:xfrm>
            <a:off x="1629707" y="1090094"/>
            <a:ext cx="9059333" cy="4103687"/>
          </a:xfrm>
          <a:ln>
            <a:solidFill>
              <a:schemeClr val="accent2"/>
            </a:solidFill>
          </a:ln>
        </p:spPr>
        <p:txBody>
          <a:bodyPr>
            <a:normAutofit fontScale="92500" lnSpcReduction="10000"/>
          </a:bodyPr>
          <a:lstStyle/>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si le syndic fait bien rentrer l’argent</a:t>
            </a:r>
            <a:r>
              <a:rPr lang="fr-FR" altLang="fr-FR" sz="1900" dirty="0">
                <a:solidFill>
                  <a:srgbClr val="31849B"/>
                </a:solidFill>
                <a:latin typeface="Century Gothic" panose="020B0502020202020204" pitchFamily="34" charset="0"/>
                <a:ea typeface="Batang" panose="02030600000101010101" pitchFamily="18" charset="-127"/>
                <a:cs typeface="Arial" panose="020B0604020202020204" pitchFamily="34" charset="0"/>
              </a:rPr>
              <a:t> </a:t>
            </a:r>
            <a:r>
              <a:rPr lang="fr-FR" altLang="fr-FR" sz="1900" dirty="0">
                <a:latin typeface="Century Gothic" panose="020B0502020202020204" pitchFamily="34" charset="0"/>
                <a:ea typeface="Batang" panose="02030600000101010101" pitchFamily="18" charset="-127"/>
                <a:cs typeface="Arial" panose="020B0604020202020204" pitchFamily="34" charset="0"/>
              </a:rPr>
              <a:t>du syndicat des copropriétaires : le suivi des impayés, remboursement sinistre…</a:t>
            </a:r>
          </a:p>
          <a:p>
            <a:pPr algn="just">
              <a:spcBef>
                <a:spcPct val="0"/>
              </a:spcBef>
              <a:buFont typeface="Wingdings" panose="05000000000000000000" pitchFamily="2" charset="2"/>
              <a:buChar char="v"/>
              <a:defRPr/>
            </a:pPr>
            <a:endParaRPr lang="fr-FR" altLang="fr-FR" sz="1900" dirty="0">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que le syndic utilise correctement l’argent </a:t>
            </a:r>
            <a:r>
              <a:rPr lang="fr-FR" altLang="fr-FR" sz="1900" dirty="0">
                <a:latin typeface="Century Gothic" panose="020B0502020202020204" pitchFamily="34" charset="0"/>
                <a:ea typeface="Batang" panose="02030600000101010101" pitchFamily="18" charset="-127"/>
                <a:cs typeface="Arial" panose="020B0604020202020204" pitchFamily="34" charset="0"/>
              </a:rPr>
              <a:t>du syndicat des copropriétaires : mise en concurrence des contrats, maitrise des charges…</a:t>
            </a:r>
          </a:p>
          <a:p>
            <a:pPr algn="just">
              <a:spcBef>
                <a:spcPct val="0"/>
              </a:spcBef>
              <a:buFont typeface="Wingdings" panose="05000000000000000000" pitchFamily="2" charset="2"/>
              <a:buChar char="v"/>
              <a:defRPr/>
            </a:pPr>
            <a:endParaRPr lang="fr-FR" altLang="fr-FR" sz="1900" dirty="0">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que le syndic gère au mieux les fonds du Syndicat </a:t>
            </a:r>
            <a:r>
              <a:rPr lang="fr-FR" altLang="fr-FR" sz="1900" dirty="0">
                <a:latin typeface="Century Gothic" panose="020B0502020202020204" pitchFamily="34" charset="0"/>
                <a:ea typeface="Batang" panose="02030600000101010101" pitchFamily="18" charset="-127"/>
                <a:cs typeface="Arial" panose="020B0604020202020204" pitchFamily="34" charset="0"/>
              </a:rPr>
              <a:t>des copropriétaires : une avance de trésorerie adaptée, placement des fonds au profit du SDC et règlement des fournisseurs à temps.</a:t>
            </a:r>
          </a:p>
          <a:p>
            <a:pPr algn="just">
              <a:spcBef>
                <a:spcPct val="0"/>
              </a:spcBef>
              <a:buFont typeface="Wingdings" panose="05000000000000000000" pitchFamily="2" charset="2"/>
              <a:buChar char="v"/>
              <a:defRPr/>
            </a:pPr>
            <a:endParaRPr lang="fr-FR" altLang="fr-FR" sz="1900" dirty="0">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que le syndic veille bien à l’entretien et la conservation de l’immeuble</a:t>
            </a:r>
            <a:r>
              <a:rPr lang="fr-FR" altLang="fr-FR" sz="1900" dirty="0">
                <a:solidFill>
                  <a:srgbClr val="31849B"/>
                </a:solidFill>
                <a:latin typeface="Century Gothic" panose="020B0502020202020204" pitchFamily="34" charset="0"/>
                <a:ea typeface="Batang" panose="02030600000101010101" pitchFamily="18" charset="-127"/>
                <a:cs typeface="Arial" panose="020B0604020202020204" pitchFamily="34" charset="0"/>
              </a:rPr>
              <a:t> </a:t>
            </a:r>
            <a:r>
              <a:rPr lang="fr-FR" altLang="fr-FR" sz="1900" dirty="0">
                <a:latin typeface="Century Gothic" panose="020B0502020202020204" pitchFamily="34" charset="0"/>
                <a:ea typeface="Batang" panose="02030600000101010101" pitchFamily="18" charset="-127"/>
                <a:cs typeface="Arial" panose="020B0604020202020204" pitchFamily="34" charset="0"/>
              </a:rPr>
              <a:t>: le syndic fait-il des visites de la copropriété ? Intervient-il rapidement en cas de sinistre ?</a:t>
            </a:r>
          </a:p>
          <a:p>
            <a:pPr marL="0" indent="0" algn="just">
              <a:spcBef>
                <a:spcPct val="0"/>
              </a:spcBef>
              <a:buNone/>
              <a:defRPr/>
            </a:pPr>
            <a:endParaRPr lang="fr-FR" altLang="fr-FR" sz="1900" b="1" dirty="0">
              <a:solidFill>
                <a:srgbClr val="00B050"/>
              </a:solidFill>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doit communiquer avec les copropriétaires et fait le lien entre les différents acteurs de la copropriété </a:t>
            </a:r>
            <a:r>
              <a:rPr lang="fr-FR" altLang="fr-FR" sz="1900" dirty="0">
                <a:latin typeface="Century Gothic" panose="020B0502020202020204" pitchFamily="34" charset="0"/>
                <a:ea typeface="Batang" panose="02030600000101010101" pitchFamily="18" charset="-127"/>
                <a:cs typeface="Arial" panose="020B0604020202020204" pitchFamily="34" charset="0"/>
              </a:rPr>
              <a:t>(copropriétaires, syndic, gardien, locataires)</a:t>
            </a:r>
          </a:p>
          <a:p>
            <a:pPr algn="just">
              <a:spcBef>
                <a:spcPct val="0"/>
              </a:spcBef>
              <a:buFont typeface="Wingdings" panose="05000000000000000000" pitchFamily="2" charset="2"/>
              <a:buChar char="v"/>
              <a:defRPr/>
            </a:pPr>
            <a:endParaRPr lang="fr-FR" altLang="fr-FR" sz="1800" dirty="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endParaRPr lang="fr-FR" altLang="fr-FR" sz="1800" dirty="0">
              <a:ea typeface="Batang" panose="02030600000101010101" pitchFamily="18" charset="-127"/>
              <a:cs typeface="Arial" panose="020B0604020202020204" pitchFamily="34" charset="0"/>
            </a:endParaRPr>
          </a:p>
          <a:p>
            <a:pPr marL="0" indent="0" algn="just">
              <a:spcBef>
                <a:spcPct val="0"/>
              </a:spcBef>
              <a:buNone/>
              <a:defRPr/>
            </a:pPr>
            <a:endParaRPr lang="fr-FR" altLang="fr-FR" sz="1800" dirty="0">
              <a:latin typeface="Batang" panose="02030600000101010101" pitchFamily="18" charset="-127"/>
              <a:ea typeface="Batang" panose="02030600000101010101" pitchFamily="18" charset="-127"/>
              <a:cs typeface="Arial" panose="020B0604020202020204" pitchFamily="34" charset="0"/>
            </a:endParaRPr>
          </a:p>
        </p:txBody>
      </p:sp>
      <p:sp>
        <p:nvSpPr>
          <p:cNvPr id="4" name="ZoneTexte 3"/>
          <p:cNvSpPr txBox="1"/>
          <p:nvPr/>
        </p:nvSpPr>
        <p:spPr>
          <a:xfrm>
            <a:off x="1566333" y="5362086"/>
            <a:ext cx="9059333" cy="923330"/>
          </a:xfrm>
          <a:prstGeom prst="rect">
            <a:avLst/>
          </a:prstGeom>
          <a:noFill/>
        </p:spPr>
        <p:txBody>
          <a:bodyPr wrap="square" rtlCol="0">
            <a:spAutoFit/>
          </a:bodyPr>
          <a:lstStyle/>
          <a:p>
            <a:pPr algn="ctr">
              <a:defRPr/>
            </a:pPr>
            <a:r>
              <a:rPr lang="fr-FR" altLang="fr-FR" b="1" dirty="0">
                <a:solidFill>
                  <a:srgbClr val="E36C0A"/>
                </a:solidFill>
                <a:ea typeface="Batang" pitchFamily="18" charset="-127"/>
              </a:rPr>
              <a:t>Le quitus n</a:t>
            </a:r>
            <a:r>
              <a:rPr lang="ja-JP" altLang="fr-FR" b="1" dirty="0">
                <a:solidFill>
                  <a:srgbClr val="E36C0A"/>
                </a:solidFill>
                <a:ea typeface="Batang" pitchFamily="18" charset="-127"/>
              </a:rPr>
              <a:t>’</a:t>
            </a:r>
            <a:r>
              <a:rPr lang="fr-FR" altLang="ja-JP" b="1" dirty="0">
                <a:solidFill>
                  <a:srgbClr val="E36C0A"/>
                </a:solidFill>
                <a:ea typeface="Batang" pitchFamily="18" charset="-127"/>
              </a:rPr>
              <a:t>est pas prévu dans la loi du 10/07/1965, il faut absolument le retirer de l</a:t>
            </a:r>
            <a:r>
              <a:rPr lang="ja-JP" altLang="fr-FR" b="1" dirty="0">
                <a:solidFill>
                  <a:srgbClr val="E36C0A"/>
                </a:solidFill>
                <a:ea typeface="Batang" pitchFamily="18" charset="-127"/>
              </a:rPr>
              <a:t>’</a:t>
            </a:r>
            <a:r>
              <a:rPr lang="fr-FR" altLang="ja-JP" b="1" dirty="0">
                <a:solidFill>
                  <a:srgbClr val="E36C0A"/>
                </a:solidFill>
                <a:ea typeface="Batang" pitchFamily="18" charset="-127"/>
              </a:rPr>
              <a:t>ordre du jour afin de préserver VOS intérêts et CEUX du SDC (à défaut votez contre).</a:t>
            </a:r>
          </a:p>
          <a:p>
            <a:pPr>
              <a:buFont typeface="Wingdings" panose="05000000000000000000" pitchFamily="2" charset="2"/>
              <a:buChar char="v"/>
              <a:defRPr/>
            </a:pPr>
            <a:endParaRPr lang="fr-FR" altLang="fr-FR" b="1" dirty="0">
              <a:solidFill>
                <a:srgbClr val="FF0000"/>
              </a:solidFill>
              <a:ea typeface="MS PGothic" panose="020B0600070205080204" pitchFamily="34" charset="-128"/>
              <a:cs typeface="Arial" panose="020B0604020202020204" pitchFamily="34" charset="0"/>
            </a:endParaRPr>
          </a:p>
        </p:txBody>
      </p:sp>
      <p:pic>
        <p:nvPicPr>
          <p:cNvPr id="5" name="Image 4"/>
          <p:cNvPicPr>
            <a:picLocks noChangeAspect="1"/>
          </p:cNvPicPr>
          <p:nvPr/>
        </p:nvPicPr>
        <p:blipFill>
          <a:blip r:embed="rId3"/>
          <a:stretch>
            <a:fillRect/>
          </a:stretch>
        </p:blipFill>
        <p:spPr>
          <a:xfrm>
            <a:off x="5771583" y="6097074"/>
            <a:ext cx="707197" cy="713294"/>
          </a:xfrm>
          <a:prstGeom prst="rect">
            <a:avLst/>
          </a:prstGeom>
        </p:spPr>
      </p:pic>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8" name="Image 7"/>
          <p:cNvPicPr>
            <a:picLocks noChangeAspect="1"/>
          </p:cNvPicPr>
          <p:nvPr/>
        </p:nvPicPr>
        <p:blipFill>
          <a:blip r:embed="rId4"/>
          <a:stretch>
            <a:fillRect/>
          </a:stretch>
        </p:blipFill>
        <p:spPr>
          <a:xfrm>
            <a:off x="0" y="-9426"/>
            <a:ext cx="772998" cy="462925"/>
          </a:xfrm>
          <a:prstGeom prst="rect">
            <a:avLst/>
          </a:prstGeom>
        </p:spPr>
      </p:pic>
      <p:sp>
        <p:nvSpPr>
          <p:cNvPr id="6" name="Espace réservé du numéro de diapositive 5"/>
          <p:cNvSpPr>
            <a:spLocks noGrp="1"/>
          </p:cNvSpPr>
          <p:nvPr>
            <p:ph type="sldNum" sz="quarter" idx="12"/>
          </p:nvPr>
        </p:nvSpPr>
        <p:spPr>
          <a:xfrm>
            <a:off x="9254066" y="6398438"/>
            <a:ext cx="2743200" cy="365125"/>
          </a:xfrm>
        </p:spPr>
        <p:txBody>
          <a:bodyPr/>
          <a:lstStyle/>
          <a:p>
            <a:fld id="{524F4E30-4F36-4098-97E2-E1F6D838FDE3}" type="slidenum">
              <a:rPr lang="fr-FR" smtClean="0"/>
              <a:t>19</a:t>
            </a:fld>
            <a:endParaRPr lang="fr-FR"/>
          </a:p>
        </p:txBody>
      </p:sp>
      <p:sp>
        <p:nvSpPr>
          <p:cNvPr id="2" name="ZoneTexte 1"/>
          <p:cNvSpPr txBox="1"/>
          <p:nvPr/>
        </p:nvSpPr>
        <p:spPr>
          <a:xfrm>
            <a:off x="3022347" y="537107"/>
            <a:ext cx="6147303" cy="369332"/>
          </a:xfrm>
          <a:prstGeom prst="rect">
            <a:avLst/>
          </a:prstGeom>
          <a:noFill/>
        </p:spPr>
        <p:txBody>
          <a:bodyPr wrap="square" rtlCol="0">
            <a:spAutoFit/>
          </a:bodyPr>
          <a:lstStyle/>
          <a:p>
            <a:pPr algn="ctr">
              <a:lnSpc>
                <a:spcPct val="90000"/>
              </a:lnSpc>
              <a:spcBef>
                <a:spcPct val="0"/>
              </a:spcBef>
            </a:pPr>
            <a:r>
              <a:rPr lang="fr-CA" sz="2000" b="1" dirty="0">
                <a:solidFill>
                  <a:srgbClr val="31849B"/>
                </a:solidFill>
                <a:latin typeface="Century Gothic" panose="020B0502020202020204" pitchFamily="34" charset="0"/>
                <a:ea typeface="Batang" panose="02030600000101010101"/>
                <a:cs typeface="+mj-cs"/>
              </a:rPr>
              <a:t>6- Les 5 commandements du conseil syndical </a:t>
            </a:r>
            <a:endParaRPr lang="fr-FR" sz="2000" b="1" dirty="0">
              <a:solidFill>
                <a:srgbClr val="31849B"/>
              </a:solidFill>
              <a:latin typeface="Century Gothic" panose="020B0502020202020204" pitchFamily="34" charset="0"/>
              <a:ea typeface="Batang" panose="02030600000101010101"/>
              <a:cs typeface="+mj-cs"/>
            </a:endParaRPr>
          </a:p>
        </p:txBody>
      </p:sp>
      <p:pic>
        <p:nvPicPr>
          <p:cNvPr id="9" name="Image 8"/>
          <p:cNvPicPr>
            <a:picLocks noChangeAspect="1"/>
          </p:cNvPicPr>
          <p:nvPr/>
        </p:nvPicPr>
        <p:blipFill>
          <a:blip r:embed="rId5"/>
          <a:stretch>
            <a:fillRect/>
          </a:stretch>
        </p:blipFill>
        <p:spPr>
          <a:xfrm>
            <a:off x="186009" y="5023851"/>
            <a:ext cx="1329974" cy="1000228"/>
          </a:xfrm>
          <a:prstGeom prst="rect">
            <a:avLst/>
          </a:prstGeom>
        </p:spPr>
      </p:pic>
    </p:spTree>
    <p:extLst>
      <p:ext uri="{BB962C8B-B14F-4D97-AF65-F5344CB8AC3E}">
        <p14:creationId xmlns:p14="http://schemas.microsoft.com/office/powerpoint/2010/main" val="316845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0" y="0"/>
            <a:ext cx="772998" cy="462925"/>
          </a:xfrm>
          <a:prstGeom prst="rect">
            <a:avLst/>
          </a:prstGeom>
        </p:spPr>
      </p:pic>
      <p:sp>
        <p:nvSpPr>
          <p:cNvPr id="3" name="Espace réservé du numéro de diapositive 2"/>
          <p:cNvSpPr>
            <a:spLocks noGrp="1"/>
          </p:cNvSpPr>
          <p:nvPr>
            <p:ph type="sldNum" sz="quarter" idx="12"/>
          </p:nvPr>
        </p:nvSpPr>
        <p:spPr/>
        <p:txBody>
          <a:bodyPr/>
          <a:lstStyle/>
          <a:p>
            <a:fld id="{524F4E30-4F36-4098-97E2-E1F6D838FDE3}" type="slidenum">
              <a:rPr lang="fr-FR" smtClean="0"/>
              <a:t>2</a:t>
            </a:fld>
            <a:endParaRPr lang="fr-FR" dirty="0"/>
          </a:p>
        </p:txBody>
      </p:sp>
      <p:sp>
        <p:nvSpPr>
          <p:cNvPr id="16" name="ZoneTexte 15"/>
          <p:cNvSpPr txBox="1"/>
          <p:nvPr/>
        </p:nvSpPr>
        <p:spPr>
          <a:xfrm>
            <a:off x="2366884" y="-71488"/>
            <a:ext cx="8059594" cy="523220"/>
          </a:xfrm>
          <a:prstGeom prst="rect">
            <a:avLst/>
          </a:prstGeom>
          <a:noFill/>
        </p:spPr>
        <p:txBody>
          <a:bodyPr wrap="square" rtlCol="0">
            <a:spAutoFit/>
          </a:bodyPr>
          <a:lstStyle/>
          <a:p>
            <a:pPr algn="ctr"/>
            <a:r>
              <a:rPr lang="fr-CA" sz="2800" b="1" kern="0" dirty="0">
                <a:solidFill>
                  <a:schemeClr val="bg1"/>
                </a:solidFill>
                <a:latin typeface="Century Gothic" panose="020B0502020202020204" pitchFamily="34" charset="0"/>
              </a:rPr>
              <a:t>Bienvenue aux mercredis de la copropriété</a:t>
            </a:r>
          </a:p>
        </p:txBody>
      </p:sp>
      <p:sp>
        <p:nvSpPr>
          <p:cNvPr id="9" name="Rectangle 8"/>
          <p:cNvSpPr/>
          <p:nvPr/>
        </p:nvSpPr>
        <p:spPr>
          <a:xfrm>
            <a:off x="1221158" y="4824682"/>
            <a:ext cx="10643257" cy="1323439"/>
          </a:xfrm>
          <a:prstGeom prst="rect">
            <a:avLst/>
          </a:prstGeom>
        </p:spPr>
        <p:txBody>
          <a:bodyPr wrap="square">
            <a:spAutoFit/>
          </a:bodyPr>
          <a:lstStyle/>
          <a:p>
            <a:pPr algn="ctr"/>
            <a:endParaRPr lang="fr-CA" sz="2000" b="1" kern="0" dirty="0">
              <a:solidFill>
                <a:srgbClr val="31849B"/>
              </a:solidFill>
              <a:latin typeface="Century Gothic" panose="020B0502020202020204" pitchFamily="34" charset="0"/>
            </a:endParaRPr>
          </a:p>
          <a:p>
            <a:pPr algn="ctr"/>
            <a:r>
              <a:rPr lang="fr-CA" sz="2000" b="1" kern="0" dirty="0">
                <a:solidFill>
                  <a:srgbClr val="31849B"/>
                </a:solidFill>
                <a:latin typeface="Century Gothic" panose="020B0502020202020204" pitchFamily="34" charset="0"/>
              </a:rPr>
              <a:t>Cette formation est mise en place par la ville de Sarcelles en partenariat avec l’ARC</a:t>
            </a:r>
          </a:p>
          <a:p>
            <a:pPr algn="ctr"/>
            <a:endParaRPr lang="fr-CA" sz="2000" b="1" kern="0" dirty="0">
              <a:solidFill>
                <a:srgbClr val="31849B"/>
              </a:solidFill>
              <a:latin typeface="Century Gothic" panose="020B0502020202020204" pitchFamily="34" charset="0"/>
            </a:endParaRPr>
          </a:p>
          <a:p>
            <a:pPr algn="ctr"/>
            <a:r>
              <a:rPr lang="fr-CA" sz="2000" b="1" kern="0" dirty="0">
                <a:solidFill>
                  <a:srgbClr val="31849B"/>
                </a:solidFill>
                <a:latin typeface="Century Gothic" panose="020B0502020202020204" pitchFamily="34" charset="0"/>
              </a:rPr>
              <a:t> </a:t>
            </a:r>
            <a:endParaRPr lang="fr-FR" sz="2000" b="1" kern="0" dirty="0">
              <a:solidFill>
                <a:srgbClr val="31849B"/>
              </a:solidFill>
              <a:latin typeface="Century Gothic" panose="020B0502020202020204" pitchFamily="34" charset="0"/>
            </a:endParaRPr>
          </a:p>
        </p:txBody>
      </p:sp>
      <p:pic>
        <p:nvPicPr>
          <p:cNvPr id="4" name="Image 3"/>
          <p:cNvPicPr>
            <a:picLocks noChangeAspect="1"/>
          </p:cNvPicPr>
          <p:nvPr/>
        </p:nvPicPr>
        <p:blipFill>
          <a:blip r:embed="rId4"/>
          <a:stretch>
            <a:fillRect/>
          </a:stretch>
        </p:blipFill>
        <p:spPr>
          <a:xfrm>
            <a:off x="3826337" y="1359672"/>
            <a:ext cx="5481235" cy="3704909"/>
          </a:xfrm>
          <a:prstGeom prst="rect">
            <a:avLst/>
          </a:prstGeom>
        </p:spPr>
      </p:pic>
      <p:sp>
        <p:nvSpPr>
          <p:cNvPr id="7" name="Rectangle 6"/>
          <p:cNvSpPr/>
          <p:nvPr/>
        </p:nvSpPr>
        <p:spPr>
          <a:xfrm>
            <a:off x="3412091" y="636872"/>
            <a:ext cx="6309741" cy="523220"/>
          </a:xfrm>
          <a:prstGeom prst="rect">
            <a:avLst/>
          </a:prstGeom>
        </p:spPr>
        <p:txBody>
          <a:bodyPr wrap="none">
            <a:spAutoFit/>
          </a:bodyPr>
          <a:lstStyle/>
          <a:p>
            <a:pPr algn="ctr"/>
            <a:r>
              <a:rPr lang="fr-FR" sz="2800" b="1" dirty="0">
                <a:solidFill>
                  <a:srgbClr val="E36C0A"/>
                </a:solidFill>
                <a:latin typeface="Century Gothic" panose="020B0502020202020204" pitchFamily="34" charset="0"/>
              </a:rPr>
              <a:t>Je veux rentrer au conseil syndical </a:t>
            </a:r>
          </a:p>
        </p:txBody>
      </p:sp>
      <p:sp>
        <p:nvSpPr>
          <p:cNvPr id="14" name="Rectangle 13"/>
          <p:cNvSpPr/>
          <p:nvPr/>
        </p:nvSpPr>
        <p:spPr>
          <a:xfrm>
            <a:off x="3348681" y="5732622"/>
            <a:ext cx="6096000" cy="830997"/>
          </a:xfrm>
          <a:prstGeom prst="rect">
            <a:avLst/>
          </a:prstGeom>
        </p:spPr>
        <p:txBody>
          <a:bodyPr>
            <a:spAutoFit/>
          </a:bodyPr>
          <a:lstStyle/>
          <a:p>
            <a:pPr algn="ctr"/>
            <a:r>
              <a:rPr lang="fr-FR" sz="1600" dirty="0">
                <a:solidFill>
                  <a:srgbClr val="31849B"/>
                </a:solidFill>
                <a:latin typeface="Century Gothic" panose="020B0502020202020204" pitchFamily="34" charset="0"/>
              </a:rPr>
              <a:t>3ème formation copropriétaires 2024 </a:t>
            </a:r>
          </a:p>
          <a:p>
            <a:pPr algn="ctr"/>
            <a:r>
              <a:rPr lang="fr-FR" sz="1600" dirty="0">
                <a:solidFill>
                  <a:srgbClr val="31849B"/>
                </a:solidFill>
                <a:latin typeface="Century Gothic" panose="020B0502020202020204" pitchFamily="34" charset="0"/>
              </a:rPr>
              <a:t>Animation assurée le 16 avril 2024 par Monsieur Corentin Otsmane </a:t>
            </a:r>
          </a:p>
        </p:txBody>
      </p:sp>
    </p:spTree>
    <p:extLst>
      <p:ext uri="{BB962C8B-B14F-4D97-AF65-F5344CB8AC3E}">
        <p14:creationId xmlns:p14="http://schemas.microsoft.com/office/powerpoint/2010/main" val="258641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843" y="957943"/>
            <a:ext cx="6702548" cy="744728"/>
          </a:xfrm>
        </p:spPr>
        <p:txBody>
          <a:bodyPr>
            <a:normAutofit/>
          </a:bodyPr>
          <a:lstStyle/>
          <a:p>
            <a:pPr algn="ctr">
              <a:defRPr/>
            </a:pPr>
            <a:r>
              <a:rPr lang="fr-CA" sz="2800" b="1" dirty="0">
                <a:latin typeface="Century Gothic" panose="020B0502020202020204" pitchFamily="34" charset="0"/>
              </a:rPr>
              <a:t>Questions/réponses</a:t>
            </a:r>
            <a:endParaRPr lang="fr-FR" sz="2800" b="1" dirty="0">
              <a:latin typeface="Century Gothic" panose="020B0502020202020204" pitchFamily="34" charset="0"/>
            </a:endParaRPr>
          </a:p>
        </p:txBody>
      </p:sp>
      <p:sp>
        <p:nvSpPr>
          <p:cNvPr id="63492" name="Espace réservé du numéro de diapositive 5"/>
          <p:cNvSpPr>
            <a:spLocks noGrp="1"/>
          </p:cNvSpPr>
          <p:nvPr>
            <p:ph type="sldNum" sz="quarter" idx="12"/>
          </p:nvPr>
        </p:nvSpPr>
        <p:spPr bwMode="auto">
          <a:xfrm>
            <a:off x="8601173" y="6384632"/>
            <a:ext cx="2743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557213" indent="-214313">
              <a:defRPr>
                <a:solidFill>
                  <a:schemeClr val="tx1"/>
                </a:solidFill>
                <a:latin typeface="Arial" panose="020B0604020202020204" pitchFamily="34" charset="0"/>
                <a:ea typeface="ヒラギノ角ゴ Pro W3" pitchFamily="-95" charset="-128"/>
              </a:defRPr>
            </a:lvl2pPr>
            <a:lvl3pPr marL="857250" indent="-171450">
              <a:defRPr>
                <a:solidFill>
                  <a:schemeClr val="tx1"/>
                </a:solidFill>
                <a:latin typeface="Arial" panose="020B0604020202020204" pitchFamily="34" charset="0"/>
                <a:ea typeface="ヒラギノ角ゴ Pro W3" pitchFamily="-95" charset="-128"/>
              </a:defRPr>
            </a:lvl3pPr>
            <a:lvl4pPr marL="1200150" indent="-171450">
              <a:defRPr>
                <a:solidFill>
                  <a:schemeClr val="tx1"/>
                </a:solidFill>
                <a:latin typeface="Arial" panose="020B0604020202020204" pitchFamily="34" charset="0"/>
                <a:ea typeface="ヒラギノ角ゴ Pro W3" pitchFamily="-95" charset="-128"/>
              </a:defRPr>
            </a:lvl4pPr>
            <a:lvl5pPr marL="1543050" indent="-171450">
              <a:defRPr>
                <a:solidFill>
                  <a:schemeClr val="tx1"/>
                </a:solidFill>
                <a:latin typeface="Arial" panose="020B0604020202020204" pitchFamily="34" charset="0"/>
                <a:ea typeface="ヒラギノ角ゴ Pro W3" pitchFamily="-95"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D5B3240-9DB6-4982-88F0-3AD535EC6CC1}" type="slidenum">
              <a:rPr lang="fr-FR" altLang="fr-FR" smtClean="0">
                <a:solidFill>
                  <a:srgbClr val="898989"/>
                </a:solidFill>
              </a:rPr>
              <a:pPr/>
              <a:t>20</a:t>
            </a:fld>
            <a:endParaRPr lang="fr-FR" altLang="fr-FR">
              <a:solidFill>
                <a:srgbClr val="898989"/>
              </a:solidFill>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916832"/>
            <a:ext cx="4912923" cy="34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1"/>
          <p:cNvSpPr txBox="1"/>
          <p:nvPr/>
        </p:nvSpPr>
        <p:spPr>
          <a:xfrm>
            <a:off x="0" y="0"/>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6" name="Image 5"/>
          <p:cNvPicPr>
            <a:picLocks noChangeAspect="1"/>
          </p:cNvPicPr>
          <p:nvPr/>
        </p:nvPicPr>
        <p:blipFill>
          <a:blip r:embed="rId4"/>
          <a:stretch>
            <a:fillRect/>
          </a:stretch>
        </p:blipFill>
        <p:spPr>
          <a:xfrm>
            <a:off x="0" y="1565"/>
            <a:ext cx="772998" cy="462925"/>
          </a:xfrm>
          <a:prstGeom prst="rect">
            <a:avLst/>
          </a:prstGeom>
        </p:spPr>
      </p:pic>
    </p:spTree>
    <p:extLst>
      <p:ext uri="{BB962C8B-B14F-4D97-AF65-F5344CB8AC3E}">
        <p14:creationId xmlns:p14="http://schemas.microsoft.com/office/powerpoint/2010/main" val="170436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2027AB-7D8E-40AA-90F4-9BE34003F0D5}" type="slidenum">
              <a:rPr lang="fr-FR" smtClean="0"/>
              <a:t>21</a:t>
            </a:fld>
            <a:endParaRPr lang="fr-FR"/>
          </a:p>
        </p:txBody>
      </p:sp>
      <p:sp>
        <p:nvSpPr>
          <p:cNvPr id="6" name="Espace réservé du contenu 1"/>
          <p:cNvSpPr txBox="1"/>
          <p:nvPr/>
        </p:nvSpPr>
        <p:spPr>
          <a:xfrm>
            <a:off x="0" y="-15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7" name="Image 6"/>
          <p:cNvPicPr>
            <a:picLocks noChangeAspect="1"/>
          </p:cNvPicPr>
          <p:nvPr/>
        </p:nvPicPr>
        <p:blipFill>
          <a:blip r:embed="rId3"/>
          <a:stretch>
            <a:fillRect/>
          </a:stretch>
        </p:blipFill>
        <p:spPr>
          <a:xfrm>
            <a:off x="0" y="0"/>
            <a:ext cx="772998" cy="462925"/>
          </a:xfrm>
          <a:prstGeom prst="rect">
            <a:avLst/>
          </a:prstGeom>
        </p:spPr>
      </p:pic>
      <p:pic>
        <p:nvPicPr>
          <p:cNvPr id="5" name="Image 4"/>
          <p:cNvPicPr>
            <a:picLocks noChangeAspect="1"/>
          </p:cNvPicPr>
          <p:nvPr/>
        </p:nvPicPr>
        <p:blipFill>
          <a:blip r:embed="rId4"/>
          <a:stretch>
            <a:fillRect/>
          </a:stretch>
        </p:blipFill>
        <p:spPr>
          <a:xfrm>
            <a:off x="4086380" y="1541906"/>
            <a:ext cx="3169267" cy="2688682"/>
          </a:xfrm>
          <a:prstGeom prst="rect">
            <a:avLst/>
          </a:prstGeom>
        </p:spPr>
      </p:pic>
      <p:sp>
        <p:nvSpPr>
          <p:cNvPr id="3" name="Rectangle 2"/>
          <p:cNvSpPr/>
          <p:nvPr/>
        </p:nvSpPr>
        <p:spPr>
          <a:xfrm>
            <a:off x="2917372" y="4433728"/>
            <a:ext cx="6465910" cy="1754326"/>
          </a:xfrm>
          <a:prstGeom prst="rect">
            <a:avLst/>
          </a:prstGeom>
        </p:spPr>
        <p:txBody>
          <a:bodyPr wrap="square">
            <a:spAutoFit/>
          </a:bodyPr>
          <a:lstStyle/>
          <a:p>
            <a:pPr marL="342900" indent="-342900">
              <a:buFont typeface="+mj-lt"/>
              <a:buAutoNum type="arabicParenR"/>
            </a:pPr>
            <a:r>
              <a:rPr lang="fr-FR" b="1" dirty="0">
                <a:solidFill>
                  <a:srgbClr val="31849B"/>
                </a:solidFill>
                <a:latin typeface="Century Gothic" panose="020B0502020202020204" pitchFamily="34" charset="0"/>
              </a:rPr>
              <a:t>Comment être un CS mobilisé et efficace ?</a:t>
            </a:r>
          </a:p>
          <a:p>
            <a:pPr marL="342900" indent="-342900">
              <a:buFont typeface="+mj-lt"/>
              <a:buAutoNum type="arabicParenR"/>
            </a:pPr>
            <a:r>
              <a:rPr lang="fr-CA" b="1" dirty="0">
                <a:solidFill>
                  <a:srgbClr val="31849B"/>
                </a:solidFill>
                <a:latin typeface="Century Gothic" panose="020B0502020202020204" pitchFamily="34" charset="0"/>
              </a:rPr>
              <a:t>L’organisation du conseil syndical </a:t>
            </a:r>
          </a:p>
          <a:p>
            <a:pPr marL="342900" indent="-342900">
              <a:buFont typeface="+mj-lt"/>
              <a:buAutoNum type="arabicParenR"/>
            </a:pPr>
            <a:r>
              <a:rPr lang="fr-CA" b="1" dirty="0">
                <a:solidFill>
                  <a:srgbClr val="31849B"/>
                </a:solidFill>
                <a:latin typeface="Century Gothic" panose="020B0502020202020204" pitchFamily="34" charset="0"/>
              </a:rPr>
              <a:t>La communication du conseil syndical</a:t>
            </a:r>
            <a:endParaRPr lang="fr-FR" b="1" dirty="0">
              <a:solidFill>
                <a:srgbClr val="31849B"/>
              </a:solidFill>
              <a:latin typeface="Century Gothic" panose="020B0502020202020204" pitchFamily="34" charset="0"/>
            </a:endParaRPr>
          </a:p>
          <a:p>
            <a:pPr marL="342900" indent="-342900">
              <a:buFont typeface="+mj-lt"/>
              <a:buAutoNum type="arabicParenR"/>
            </a:pPr>
            <a:r>
              <a:rPr lang="fr-FR" b="1" dirty="0">
                <a:solidFill>
                  <a:srgbClr val="31849B"/>
                </a:solidFill>
                <a:latin typeface="Century Gothic" panose="020B0502020202020204" pitchFamily="34" charset="0"/>
              </a:rPr>
              <a:t>L’extranet, un outil « presque essentiel » pour le CS</a:t>
            </a:r>
          </a:p>
          <a:p>
            <a:pPr marL="342900" indent="-342900">
              <a:buFont typeface="+mj-lt"/>
              <a:buAutoNum type="arabicParenR"/>
            </a:pPr>
            <a:r>
              <a:rPr lang="fr-FR" b="1" dirty="0">
                <a:solidFill>
                  <a:srgbClr val="31849B"/>
                </a:solidFill>
                <a:latin typeface="Century Gothic" panose="020B0502020202020204" pitchFamily="34" charset="0"/>
              </a:rPr>
              <a:t>La boite à outils du CS: les actions prioritaires du CS </a:t>
            </a:r>
          </a:p>
          <a:p>
            <a:pPr marL="342900" indent="-342900">
              <a:buFont typeface="+mj-lt"/>
              <a:buAutoNum type="arabicParenR"/>
            </a:pPr>
            <a:r>
              <a:rPr lang="fr-FR" b="1" dirty="0">
                <a:solidFill>
                  <a:srgbClr val="31849B"/>
                </a:solidFill>
                <a:latin typeface="Century Gothic" panose="020B0502020202020204" pitchFamily="34" charset="0"/>
              </a:rPr>
              <a:t>Quelques exemples d’actions à mener </a:t>
            </a:r>
          </a:p>
        </p:txBody>
      </p:sp>
    </p:spTree>
    <p:extLst>
      <p:ext uri="{BB962C8B-B14F-4D97-AF65-F5344CB8AC3E}">
        <p14:creationId xmlns:p14="http://schemas.microsoft.com/office/powerpoint/2010/main" val="177001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760" y="1458469"/>
            <a:ext cx="11078479" cy="5507868"/>
          </a:xfrm>
        </p:spPr>
        <p:txBody>
          <a:bodyPr>
            <a:noAutofit/>
          </a:bodyPr>
          <a:lstStyle/>
          <a:p>
            <a:pPr>
              <a:buFont typeface="Wingdings" panose="05000000000000000000" pitchFamily="2" charset="2"/>
              <a:buChar char="ü"/>
            </a:pPr>
            <a:r>
              <a:rPr lang="fr-CA" sz="1800" dirty="0">
                <a:latin typeface="Century Gothic" panose="020B0502020202020204" pitchFamily="34" charset="0"/>
                <a:ea typeface="Batang" panose="02030600000101010101"/>
              </a:rPr>
              <a:t>Avoir une bonne connaissance de  sa copropriété ( historique, particularités ….)</a:t>
            </a:r>
          </a:p>
          <a:p>
            <a:pPr>
              <a:buFont typeface="Wingdings" panose="05000000000000000000" pitchFamily="2" charset="2"/>
              <a:buChar char="ü"/>
            </a:pPr>
            <a:r>
              <a:rPr lang="fr-CA" sz="1800" dirty="0">
                <a:latin typeface="Century Gothic" panose="020B0502020202020204" pitchFamily="34" charset="0"/>
                <a:ea typeface="Batang" panose="02030600000101010101"/>
              </a:rPr>
              <a:t> S’informer sur les évolutions réglementaires  </a:t>
            </a:r>
          </a:p>
          <a:p>
            <a:pPr>
              <a:buFont typeface="Wingdings" panose="05000000000000000000" pitchFamily="2" charset="2"/>
              <a:buChar char="ü"/>
            </a:pPr>
            <a:r>
              <a:rPr lang="fr-FR" sz="1800" dirty="0">
                <a:latin typeface="Century Gothic" panose="020B0502020202020204" pitchFamily="34" charset="0"/>
                <a:ea typeface="Batang" panose="02030600000101010101"/>
              </a:rPr>
              <a:t>Etre réactif face au syndic (seuil de consultation du CS, travaux d’urgence, sinistres)</a:t>
            </a:r>
          </a:p>
          <a:p>
            <a:pPr>
              <a:buFont typeface="Wingdings" panose="05000000000000000000" pitchFamily="2" charset="2"/>
              <a:buChar char="ü"/>
            </a:pPr>
            <a:r>
              <a:rPr lang="fr-CA" sz="1800" dirty="0">
                <a:latin typeface="Century Gothic" panose="020B0502020202020204" pitchFamily="34" charset="0"/>
                <a:ea typeface="Batang" panose="02030600000101010101"/>
              </a:rPr>
              <a:t>S’organiser en diverses commissions de travail et de suivi </a:t>
            </a:r>
            <a:r>
              <a:rPr lang="fr-FR" sz="1800" dirty="0">
                <a:latin typeface="Century Gothic" panose="020B0502020202020204" pitchFamily="34" charset="0"/>
                <a:ea typeface="Batang" panose="02030600000101010101"/>
              </a:rPr>
              <a:t>(répartition des rôles et mise en place de commissions thématiques) </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Rédiger le compte-rendu des réunions tenues par le CS /et des réunions tenues avec le syndic  </a:t>
            </a:r>
            <a:endParaRPr lang="fr-FR" sz="1800" dirty="0">
              <a:latin typeface="Century Gothic" panose="020B0502020202020204" pitchFamily="34" charset="0"/>
              <a:ea typeface="Batang" panose="02030600000101010101"/>
            </a:endParaRP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Anticiper et préparer avec</a:t>
            </a:r>
            <a:r>
              <a:rPr lang="fr-FR" sz="1800" dirty="0">
                <a:latin typeface="Century Gothic" panose="020B0502020202020204" pitchFamily="34" charset="0"/>
                <a:ea typeface="Batang" panose="02030600000101010101"/>
              </a:rPr>
              <a:t> sérieux vos AG : (de la préparation de l’OJ,  la tenue de l’AG , et la diffusion du PV)</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Contrôler au moins une fois / an les comptes (voir par trimestre si possible) </a:t>
            </a:r>
          </a:p>
          <a:p>
            <a:pPr>
              <a:lnSpc>
                <a:spcPct val="150000"/>
              </a:lnSpc>
              <a:spcBef>
                <a:spcPts val="0"/>
              </a:spcBef>
              <a:buFont typeface="Wingdings" panose="05000000000000000000" pitchFamily="2" charset="2"/>
              <a:buChar char="ü"/>
            </a:pPr>
            <a:r>
              <a:rPr lang="fr-CA" sz="1800" b="1" dirty="0">
                <a:latin typeface="Century Gothic" panose="020B0502020202020204" pitchFamily="34" charset="0"/>
                <a:ea typeface="Batang" panose="02030600000101010101"/>
              </a:rPr>
              <a:t>Faire une feuille de route / ou un tableau de bord des actions que vous devez mener</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Faire le rapport annuel a joindre à l’ordre du jour de l’AG</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Mobiliser les copropriétaires pour les AG et en d’autres circonstances</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Rechercher des personnes ressources dans la copropriété pour vous aider (comptable, secrétaire, entrepreneur…)</a:t>
            </a:r>
            <a:endParaRPr lang="fr-FR" sz="1800" dirty="0">
              <a:latin typeface="Century Gothic" panose="020B0502020202020204" pitchFamily="34" charset="0"/>
              <a:ea typeface="Batang" panose="02030600000101010101"/>
            </a:endParaRPr>
          </a:p>
          <a:p>
            <a:pPr>
              <a:buFont typeface="Wingdings" panose="05000000000000000000" pitchFamily="2" charset="2"/>
              <a:buChar char="v"/>
            </a:pPr>
            <a:endParaRPr lang="fr-FR" sz="1800" dirty="0">
              <a:ea typeface="Batang" panose="02030600000101010101"/>
            </a:endParaRPr>
          </a:p>
          <a:p>
            <a:pPr marL="0" indent="0">
              <a:buNone/>
            </a:pPr>
            <a:endParaRPr lang="fr-FR" sz="2000" dirty="0">
              <a:ea typeface="Batang" panose="02030600000101010101"/>
            </a:endParaRPr>
          </a:p>
          <a:p>
            <a:pPr>
              <a:buFont typeface="Wingdings" panose="05000000000000000000" pitchFamily="2" charset="2"/>
              <a:buChar char="ü"/>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22</a:t>
            </a:fld>
            <a:endParaRPr lang="fr-FR" dirty="0"/>
          </a:p>
        </p:txBody>
      </p:sp>
      <p:sp>
        <p:nvSpPr>
          <p:cNvPr id="6" name="Titre 1"/>
          <p:cNvSpPr>
            <a:spLocks noGrp="1"/>
          </p:cNvSpPr>
          <p:nvPr>
            <p:ph type="title"/>
          </p:nvPr>
        </p:nvSpPr>
        <p:spPr>
          <a:xfrm>
            <a:off x="2002803" y="445610"/>
            <a:ext cx="8186394" cy="364419"/>
          </a:xfrm>
        </p:spPr>
        <p:txBody>
          <a:bodyPr>
            <a:normAutofit fontScale="90000"/>
          </a:bodyPr>
          <a:lstStyle/>
          <a:p>
            <a:pPr algn="ctr"/>
            <a:r>
              <a:rPr lang="fr-CA" sz="2800" b="1" dirty="0">
                <a:solidFill>
                  <a:srgbClr val="31849B"/>
                </a:solidFill>
                <a:latin typeface="Century Gothic" panose="020B0502020202020204" pitchFamily="34" charset="0"/>
                <a:ea typeface="Batang" panose="02030600000101010101"/>
              </a:rPr>
              <a:t>1</a:t>
            </a:r>
            <a:r>
              <a:rPr lang="fr-CA" sz="2200" b="1" dirty="0">
                <a:solidFill>
                  <a:srgbClr val="31849B"/>
                </a:solidFill>
                <a:latin typeface="Century Gothic" panose="020B0502020202020204" pitchFamily="34" charset="0"/>
                <a:ea typeface="Batang" panose="02030600000101010101"/>
              </a:rPr>
              <a:t>) La mission du CS  </a:t>
            </a:r>
            <a:endParaRPr lang="fr-FR" sz="2200" b="1"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
        <p:nvSpPr>
          <p:cNvPr id="9" name="Titre 1"/>
          <p:cNvSpPr txBox="1">
            <a:spLocks/>
          </p:cNvSpPr>
          <p:nvPr/>
        </p:nvSpPr>
        <p:spPr>
          <a:xfrm>
            <a:off x="1576082" y="867891"/>
            <a:ext cx="8186394" cy="57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000" b="1" dirty="0">
                <a:solidFill>
                  <a:srgbClr val="31849B"/>
                </a:solidFill>
                <a:latin typeface="Century Gothic" panose="020B0502020202020204" pitchFamily="34" charset="0"/>
                <a:ea typeface="Batang" panose="02030600000101010101"/>
              </a:rPr>
              <a:t>1 – Comment être un CS mobilisé et efficace ?</a:t>
            </a:r>
            <a:endParaRPr lang="fr-FR" sz="2000" b="1" dirty="0">
              <a:solidFill>
                <a:srgbClr val="31849B"/>
              </a:solidFill>
              <a:latin typeface="Century Gothic" panose="020B0502020202020204" pitchFamily="34" charset="0"/>
              <a:ea typeface="Batang" panose="02030600000101010101"/>
            </a:endParaRPr>
          </a:p>
        </p:txBody>
      </p:sp>
    </p:spTree>
    <p:extLst>
      <p:ext uri="{BB962C8B-B14F-4D97-AF65-F5344CB8AC3E}">
        <p14:creationId xmlns:p14="http://schemas.microsoft.com/office/powerpoint/2010/main" val="428109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760" y="1458469"/>
            <a:ext cx="11078479" cy="5507868"/>
          </a:xfrm>
        </p:spPr>
        <p:txBody>
          <a:bodyPr>
            <a:noAutofit/>
          </a:bodyPr>
          <a:lstStyle/>
          <a:p>
            <a:pPr>
              <a:buFont typeface="Wingdings" panose="05000000000000000000" pitchFamily="2" charset="2"/>
              <a:buChar char="v"/>
            </a:pPr>
            <a:endParaRPr lang="fr-FR" sz="1800" dirty="0">
              <a:ea typeface="Batang" panose="02030600000101010101"/>
            </a:endParaRPr>
          </a:p>
          <a:p>
            <a:pPr marL="0" indent="0">
              <a:buNone/>
            </a:pPr>
            <a:endParaRPr lang="fr-FR" sz="2000" dirty="0">
              <a:ea typeface="Batang" panose="02030600000101010101"/>
            </a:endParaRPr>
          </a:p>
          <a:p>
            <a:pPr>
              <a:buFont typeface="Wingdings" panose="05000000000000000000" pitchFamily="2" charset="2"/>
              <a:buChar char="ü"/>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23</a:t>
            </a:fld>
            <a:endParaRPr lang="fr-FR" dirty="0"/>
          </a:p>
        </p:txBody>
      </p:sp>
      <p:sp>
        <p:nvSpPr>
          <p:cNvPr id="6" name="Titre 1"/>
          <p:cNvSpPr>
            <a:spLocks noGrp="1"/>
          </p:cNvSpPr>
          <p:nvPr>
            <p:ph type="title"/>
          </p:nvPr>
        </p:nvSpPr>
        <p:spPr>
          <a:xfrm>
            <a:off x="2002803" y="445610"/>
            <a:ext cx="8186394" cy="364419"/>
          </a:xfrm>
        </p:spPr>
        <p:txBody>
          <a:bodyPr>
            <a:normAutofit fontScale="90000"/>
          </a:bodyPr>
          <a:lstStyle/>
          <a:p>
            <a:pPr algn="ctr"/>
            <a:r>
              <a:rPr lang="fr-CA" sz="2800" b="1" dirty="0">
                <a:solidFill>
                  <a:srgbClr val="31849B"/>
                </a:solidFill>
                <a:latin typeface="Century Gothic" panose="020B0502020202020204" pitchFamily="34" charset="0"/>
                <a:ea typeface="Batang" panose="02030600000101010101"/>
              </a:rPr>
              <a:t>1</a:t>
            </a:r>
            <a:r>
              <a:rPr lang="fr-CA" sz="2200" b="1" dirty="0">
                <a:solidFill>
                  <a:srgbClr val="31849B"/>
                </a:solidFill>
                <a:latin typeface="Century Gothic" panose="020B0502020202020204" pitchFamily="34" charset="0"/>
                <a:ea typeface="Batang" panose="02030600000101010101"/>
              </a:rPr>
              <a:t>) La mission du CS  </a:t>
            </a:r>
            <a:endParaRPr lang="fr-FR" sz="2200" b="1"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
        <p:nvSpPr>
          <p:cNvPr id="9" name="Titre 1"/>
          <p:cNvSpPr txBox="1">
            <a:spLocks/>
          </p:cNvSpPr>
          <p:nvPr/>
        </p:nvSpPr>
        <p:spPr>
          <a:xfrm>
            <a:off x="1576082" y="867891"/>
            <a:ext cx="8186394" cy="57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200" b="1" dirty="0">
                <a:solidFill>
                  <a:srgbClr val="31849B"/>
                </a:solidFill>
                <a:latin typeface="Century Gothic" panose="020B0502020202020204" pitchFamily="34" charset="0"/>
                <a:ea typeface="Batang" panose="02030600000101010101"/>
              </a:rPr>
              <a:t>2 – </a:t>
            </a:r>
            <a:r>
              <a:rPr lang="fr-CA" sz="2000" b="1" dirty="0">
                <a:solidFill>
                  <a:srgbClr val="31849B"/>
                </a:solidFill>
                <a:latin typeface="Century Gothic" panose="020B0502020202020204" pitchFamily="34" charset="0"/>
                <a:ea typeface="Batang" panose="02030600000101010101"/>
              </a:rPr>
              <a:t>L’organisation</a:t>
            </a:r>
            <a:r>
              <a:rPr lang="fr-CA" sz="2200" b="1" dirty="0">
                <a:solidFill>
                  <a:srgbClr val="31849B"/>
                </a:solidFill>
                <a:latin typeface="Century Gothic" panose="020B0502020202020204" pitchFamily="34" charset="0"/>
                <a:ea typeface="Batang" panose="02030600000101010101"/>
              </a:rPr>
              <a:t> du conseil syndical</a:t>
            </a:r>
            <a:endParaRPr lang="fr-FR" sz="2200" b="1" dirty="0">
              <a:solidFill>
                <a:srgbClr val="31849B"/>
              </a:solidFill>
              <a:latin typeface="Century Gothic" panose="020B0502020202020204" pitchFamily="34" charset="0"/>
              <a:ea typeface="Batang" panose="02030600000101010101"/>
            </a:endParaRPr>
          </a:p>
        </p:txBody>
      </p:sp>
      <p:sp>
        <p:nvSpPr>
          <p:cNvPr id="2" name="Rectangle 1"/>
          <p:cNvSpPr/>
          <p:nvPr/>
        </p:nvSpPr>
        <p:spPr>
          <a:xfrm>
            <a:off x="478971" y="1997838"/>
            <a:ext cx="10702835" cy="2031325"/>
          </a:xfrm>
          <a:prstGeom prst="rect">
            <a:avLst/>
          </a:prstGeom>
        </p:spPr>
        <p:txBody>
          <a:bodyPr wrap="square">
            <a:spAutoFit/>
          </a:bodyPr>
          <a:lstStyle/>
          <a:p>
            <a:pPr algn="just">
              <a:buFont typeface="+mj-lt"/>
              <a:buAutoNum type="arabicPeriod"/>
              <a:defRPr/>
            </a:pPr>
            <a:r>
              <a:rPr lang="fr-FR" b="1" dirty="0">
                <a:solidFill>
                  <a:srgbClr val="31849B"/>
                </a:solidFill>
                <a:latin typeface="Century Gothic" panose="020B0502020202020204" pitchFamily="34" charset="0"/>
                <a:ea typeface="Batang" panose="02030600000101010101" pitchFamily="18" charset="-127"/>
              </a:rPr>
              <a:t>Identifiez vos besoins  </a:t>
            </a:r>
            <a:r>
              <a:rPr lang="fr-FR" dirty="0">
                <a:latin typeface="Century Gothic" panose="020B0502020202020204" pitchFamily="34" charset="0"/>
                <a:ea typeface="Batang" panose="02030600000101010101" pitchFamily="18" charset="-127"/>
              </a:rPr>
              <a:t>ET créez </a:t>
            </a:r>
            <a:r>
              <a:rPr lang="fr-FR" b="1" dirty="0">
                <a:solidFill>
                  <a:srgbClr val="31849B"/>
                </a:solidFill>
                <a:latin typeface="Century Gothic" panose="020B0502020202020204" pitchFamily="34" charset="0"/>
                <a:ea typeface="Batang" panose="02030600000101010101" pitchFamily="18" charset="-127"/>
              </a:rPr>
              <a:t>des commissions de suivi </a:t>
            </a:r>
            <a:r>
              <a:rPr lang="fr-FR" dirty="0">
                <a:latin typeface="Century Gothic" panose="020B0502020202020204" pitchFamily="34" charset="0"/>
                <a:ea typeface="Batang" panose="02030600000101010101" pitchFamily="18" charset="-127"/>
              </a:rPr>
              <a:t>(gestion et maitrise des charges , impayés, travaux, communication…)</a:t>
            </a:r>
          </a:p>
          <a:p>
            <a:pPr algn="just">
              <a:buFont typeface="+mj-lt"/>
              <a:buAutoNum type="arabicPeriod"/>
              <a:defRPr/>
            </a:pPr>
            <a:endParaRPr lang="fr-FR" dirty="0">
              <a:latin typeface="Century Gothic" panose="020B0502020202020204" pitchFamily="34" charset="0"/>
              <a:ea typeface="Batang" panose="02030600000101010101" pitchFamily="18" charset="-127"/>
            </a:endParaRPr>
          </a:p>
          <a:p>
            <a:pPr algn="just">
              <a:buFont typeface="+mj-lt"/>
              <a:buAutoNum type="arabicPeriod"/>
              <a:defRPr/>
            </a:pPr>
            <a:r>
              <a:rPr lang="fr-FR" dirty="0">
                <a:latin typeface="Century Gothic" panose="020B0502020202020204" pitchFamily="34" charset="0"/>
                <a:ea typeface="Batang" panose="02030600000101010101" pitchFamily="18" charset="-127"/>
              </a:rPr>
              <a:t>Faites appel </a:t>
            </a:r>
            <a:r>
              <a:rPr lang="fr-FR" b="1" dirty="0">
                <a:solidFill>
                  <a:srgbClr val="31849B"/>
                </a:solidFill>
                <a:latin typeface="Century Gothic" panose="020B0502020202020204" pitchFamily="34" charset="0"/>
                <a:ea typeface="Batang" panose="02030600000101010101" pitchFamily="18" charset="-127"/>
              </a:rPr>
              <a:t>aux compétences et aux expériences </a:t>
            </a:r>
            <a:r>
              <a:rPr lang="fr-FR" dirty="0">
                <a:latin typeface="Century Gothic" panose="020B0502020202020204" pitchFamily="34" charset="0"/>
                <a:ea typeface="Batang" panose="02030600000101010101" pitchFamily="18" charset="-127"/>
              </a:rPr>
              <a:t>des copropriétaires pour vous assister dans le cadre de vos actions.</a:t>
            </a:r>
          </a:p>
          <a:p>
            <a:pPr algn="just">
              <a:buFont typeface="+mj-lt"/>
              <a:buAutoNum type="arabicPeriod"/>
              <a:defRPr/>
            </a:pPr>
            <a:endParaRPr lang="fr-FR" dirty="0">
              <a:latin typeface="Century Gothic" panose="020B0502020202020204" pitchFamily="34" charset="0"/>
              <a:ea typeface="Batang" panose="02030600000101010101" pitchFamily="18" charset="-127"/>
            </a:endParaRPr>
          </a:p>
          <a:p>
            <a:pPr algn="just">
              <a:buFont typeface="+mj-lt"/>
              <a:buAutoNum type="arabicPeriod"/>
              <a:defRPr/>
            </a:pPr>
            <a:r>
              <a:rPr lang="fr-FR" b="1" dirty="0">
                <a:solidFill>
                  <a:srgbClr val="31849B"/>
                </a:solidFill>
                <a:latin typeface="Century Gothic" panose="020B0502020202020204" pitchFamily="34" charset="0"/>
                <a:ea typeface="Batang" panose="02030600000101010101" pitchFamily="18" charset="-127"/>
              </a:rPr>
              <a:t>Utilisez l’extranet</a:t>
            </a:r>
            <a:r>
              <a:rPr lang="fr-FR" b="1" dirty="0">
                <a:latin typeface="Century Gothic" panose="020B0502020202020204" pitchFamily="34" charset="0"/>
                <a:ea typeface="Batang" panose="02030600000101010101" pitchFamily="18" charset="-127"/>
              </a:rPr>
              <a:t> </a:t>
            </a:r>
            <a:r>
              <a:rPr lang="fr-FR" dirty="0">
                <a:latin typeface="Century Gothic" panose="020B0502020202020204" pitchFamily="34" charset="0"/>
                <a:ea typeface="Batang" panose="02030600000101010101" pitchFamily="18" charset="-127"/>
              </a:rPr>
              <a:t>efficacement</a:t>
            </a:r>
            <a:endParaRPr lang="fr-FR" dirty="0">
              <a:latin typeface="Century Gothic" panose="020B0502020202020204" pitchFamily="34" charset="0"/>
            </a:endParaRPr>
          </a:p>
        </p:txBody>
      </p:sp>
    </p:spTree>
    <p:extLst>
      <p:ext uri="{BB962C8B-B14F-4D97-AF65-F5344CB8AC3E}">
        <p14:creationId xmlns:p14="http://schemas.microsoft.com/office/powerpoint/2010/main" val="1337714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429" y="1568232"/>
            <a:ext cx="11233181" cy="5189498"/>
          </a:xfrm>
        </p:spPr>
        <p:txBody>
          <a:bodyPr>
            <a:noAutofit/>
          </a:bodyPr>
          <a:lstStyle/>
          <a:p>
            <a:pPr marL="0" indent="0" algn="just">
              <a:buNone/>
            </a:pPr>
            <a:r>
              <a:rPr lang="fr-FR" altLang="fr-FR" sz="1600" b="1" dirty="0">
                <a:solidFill>
                  <a:srgbClr val="31849B"/>
                </a:solidFill>
                <a:ea typeface="Batang" panose="02030600000101010101" pitchFamily="18" charset="-127"/>
              </a:rPr>
              <a:t>Les </a:t>
            </a:r>
            <a:r>
              <a:rPr lang="fr-FR" altLang="fr-FR" sz="1400" b="1" dirty="0">
                <a:solidFill>
                  <a:srgbClr val="31849B"/>
                </a:solidFill>
                <a:latin typeface="Century Gothic" panose="020B0502020202020204" pitchFamily="34" charset="0"/>
                <a:ea typeface="Batang" panose="02030600000101010101" pitchFamily="18" charset="-127"/>
              </a:rPr>
              <a:t>conseillers syndicaux disposent d’une batterie d’outils de diffusion d’information en direction des copropriétaires et des résidents. </a:t>
            </a:r>
          </a:p>
          <a:p>
            <a:pPr algn="just">
              <a:buFont typeface="Wingdings" panose="05000000000000000000" pitchFamily="2" charset="2"/>
              <a:buChar char="Ø"/>
            </a:pPr>
            <a:r>
              <a:rPr lang="fr-FR" altLang="fr-FR" sz="1400" b="1" dirty="0">
                <a:solidFill>
                  <a:srgbClr val="31849B"/>
                </a:solidFill>
                <a:latin typeface="Century Gothic" panose="020B0502020202020204" pitchFamily="34" charset="0"/>
                <a:ea typeface="Batang" panose="02030600000101010101" pitchFamily="18" charset="-127"/>
              </a:rPr>
              <a:t>Les traditionnels </a:t>
            </a:r>
            <a:r>
              <a:rPr lang="fr-FR" altLang="fr-FR" sz="1400" b="1" dirty="0">
                <a:latin typeface="Century Gothic" panose="020B0502020202020204" pitchFamily="34" charset="0"/>
                <a:ea typeface="Batang" panose="02030600000101010101" pitchFamily="18" charset="-127"/>
              </a:rPr>
              <a:t>:</a:t>
            </a:r>
          </a:p>
          <a:p>
            <a:pPr algn="just">
              <a:buFontTx/>
              <a:buChar char="-"/>
            </a:pPr>
            <a:r>
              <a:rPr lang="fr-FR" altLang="fr-FR" sz="1400" dirty="0">
                <a:latin typeface="Century Gothic" panose="020B0502020202020204" pitchFamily="34" charset="0"/>
                <a:ea typeface="Batang" panose="02030600000101010101" pitchFamily="18" charset="-127"/>
              </a:rPr>
              <a:t>affichage de compte-rendu de réunions dans les parties communes,</a:t>
            </a:r>
          </a:p>
          <a:p>
            <a:pPr algn="just">
              <a:buFontTx/>
              <a:buChar char="-"/>
            </a:pPr>
            <a:r>
              <a:rPr lang="fr-FR" altLang="fr-FR" sz="1400" dirty="0">
                <a:latin typeface="Century Gothic" panose="020B0502020202020204" pitchFamily="34" charset="0"/>
                <a:ea typeface="Batang" panose="02030600000101010101" pitchFamily="18" charset="-127"/>
              </a:rPr>
              <a:t>distribution des comptes rendus de réunion dans les boîtes aux lettres,</a:t>
            </a:r>
          </a:p>
          <a:p>
            <a:pPr algn="just">
              <a:buFontTx/>
              <a:buChar char="-"/>
            </a:pPr>
            <a:r>
              <a:rPr lang="fr-FR" altLang="fr-FR" sz="1400" dirty="0">
                <a:latin typeface="Century Gothic" panose="020B0502020202020204" pitchFamily="34" charset="0"/>
                <a:ea typeface="Batang" panose="02030600000101010101" pitchFamily="18" charset="-127"/>
              </a:rPr>
              <a:t>édition d’une "lettre du conseil syndical",  (il s’agit d’un petit un bulletin d’information)</a:t>
            </a:r>
          </a:p>
          <a:p>
            <a:pPr algn="just">
              <a:buFontTx/>
              <a:buChar char="-"/>
            </a:pPr>
            <a:r>
              <a:rPr lang="fr-FR" altLang="fr-FR" sz="1400" dirty="0">
                <a:latin typeface="Century Gothic" panose="020B0502020202020204" pitchFamily="34" charset="0"/>
                <a:ea typeface="Batang" panose="02030600000101010101" pitchFamily="18" charset="-127"/>
              </a:rPr>
              <a:t>Invitation à une réunion ouverte à tous ( préparation AG, information travaux…)</a:t>
            </a:r>
          </a:p>
          <a:p>
            <a:pPr algn="just">
              <a:buFont typeface="Wingdings" panose="05000000000000000000" pitchFamily="2" charset="2"/>
              <a:buChar char="Ø"/>
            </a:pPr>
            <a:r>
              <a:rPr lang="fr-FR" altLang="fr-FR" sz="1400" b="1" dirty="0">
                <a:solidFill>
                  <a:srgbClr val="31849B"/>
                </a:solidFill>
                <a:latin typeface="Century Gothic" panose="020B0502020202020204" pitchFamily="34" charset="0"/>
                <a:ea typeface="Batang" panose="02030600000101010101" pitchFamily="18" charset="-127"/>
              </a:rPr>
              <a:t>Par voie d’internet : </a:t>
            </a:r>
          </a:p>
          <a:p>
            <a:pPr algn="just">
              <a:buFontTx/>
              <a:buChar char="-"/>
            </a:pPr>
            <a:r>
              <a:rPr lang="fr-FR" altLang="fr-FR" sz="1400" dirty="0">
                <a:latin typeface="Century Gothic" panose="020B0502020202020204" pitchFamily="34" charset="0"/>
                <a:ea typeface="Batang" panose="02030600000101010101" pitchFamily="18" charset="-127"/>
              </a:rPr>
              <a:t>Newsletter ou Mailing,</a:t>
            </a:r>
          </a:p>
          <a:p>
            <a:pPr algn="just">
              <a:buFontTx/>
              <a:buChar char="-"/>
            </a:pPr>
            <a:r>
              <a:rPr lang="fr-FR" altLang="fr-FR" sz="1400" dirty="0">
                <a:latin typeface="Century Gothic" panose="020B0502020202020204" pitchFamily="34" charset="0"/>
                <a:ea typeface="Batang" panose="02030600000101010101" pitchFamily="18" charset="-127"/>
              </a:rPr>
              <a:t>Un site internet dédié à l’immeuble : il permet de mettre en ligne de nombreuses informations: présentation de l’immeuble à l’usage des nouveaux arrivants, règlement intérieur et réponses aux "FAQ" (foires aux questions), mais aussi  la mise en ligne des comptes rendus des réunions du conseil syndical et des extraits PV d’AG…</a:t>
            </a:r>
          </a:p>
          <a:p>
            <a:pPr algn="just">
              <a:buNone/>
            </a:pPr>
            <a:r>
              <a:rPr lang="fr-FR" altLang="fr-FR" sz="1400" b="1" dirty="0">
                <a:solidFill>
                  <a:srgbClr val="31849B"/>
                </a:solidFill>
                <a:latin typeface="Century Gothic" panose="020B0502020202020204" pitchFamily="34" charset="0"/>
                <a:ea typeface="Batang" panose="02030600000101010101" pitchFamily="18" charset="-127"/>
              </a:rPr>
              <a:t>Attention : </a:t>
            </a:r>
          </a:p>
          <a:p>
            <a:pPr algn="just">
              <a:buFontTx/>
              <a:buChar char="-"/>
            </a:pPr>
            <a:r>
              <a:rPr lang="fr-FR" altLang="fr-FR" sz="1400" dirty="0">
                <a:latin typeface="Century Gothic" panose="020B0502020202020204" pitchFamily="34" charset="0"/>
                <a:ea typeface="Batang" panose="02030600000101010101" pitchFamily="18" charset="-127"/>
              </a:rPr>
              <a:t>Seules les informations et les décisions relatives à la maintenance, à l'entretien de l'immeuble et aux travaux et actes techniques (les diagnostics, les études techniques) peuvent être communiqués à tous les résidents. </a:t>
            </a:r>
            <a:r>
              <a:rPr lang="fr-FR" altLang="fr-FR" sz="1400" b="1" dirty="0">
                <a:latin typeface="Century Gothic" panose="020B0502020202020204" pitchFamily="34" charset="0"/>
                <a:ea typeface="Batang" panose="02030600000101010101" pitchFamily="18" charset="-127"/>
              </a:rPr>
              <a:t>NE JAMAIS communiquer sur les dossiers en impayés de charges, les procédures, ou le licenciement du personnel d’immeuble (sauf en AG ou uniquement entre membre du conseil syndical). </a:t>
            </a:r>
          </a:p>
          <a:p>
            <a:pPr marL="0" indent="0">
              <a:buNone/>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24</a:t>
            </a:fld>
            <a:endParaRPr lang="fr-FR" dirty="0"/>
          </a:p>
        </p:txBody>
      </p:sp>
      <p:sp>
        <p:nvSpPr>
          <p:cNvPr id="6" name="Titre 1"/>
          <p:cNvSpPr>
            <a:spLocks noGrp="1"/>
          </p:cNvSpPr>
          <p:nvPr>
            <p:ph type="title"/>
          </p:nvPr>
        </p:nvSpPr>
        <p:spPr>
          <a:xfrm>
            <a:off x="2002803" y="445610"/>
            <a:ext cx="8186394" cy="364419"/>
          </a:xfrm>
        </p:spPr>
        <p:txBody>
          <a:bodyPr>
            <a:normAutofit fontScale="90000"/>
          </a:bodyPr>
          <a:lstStyle/>
          <a:p>
            <a:pPr algn="ctr"/>
            <a:r>
              <a:rPr lang="fr-CA" sz="2800" b="1" dirty="0">
                <a:solidFill>
                  <a:srgbClr val="31849B"/>
                </a:solidFill>
                <a:latin typeface="Century Gothic" panose="020B0502020202020204" pitchFamily="34" charset="0"/>
                <a:ea typeface="Batang" panose="02030600000101010101"/>
              </a:rPr>
              <a:t>1</a:t>
            </a:r>
            <a:r>
              <a:rPr lang="fr-CA" sz="2200" b="1" dirty="0">
                <a:solidFill>
                  <a:srgbClr val="31849B"/>
                </a:solidFill>
                <a:latin typeface="Century Gothic" panose="020B0502020202020204" pitchFamily="34" charset="0"/>
                <a:ea typeface="Batang" panose="02030600000101010101"/>
              </a:rPr>
              <a:t>) La mission du CS  </a:t>
            </a:r>
            <a:endParaRPr lang="fr-FR" sz="2200" b="1"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
        <p:nvSpPr>
          <p:cNvPr id="9" name="Titre 1"/>
          <p:cNvSpPr txBox="1">
            <a:spLocks/>
          </p:cNvSpPr>
          <p:nvPr/>
        </p:nvSpPr>
        <p:spPr>
          <a:xfrm>
            <a:off x="1576082" y="867891"/>
            <a:ext cx="8186394" cy="57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200" b="1" dirty="0">
                <a:solidFill>
                  <a:srgbClr val="31849B"/>
                </a:solidFill>
                <a:latin typeface="Century Gothic" panose="020B0502020202020204" pitchFamily="34" charset="0"/>
                <a:ea typeface="Batang" panose="02030600000101010101"/>
              </a:rPr>
              <a:t>3 – La </a:t>
            </a:r>
            <a:r>
              <a:rPr lang="fr-CA" sz="2000" b="1" dirty="0">
                <a:solidFill>
                  <a:srgbClr val="31849B"/>
                </a:solidFill>
                <a:latin typeface="Century Gothic" panose="020B0502020202020204" pitchFamily="34" charset="0"/>
                <a:ea typeface="Batang" panose="02030600000101010101"/>
              </a:rPr>
              <a:t>communication</a:t>
            </a:r>
            <a:r>
              <a:rPr lang="fr-CA" sz="2200" b="1" dirty="0">
                <a:solidFill>
                  <a:srgbClr val="31849B"/>
                </a:solidFill>
                <a:latin typeface="Century Gothic" panose="020B0502020202020204" pitchFamily="34" charset="0"/>
                <a:ea typeface="Batang" panose="02030600000101010101"/>
              </a:rPr>
              <a:t> du conseil syndical </a:t>
            </a:r>
            <a:endParaRPr lang="fr-FR" sz="2200" b="1" dirty="0">
              <a:solidFill>
                <a:srgbClr val="31849B"/>
              </a:solidFill>
              <a:latin typeface="Century Gothic" panose="020B0502020202020204" pitchFamily="34" charset="0"/>
              <a:ea typeface="Batang" panose="02030600000101010101"/>
            </a:endParaRPr>
          </a:p>
        </p:txBody>
      </p: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279" y="5940921"/>
            <a:ext cx="718612" cy="65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80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2734836" y="662413"/>
            <a:ext cx="6722328" cy="356487"/>
          </a:xfrm>
        </p:spPr>
        <p:txBody>
          <a:bodyPr>
            <a:noAutofit/>
          </a:bodyPr>
          <a:lstStyle/>
          <a:p>
            <a:pPr algn="ctr"/>
            <a:r>
              <a:rPr lang="fr-FR" altLang="fr-FR" sz="2000" b="1" dirty="0">
                <a:solidFill>
                  <a:srgbClr val="31849B"/>
                </a:solidFill>
                <a:latin typeface="Century Gothic" panose="020B0502020202020204" pitchFamily="34" charset="0"/>
                <a:ea typeface="Batang" pitchFamily="18" charset="-127"/>
              </a:rPr>
              <a:t>4) L’extranet un outil « presque essentiel » pour le CS </a:t>
            </a:r>
          </a:p>
        </p:txBody>
      </p:sp>
      <p:sp>
        <p:nvSpPr>
          <p:cNvPr id="5" name="Espace réservé du contenu 4"/>
          <p:cNvSpPr>
            <a:spLocks noGrp="1"/>
          </p:cNvSpPr>
          <p:nvPr>
            <p:ph idx="1"/>
          </p:nvPr>
        </p:nvSpPr>
        <p:spPr>
          <a:xfrm>
            <a:off x="7123610" y="1125540"/>
            <a:ext cx="2464889" cy="4022194"/>
          </a:xfrm>
        </p:spPr>
        <p:txBody>
          <a:bodyPr/>
          <a:lstStyle/>
          <a:p>
            <a:pPr algn="just">
              <a:buFont typeface="+mj-lt"/>
              <a:buAutoNum type="arabicPeriod"/>
              <a:defRPr/>
            </a:pPr>
            <a:endParaRPr lang="fr-FR" sz="1600" dirty="0">
              <a:solidFill>
                <a:schemeClr val="accent1">
                  <a:lumMod val="50000"/>
                </a:schemeClr>
              </a:solidFill>
            </a:endParaRPr>
          </a:p>
          <a:p>
            <a:pPr marL="0" indent="0">
              <a:buNone/>
              <a:defRPr/>
            </a:pPr>
            <a:endParaRPr lang="fr-FR" dirty="0"/>
          </a:p>
        </p:txBody>
      </p:sp>
      <p:pic>
        <p:nvPicPr>
          <p:cNvPr id="46084"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33" y="1456609"/>
            <a:ext cx="4554286" cy="228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89331" y="5680877"/>
            <a:ext cx="3894362" cy="646331"/>
          </a:xfrm>
          <a:prstGeom prst="rect">
            <a:avLst/>
          </a:prstGeom>
          <a:noFill/>
        </p:spPr>
        <p:txBody>
          <a:bodyPr wrap="square" rtlCol="0">
            <a:spAutoFit/>
          </a:bodyPr>
          <a:lstStyle/>
          <a:p>
            <a:r>
              <a:rPr lang="fr-CA" b="1" dirty="0">
                <a:solidFill>
                  <a:srgbClr val="E36C0A"/>
                </a:solidFill>
                <a:latin typeface="Century Gothic" panose="020B0502020202020204" pitchFamily="34" charset="0"/>
              </a:rPr>
              <a:t>Le grand livre et les factures ne sont pas  prévus par le décret  </a:t>
            </a:r>
            <a:endParaRPr lang="fr-FR" b="1" dirty="0">
              <a:solidFill>
                <a:srgbClr val="E36C0A"/>
              </a:solidFill>
              <a:latin typeface="Century Gothic" panose="020B0502020202020204" pitchFamily="34" charset="0"/>
            </a:endParaRPr>
          </a:p>
        </p:txBody>
      </p:sp>
      <p:sp>
        <p:nvSpPr>
          <p:cNvPr id="4" name="Rectangle 3"/>
          <p:cNvSpPr/>
          <p:nvPr/>
        </p:nvSpPr>
        <p:spPr>
          <a:xfrm>
            <a:off x="5341121" y="1189614"/>
            <a:ext cx="6252607" cy="5616922"/>
          </a:xfrm>
          <a:prstGeom prst="rect">
            <a:avLst/>
          </a:prstGeom>
        </p:spPr>
        <p:txBody>
          <a:bodyPr wrap="square">
            <a:spAutoFit/>
          </a:bodyPr>
          <a:lstStyle/>
          <a:p>
            <a:r>
              <a:rPr lang="fr-FR" sz="1500" b="1" dirty="0">
                <a:latin typeface="Century Gothic" panose="020B0502020202020204" pitchFamily="34" charset="0"/>
              </a:rPr>
              <a:t>Les conseillers syndicaux disposeront d’un espace propre contenant :</a:t>
            </a:r>
          </a:p>
          <a:p>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les balances générales des comptes du syndicat des copropriétaires, ainsi que le relevé général des charges et produits de l’exercice échu ;</a:t>
            </a:r>
          </a:p>
          <a:p>
            <a:pPr algn="just"/>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les relevés périodiques des comptes bancaires séparés ouverts au nom du syndicat des copropriétaires ;</a:t>
            </a:r>
          </a:p>
          <a:p>
            <a:pPr marL="285750" indent="-285750" algn="just">
              <a:buFont typeface="Wingdings" panose="05000000000000000000" pitchFamily="2" charset="2"/>
              <a:buChar char="§"/>
            </a:pPr>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les assignations en justice délivrées au nom du syndicat des copropriétaires relatives aux procédures judiciaires en cours et les décisions de justice dont les délais de recours n’ont pas expiré ;</a:t>
            </a:r>
          </a:p>
          <a:p>
            <a:pPr marL="285750" indent="-285750" algn="just">
              <a:buFont typeface="Wingdings" panose="05000000000000000000" pitchFamily="2" charset="2"/>
              <a:buChar char="§"/>
            </a:pPr>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la liste de tous les copropriétaires établie par le syndic en application de l’article 32 du décret n° 67-223 du 17 mars 1967 ;</a:t>
            </a:r>
          </a:p>
          <a:p>
            <a:pPr algn="just"/>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la carte professionnelle du syndic, son attestation d’assurance responsabilité civile professionnelle ainsi que son attestation de garantie financière en cours de validité mentionnés à l’article 3 de la loi du 2 janvier 1970.</a:t>
            </a:r>
          </a:p>
          <a:p>
            <a:pPr marL="285750" indent="-285750" algn="just">
              <a:buFont typeface="Wingdings" panose="05000000000000000000" pitchFamily="2" charset="2"/>
              <a:buChar char="§"/>
            </a:pPr>
            <a:endParaRPr lang="fr-FR" sz="1400" dirty="0"/>
          </a:p>
        </p:txBody>
      </p:sp>
      <p:pic>
        <p:nvPicPr>
          <p:cNvPr id="6" name="Image 5"/>
          <p:cNvPicPr>
            <a:picLocks noChangeAspect="1"/>
          </p:cNvPicPr>
          <p:nvPr/>
        </p:nvPicPr>
        <p:blipFill>
          <a:blip r:embed="rId4"/>
          <a:stretch>
            <a:fillRect/>
          </a:stretch>
        </p:blipFill>
        <p:spPr>
          <a:xfrm>
            <a:off x="635733" y="4530730"/>
            <a:ext cx="707197" cy="713294"/>
          </a:xfrm>
          <a:prstGeom prst="rect">
            <a:avLst/>
          </a:prstGeom>
        </p:spPr>
      </p:pic>
      <p:sp>
        <p:nvSpPr>
          <p:cNvPr id="2" name="Espace réservé du numéro de diapositive 1"/>
          <p:cNvSpPr>
            <a:spLocks noGrp="1"/>
          </p:cNvSpPr>
          <p:nvPr>
            <p:ph type="sldNum" sz="quarter" idx="12"/>
          </p:nvPr>
        </p:nvSpPr>
        <p:spPr>
          <a:xfrm>
            <a:off x="9158177" y="6441411"/>
            <a:ext cx="2743200" cy="365125"/>
          </a:xfrm>
        </p:spPr>
        <p:txBody>
          <a:bodyPr/>
          <a:lstStyle/>
          <a:p>
            <a:fld id="{192027AB-7D8E-40AA-90F4-9BE34003F0D5}" type="slidenum">
              <a:rPr lang="fr-FR" smtClean="0"/>
              <a:t>25</a:t>
            </a:fld>
            <a:endParaRPr lang="fr-FR" dirty="0"/>
          </a:p>
        </p:txBody>
      </p:sp>
      <p:sp>
        <p:nvSpPr>
          <p:cNvPr id="10" name="Espace réservé du contenu 1"/>
          <p:cNvSpPr txBox="1"/>
          <p:nvPr/>
        </p:nvSpPr>
        <p:spPr>
          <a:xfrm>
            <a:off x="0" y="-298016"/>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11" name="Image 10"/>
          <p:cNvPicPr>
            <a:picLocks noChangeAspect="1"/>
          </p:cNvPicPr>
          <p:nvPr/>
        </p:nvPicPr>
        <p:blipFill>
          <a:blip r:embed="rId5"/>
          <a:stretch>
            <a:fillRect/>
          </a:stretch>
        </p:blipFill>
        <p:spPr>
          <a:xfrm>
            <a:off x="0" y="1565"/>
            <a:ext cx="772998" cy="462925"/>
          </a:xfrm>
          <a:prstGeom prst="rect">
            <a:avLst/>
          </a:prstGeom>
        </p:spPr>
      </p:pic>
      <p:pic>
        <p:nvPicPr>
          <p:cNvPr id="9" name="Image 8"/>
          <p:cNvPicPr>
            <a:picLocks noChangeAspect="1"/>
          </p:cNvPicPr>
          <p:nvPr/>
        </p:nvPicPr>
        <p:blipFill>
          <a:blip r:embed="rId6"/>
          <a:stretch>
            <a:fillRect/>
          </a:stretch>
        </p:blipFill>
        <p:spPr>
          <a:xfrm>
            <a:off x="1637253" y="3905128"/>
            <a:ext cx="1977736" cy="1586658"/>
          </a:xfrm>
          <a:prstGeom prst="rect">
            <a:avLst/>
          </a:prstGeom>
        </p:spPr>
      </p:pic>
    </p:spTree>
    <p:extLst>
      <p:ext uri="{BB962C8B-B14F-4D97-AF65-F5344CB8AC3E}">
        <p14:creationId xmlns:p14="http://schemas.microsoft.com/office/powerpoint/2010/main" val="262977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59154509"/>
              </p:ext>
            </p:extLst>
          </p:nvPr>
        </p:nvGraphicFramePr>
        <p:xfrm>
          <a:off x="941754" y="1554724"/>
          <a:ext cx="10308492" cy="5202238"/>
        </p:xfrm>
        <a:graphic>
          <a:graphicData uri="http://schemas.openxmlformats.org/drawingml/2006/table">
            <a:tbl>
              <a:tblPr firstRow="1" bandRow="1">
                <a:tableStyleId>{5C22544A-7EE6-4342-B048-85BDC9FD1C3A}</a:tableStyleId>
              </a:tblPr>
              <a:tblGrid>
                <a:gridCol w="5154246">
                  <a:extLst>
                    <a:ext uri="{9D8B030D-6E8A-4147-A177-3AD203B41FA5}">
                      <a16:colId xmlns:a16="http://schemas.microsoft.com/office/drawing/2014/main" val="20000"/>
                    </a:ext>
                  </a:extLst>
                </a:gridCol>
                <a:gridCol w="5154246">
                  <a:extLst>
                    <a:ext uri="{9D8B030D-6E8A-4147-A177-3AD203B41FA5}">
                      <a16:colId xmlns:a16="http://schemas.microsoft.com/office/drawing/2014/main" val="20001"/>
                    </a:ext>
                  </a:extLst>
                </a:gridCol>
              </a:tblGrid>
              <a:tr h="2391237">
                <a:tc>
                  <a:txBody>
                    <a:bodyPr/>
                    <a:lstStyle/>
                    <a:p>
                      <a:pPr algn="ctr"/>
                      <a:r>
                        <a:rPr lang="fr-FR" sz="1800" dirty="0">
                          <a:solidFill>
                            <a:schemeClr val="accent1">
                              <a:lumMod val="50000"/>
                            </a:schemeClr>
                          </a:solidFill>
                          <a:latin typeface="Century Gothic" panose="020B0502020202020204" pitchFamily="34" charset="0"/>
                          <a:ea typeface="Batang" panose="02030600000101010101" pitchFamily="18" charset="-127"/>
                        </a:rPr>
                        <a:t>Elaboration et suivi du budget prévisionnel</a:t>
                      </a:r>
                    </a:p>
                    <a:p>
                      <a:pPr algn="ctr"/>
                      <a:endParaRPr lang="fr-FR" sz="1800" dirty="0">
                        <a:solidFill>
                          <a:schemeClr val="accent1">
                            <a:lumMod val="90000"/>
                          </a:schemeClr>
                        </a:solidFill>
                        <a:latin typeface="Century Gothic" panose="020B0502020202020204" pitchFamily="34" charset="0"/>
                        <a:ea typeface="Batang" panose="02030600000101010101" pitchFamily="18" charset="-127"/>
                      </a:endParaRPr>
                    </a:p>
                    <a:p>
                      <a:pPr marL="342900" indent="-3429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Vérification</a:t>
                      </a:r>
                      <a:r>
                        <a:rPr lang="fr-FR" sz="1800" b="0" baseline="0" dirty="0">
                          <a:solidFill>
                            <a:schemeClr val="tx1"/>
                          </a:solidFill>
                          <a:latin typeface="Century Gothic" panose="020B0502020202020204" pitchFamily="34" charset="0"/>
                          <a:ea typeface="Batang" panose="02030600000101010101" pitchFamily="18" charset="-127"/>
                        </a:rPr>
                        <a:t> du budget proposé en assemblée générale</a:t>
                      </a:r>
                    </a:p>
                    <a:p>
                      <a:pPr marL="342900" indent="-3429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Suivi et réajustement en cours de l’exercice du budget prévisionnel</a:t>
                      </a:r>
                    </a:p>
                    <a:p>
                      <a:pPr marL="342900" indent="-3429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a:t>
                      </a:r>
                      <a:endParaRPr lang="fr-FR" sz="1800" b="0" dirty="0">
                        <a:solidFill>
                          <a:schemeClr val="tx1"/>
                        </a:solidFill>
                        <a:latin typeface="Century Gothic" panose="020B0502020202020204" pitchFamily="34" charset="0"/>
                        <a:ea typeface="Batang" panose="02030600000101010101" pitchFamily="18" charset="-127"/>
                      </a:endParaRPr>
                    </a:p>
                  </a:txBody>
                  <a:tcPr marL="79113" marR="79113" marT="32137" marB="32137">
                    <a:lnL w="12700" cap="flat" cmpd="sng" algn="ctr">
                      <a:solidFill>
                        <a:schemeClr val="tx1"/>
                      </a:solidFill>
                      <a:prstDash val="solid"/>
                      <a:round/>
                      <a:headEnd type="none" w="med" len="med"/>
                      <a:tailEnd type="none" w="med" len="med"/>
                    </a:lnL>
                    <a:lnR w="38100" cap="flat" cmpd="sng" algn="ctr">
                      <a:solidFill>
                        <a:schemeClr val="accent1">
                          <a:lumMod val="9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lumMod val="90000"/>
                        </a:schemeClr>
                      </a:solidFill>
                      <a:prstDash val="solid"/>
                      <a:round/>
                      <a:headEnd type="none" w="med" len="med"/>
                      <a:tailEnd type="none" w="med" len="med"/>
                    </a:lnB>
                    <a:solidFill>
                      <a:schemeClr val="bg1"/>
                    </a:solidFill>
                  </a:tcPr>
                </a:tc>
                <a:tc>
                  <a:txBody>
                    <a:bodyPr/>
                    <a:lstStyle/>
                    <a:p>
                      <a:pPr algn="ctr"/>
                      <a:r>
                        <a:rPr lang="fr-FR" sz="1800" dirty="0">
                          <a:solidFill>
                            <a:schemeClr val="accent1">
                              <a:lumMod val="50000"/>
                            </a:schemeClr>
                          </a:solidFill>
                          <a:latin typeface="Century Gothic" panose="020B0502020202020204" pitchFamily="34" charset="0"/>
                          <a:ea typeface="Batang" panose="02030600000101010101" pitchFamily="18" charset="-127"/>
                        </a:rPr>
                        <a:t>Comptabilité et gestion</a:t>
                      </a:r>
                    </a:p>
                    <a:p>
                      <a:pPr algn="ctr"/>
                      <a:endParaRPr lang="fr-FR" sz="1800" dirty="0">
                        <a:solidFill>
                          <a:schemeClr val="accent1">
                            <a:lumMod val="90000"/>
                          </a:schemeClr>
                        </a:solidFill>
                        <a:latin typeface="Century Gothic" panose="020B0502020202020204" pitchFamily="34" charset="0"/>
                        <a:ea typeface="Batang" panose="02030600000101010101" pitchFamily="18" charset="-127"/>
                      </a:endParaRP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Effectuer le contrôle des comptes annuels et en cours d’exercice</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Prévenir</a:t>
                      </a:r>
                      <a:r>
                        <a:rPr lang="fr-FR" sz="1800" b="0" baseline="0" dirty="0">
                          <a:solidFill>
                            <a:schemeClr val="tx1"/>
                          </a:solidFill>
                          <a:latin typeface="Century Gothic" panose="020B0502020202020204" pitchFamily="34" charset="0"/>
                          <a:ea typeface="Batang" panose="02030600000101010101" pitchFamily="18" charset="-127"/>
                        </a:rPr>
                        <a:t> et s</a:t>
                      </a:r>
                      <a:r>
                        <a:rPr lang="fr-FR" sz="1800" b="0" dirty="0">
                          <a:solidFill>
                            <a:schemeClr val="tx1"/>
                          </a:solidFill>
                          <a:latin typeface="Century Gothic" panose="020B0502020202020204" pitchFamily="34" charset="0"/>
                          <a:ea typeface="Batang" panose="02030600000101010101" pitchFamily="18" charset="-127"/>
                        </a:rPr>
                        <a:t>uivre les impayés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a:solidFill>
                            <a:schemeClr val="tx1"/>
                          </a:solidFill>
                          <a:latin typeface="Century Gothic" panose="020B0502020202020204" pitchFamily="34" charset="0"/>
                          <a:ea typeface="Batang" panose="02030600000101010101" pitchFamily="18" charset="-127"/>
                        </a:rPr>
                        <a:t>Elaborer l’ordre du jour </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a:t>
                      </a:r>
                    </a:p>
                  </a:txBody>
                  <a:tcPr marL="79113" marR="79113" marT="32137" marB="32137">
                    <a:lnL w="38100" cap="flat" cmpd="sng" algn="ctr">
                      <a:solidFill>
                        <a:schemeClr val="accent1">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11001">
                <a:tc>
                  <a:txBody>
                    <a:bodyPr/>
                    <a:lstStyle/>
                    <a:p>
                      <a:pPr algn="ctr"/>
                      <a:r>
                        <a:rPr lang="fr-FR" sz="1800" b="1" dirty="0">
                          <a:solidFill>
                            <a:schemeClr val="accent1">
                              <a:lumMod val="50000"/>
                            </a:schemeClr>
                          </a:solidFill>
                          <a:latin typeface="Century Gothic" panose="020B0502020202020204" pitchFamily="34" charset="0"/>
                          <a:ea typeface="Batang" panose="02030600000101010101" pitchFamily="18" charset="-127"/>
                        </a:rPr>
                        <a:t>Répartition des dépenses</a:t>
                      </a:r>
                    </a:p>
                    <a:p>
                      <a:pPr algn="ctr"/>
                      <a:endParaRPr lang="fr-FR" sz="1800" b="1" dirty="0">
                        <a:solidFill>
                          <a:schemeClr val="accent1">
                            <a:lumMod val="90000"/>
                          </a:schemeClr>
                        </a:solidFill>
                        <a:latin typeface="Century Gothic" panose="020B0502020202020204" pitchFamily="34" charset="0"/>
                        <a:ea typeface="Batang" panose="02030600000101010101" pitchFamily="18" charset="-127"/>
                      </a:endParaRP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Suivre les consommations (eau et chauffage)</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baseline="0" dirty="0">
                          <a:solidFill>
                            <a:schemeClr val="tx1"/>
                          </a:solidFill>
                          <a:latin typeface="Century Gothic" panose="020B0502020202020204" pitchFamily="34" charset="0"/>
                          <a:ea typeface="Batang" panose="02030600000101010101" pitchFamily="18" charset="-127"/>
                        </a:rPr>
                        <a:t>Suivi des petites interventions</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Suivre</a:t>
                      </a:r>
                      <a:r>
                        <a:rPr lang="fr-FR" sz="1800" b="0" baseline="0" dirty="0">
                          <a:solidFill>
                            <a:schemeClr val="tx1"/>
                          </a:solidFill>
                          <a:latin typeface="Century Gothic" panose="020B0502020202020204" pitchFamily="34" charset="0"/>
                          <a:ea typeface="Batang" panose="02030600000101010101" pitchFamily="18" charset="-127"/>
                        </a:rPr>
                        <a:t> les dépenses au cours de l’année</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Avis sur certaines dépenses</a:t>
                      </a: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a:t>
                      </a:r>
                      <a:endParaRPr lang="fr-FR" sz="1800" b="1" dirty="0">
                        <a:solidFill>
                          <a:schemeClr val="accent1">
                            <a:lumMod val="90000"/>
                          </a:schemeClr>
                        </a:solidFill>
                        <a:latin typeface="Century Gothic" panose="020B0502020202020204" pitchFamily="34" charset="0"/>
                        <a:ea typeface="Batang" panose="02030600000101010101" pitchFamily="18" charset="-127"/>
                      </a:endParaRPr>
                    </a:p>
                  </a:txBody>
                  <a:tcPr marL="79113" marR="79113" marT="32137" marB="32137">
                    <a:lnL w="12700" cap="flat" cmpd="sng" algn="ctr">
                      <a:solidFill>
                        <a:schemeClr val="tx1"/>
                      </a:solidFill>
                      <a:prstDash val="solid"/>
                      <a:round/>
                      <a:headEnd type="none" w="med" len="med"/>
                      <a:tailEnd type="none" w="med" len="med"/>
                    </a:lnL>
                    <a:lnR w="38100" cap="flat" cmpd="sng" algn="ctr">
                      <a:solidFill>
                        <a:schemeClr val="accent1">
                          <a:lumMod val="90000"/>
                        </a:schemeClr>
                      </a:solidFill>
                      <a:prstDash val="solid"/>
                      <a:round/>
                      <a:headEnd type="none" w="med" len="med"/>
                      <a:tailEnd type="none" w="med" len="med"/>
                    </a:lnR>
                    <a:lnT w="38100" cap="flat" cmpd="sng" algn="ctr">
                      <a:solidFill>
                        <a:schemeClr val="accent1">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solidFill>
                            <a:schemeClr val="accent1">
                              <a:lumMod val="50000"/>
                            </a:schemeClr>
                          </a:solidFill>
                          <a:latin typeface="Century Gothic" panose="020B0502020202020204" pitchFamily="34" charset="0"/>
                          <a:ea typeface="Batang" panose="02030600000101010101" pitchFamily="18" charset="-127"/>
                        </a:rPr>
                        <a:t>Exécution</a:t>
                      </a:r>
                      <a:r>
                        <a:rPr lang="fr-FR" sz="1800" b="1" baseline="0" dirty="0">
                          <a:solidFill>
                            <a:schemeClr val="accent1">
                              <a:lumMod val="50000"/>
                            </a:schemeClr>
                          </a:solidFill>
                          <a:latin typeface="Century Gothic" panose="020B0502020202020204" pitchFamily="34" charset="0"/>
                          <a:ea typeface="Batang" panose="02030600000101010101" pitchFamily="18" charset="-127"/>
                        </a:rPr>
                        <a:t> des marchés</a:t>
                      </a:r>
                    </a:p>
                    <a:p>
                      <a:pPr algn="ctr"/>
                      <a:r>
                        <a:rPr lang="fr-FR" sz="1800" b="1" baseline="0" dirty="0">
                          <a:solidFill>
                            <a:schemeClr val="accent1">
                              <a:lumMod val="50000"/>
                            </a:schemeClr>
                          </a:solidFill>
                          <a:latin typeface="Century Gothic" panose="020B0502020202020204" pitchFamily="34" charset="0"/>
                          <a:ea typeface="Batang" panose="02030600000101010101" pitchFamily="18" charset="-127"/>
                        </a:rPr>
                        <a:t>et contrats</a:t>
                      </a:r>
                    </a:p>
                    <a:p>
                      <a:pPr algn="ctr"/>
                      <a:endParaRPr lang="fr-FR" sz="1800" b="1" baseline="0" dirty="0">
                        <a:solidFill>
                          <a:schemeClr val="accent1">
                            <a:lumMod val="90000"/>
                          </a:schemeClr>
                        </a:solidFill>
                        <a:latin typeface="Century Gothic" panose="020B0502020202020204" pitchFamily="34" charset="0"/>
                        <a:ea typeface="Batang" panose="02030600000101010101" pitchFamily="18" charset="-127"/>
                      </a:endParaRP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Vérifier les contrats et les marchés</a:t>
                      </a: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Mise en concurrence des contrats ou suppression de contrats inutiles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a:solidFill>
                            <a:schemeClr val="tx1"/>
                          </a:solidFill>
                          <a:latin typeface="Century Gothic" panose="020B0502020202020204" pitchFamily="34" charset="0"/>
                          <a:ea typeface="Batang" panose="02030600000101010101" pitchFamily="18" charset="-127"/>
                        </a:rPr>
                        <a:t>Mise en concurrence du</a:t>
                      </a:r>
                      <a:r>
                        <a:rPr lang="fr-FR" sz="1800" b="0" baseline="0" dirty="0">
                          <a:solidFill>
                            <a:schemeClr val="tx1"/>
                          </a:solidFill>
                          <a:latin typeface="Century Gothic" panose="020B0502020202020204" pitchFamily="34" charset="0"/>
                          <a:ea typeface="Batang" panose="02030600000101010101" pitchFamily="18" charset="-127"/>
                        </a:rPr>
                        <a:t> contrat de syndic</a:t>
                      </a: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a:t>
                      </a:r>
                      <a:endParaRPr lang="fr-FR" sz="1800" b="0" dirty="0">
                        <a:solidFill>
                          <a:schemeClr val="tx1"/>
                        </a:solidFill>
                        <a:latin typeface="Century Gothic" panose="020B0502020202020204" pitchFamily="34" charset="0"/>
                        <a:ea typeface="Batang" panose="02030600000101010101" pitchFamily="18" charset="-127"/>
                      </a:endParaRPr>
                    </a:p>
                  </a:txBody>
                  <a:tcPr marL="79113" marR="79113" marT="32137" marB="32137">
                    <a:lnL w="38100" cap="flat" cmpd="sng" algn="ctr">
                      <a:solidFill>
                        <a:schemeClr val="accent1">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2238" name="Image 1"/>
          <p:cNvPicPr>
            <a:picLocks noChangeAspect="1"/>
          </p:cNvPicPr>
          <p:nvPr/>
        </p:nvPicPr>
        <p:blipFill>
          <a:blip r:embed="rId3" cstate="print"/>
          <a:srcRect/>
          <a:stretch>
            <a:fillRect/>
          </a:stretch>
        </p:blipFill>
        <p:spPr bwMode="auto">
          <a:xfrm>
            <a:off x="5535246" y="3426764"/>
            <a:ext cx="1121508" cy="9112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a:xfrm>
            <a:off x="9283995" y="6492875"/>
            <a:ext cx="2744972" cy="365125"/>
          </a:xfrm>
        </p:spPr>
        <p:txBody>
          <a:bodyPr/>
          <a:lstStyle/>
          <a:p>
            <a:fld id="{CD0A3727-A1ED-4378-88C1-00949C4F93F2}" type="slidenum">
              <a:rPr lang="fr-FR" smtClean="0"/>
              <a:pPr/>
              <a:t>26</a:t>
            </a:fld>
            <a:endParaRPr lang="fr-FR" dirty="0"/>
          </a:p>
        </p:txBody>
      </p:sp>
      <p:sp>
        <p:nvSpPr>
          <p:cNvPr id="7" name="Espace réservé du contenu 1"/>
          <p:cNvSpPr txBox="1"/>
          <p:nvPr/>
        </p:nvSpPr>
        <p:spPr>
          <a:xfrm>
            <a:off x="0" y="0"/>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4"/>
          <a:stretch>
            <a:fillRect/>
          </a:stretch>
        </p:blipFill>
        <p:spPr>
          <a:xfrm>
            <a:off x="0" y="1565"/>
            <a:ext cx="772998" cy="462925"/>
          </a:xfrm>
          <a:prstGeom prst="rect">
            <a:avLst/>
          </a:prstGeom>
        </p:spPr>
      </p:pic>
      <p:sp>
        <p:nvSpPr>
          <p:cNvPr id="3" name="ZoneTexte 2"/>
          <p:cNvSpPr txBox="1"/>
          <p:nvPr/>
        </p:nvSpPr>
        <p:spPr>
          <a:xfrm>
            <a:off x="2690002" y="1007791"/>
            <a:ext cx="7036196"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5 - La boite à outil du CS : les actions prioritaires du CS </a:t>
            </a:r>
          </a:p>
        </p:txBody>
      </p:sp>
    </p:spTree>
    <p:extLst>
      <p:ext uri="{BB962C8B-B14F-4D97-AF65-F5344CB8AC3E}">
        <p14:creationId xmlns:p14="http://schemas.microsoft.com/office/powerpoint/2010/main" val="20391497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7540" y="1207241"/>
            <a:ext cx="5826551" cy="281110"/>
          </a:xfrm>
        </p:spPr>
        <p:txBody>
          <a:bodyPr>
            <a:noAutofit/>
          </a:bodyPr>
          <a:lstStyle/>
          <a:p>
            <a:pPr algn="ctr"/>
            <a:r>
              <a:rPr lang="fr-CA" sz="2000" b="1" dirty="0">
                <a:solidFill>
                  <a:srgbClr val="31849B"/>
                </a:solidFill>
                <a:latin typeface="Century Gothic" panose="020B0502020202020204" pitchFamily="34" charset="0"/>
                <a:ea typeface="Batang" panose="02030600000101010101"/>
              </a:rPr>
              <a:t>6- Quelques exemples d’actions à mener </a:t>
            </a:r>
            <a:endParaRPr lang="fr-FR" sz="2000" b="1" dirty="0">
              <a:solidFill>
                <a:srgbClr val="31849B"/>
              </a:solidFill>
              <a:latin typeface="Century Gothic" panose="020B0502020202020204" pitchFamily="34" charset="0"/>
              <a:ea typeface="Batang" panose="02030600000101010101"/>
            </a:endParaRPr>
          </a:p>
        </p:txBody>
      </p:sp>
      <p:sp>
        <p:nvSpPr>
          <p:cNvPr id="3" name="Espace réservé du contenu 2"/>
          <p:cNvSpPr>
            <a:spLocks noGrp="1"/>
          </p:cNvSpPr>
          <p:nvPr>
            <p:ph idx="1"/>
          </p:nvPr>
        </p:nvSpPr>
        <p:spPr>
          <a:xfrm>
            <a:off x="1036995" y="2100154"/>
            <a:ext cx="10118007" cy="3184554"/>
          </a:xfrm>
        </p:spPr>
        <p:txBody>
          <a:bodyPr>
            <a:normAutofit lnSpcReduction="10000"/>
          </a:bodyPr>
          <a:lstStyle/>
          <a:p>
            <a:pPr>
              <a:buFont typeface="Wingdings" panose="05000000000000000000" pitchFamily="2" charset="2"/>
              <a:buChar char="Ø"/>
            </a:pPr>
            <a:r>
              <a:rPr lang="fr-FR" sz="1800" dirty="0">
                <a:latin typeface="Century Gothic" panose="020B0502020202020204" pitchFamily="34" charset="0"/>
                <a:ea typeface="Batang" panose="02030600000101010101"/>
              </a:rPr>
              <a:t>Une communication régulière auprès des copropriétaires et des occupants </a:t>
            </a:r>
          </a:p>
          <a:p>
            <a:pPr>
              <a:buFont typeface="Wingdings" panose="05000000000000000000" pitchFamily="2" charset="2"/>
              <a:buChar char="Ø"/>
            </a:pPr>
            <a:r>
              <a:rPr lang="fr-CA" sz="1800" dirty="0">
                <a:latin typeface="Century Gothic" panose="020B0502020202020204" pitchFamily="34" charset="0"/>
                <a:ea typeface="Batang" panose="02030600000101010101"/>
              </a:rPr>
              <a:t>Un livret d’accueil pour nouveaux arrivants</a:t>
            </a:r>
          </a:p>
          <a:p>
            <a:pPr>
              <a:buFont typeface="Wingdings" panose="05000000000000000000" pitchFamily="2" charset="2"/>
              <a:buChar char="Ø"/>
            </a:pPr>
            <a:r>
              <a:rPr lang="fr-FR" sz="1800" dirty="0">
                <a:latin typeface="Century Gothic" panose="020B0502020202020204" pitchFamily="34" charset="0"/>
                <a:ea typeface="Batang" panose="02030600000101010101"/>
              </a:rPr>
              <a:t>Concertation régulière avec le syndic dans la gestion courante de la copropriété (sinistre, apurement des comptes..)</a:t>
            </a:r>
          </a:p>
          <a:p>
            <a:pPr>
              <a:buFont typeface="Wingdings" panose="05000000000000000000" pitchFamily="2" charset="2"/>
              <a:buChar char="Ø"/>
            </a:pPr>
            <a:r>
              <a:rPr lang="fr-FR" sz="1800" dirty="0">
                <a:latin typeface="Century Gothic" panose="020B0502020202020204" pitchFamily="34" charset="0"/>
                <a:ea typeface="Batang" panose="02030600000101010101"/>
              </a:rPr>
              <a:t>Une politique d’optimisation des charges par la mi</a:t>
            </a:r>
            <a:r>
              <a:rPr lang="fr-CA" sz="1800" dirty="0">
                <a:latin typeface="Century Gothic" panose="020B0502020202020204" pitchFamily="34" charset="0"/>
                <a:ea typeface="Batang" panose="02030600000101010101"/>
              </a:rPr>
              <a:t>se en concurrence régulière des contrats du SDC y compris le contrat de syndic  </a:t>
            </a:r>
            <a:endParaRPr lang="fr-FR" sz="1800" dirty="0">
              <a:latin typeface="Century Gothic" panose="020B0502020202020204" pitchFamily="34" charset="0"/>
              <a:ea typeface="Batang" panose="02030600000101010101"/>
            </a:endParaRPr>
          </a:p>
          <a:p>
            <a:pPr>
              <a:buFont typeface="Wingdings" panose="05000000000000000000" pitchFamily="2" charset="2"/>
              <a:buChar char="Ø"/>
            </a:pPr>
            <a:r>
              <a:rPr lang="fr-FR" sz="1800" dirty="0">
                <a:latin typeface="Century Gothic" panose="020B0502020202020204" pitchFamily="34" charset="0"/>
                <a:ea typeface="Batang" panose="02030600000101010101"/>
              </a:rPr>
              <a:t>Un suivi régulier du recouvrement des charges, y compris avec les tiers (avocat, huissier) </a:t>
            </a:r>
          </a:p>
          <a:p>
            <a:pPr>
              <a:buFont typeface="Wingdings" panose="05000000000000000000" pitchFamily="2" charset="2"/>
              <a:buChar char="Ø"/>
            </a:pPr>
            <a:r>
              <a:rPr lang="fr-FR" sz="1800" dirty="0">
                <a:latin typeface="Century Gothic" panose="020B0502020202020204" pitchFamily="34" charset="0"/>
                <a:ea typeface="Batang" panose="02030600000101010101"/>
              </a:rPr>
              <a:t>Une analyse rigoureuse par trimestre des comptes et de la situation financière en analysant les documents suivants : </a:t>
            </a:r>
          </a:p>
          <a:p>
            <a:pPr>
              <a:buFont typeface="Wingdings" panose="05000000000000000000" pitchFamily="2" charset="2"/>
              <a:buChar char="Ø"/>
            </a:pPr>
            <a:endParaRPr lang="fr-FR" sz="1800" dirty="0">
              <a:latin typeface="Century Gothic" panose="020B0502020202020204" pitchFamily="34" charset="0"/>
              <a:ea typeface="Batang" panose="02030600000101010101"/>
            </a:endParaRPr>
          </a:p>
          <a:p>
            <a:endParaRPr lang="fr-FR" dirty="0">
              <a:ea typeface="Batang" panose="02030600000101010101"/>
            </a:endParaRPr>
          </a:p>
        </p:txBody>
      </p:sp>
      <p:sp>
        <p:nvSpPr>
          <p:cNvPr id="5" name="Espace réservé du numéro de diapositive 4"/>
          <p:cNvSpPr>
            <a:spLocks noGrp="1"/>
          </p:cNvSpPr>
          <p:nvPr>
            <p:ph type="sldNum" sz="quarter" idx="12"/>
          </p:nvPr>
        </p:nvSpPr>
        <p:spPr/>
        <p:txBody>
          <a:bodyPr/>
          <a:lstStyle/>
          <a:p>
            <a:fld id="{192027AB-7D8E-40AA-90F4-9BE34003F0D5}" type="slidenum">
              <a:rPr lang="fr-FR" smtClean="0"/>
              <a:t>27</a:t>
            </a:fld>
            <a:endParaRPr lang="fr-FR"/>
          </a:p>
        </p:txBody>
      </p:sp>
      <p:sp>
        <p:nvSpPr>
          <p:cNvPr id="7" name="Espace réservé du contenu 1"/>
          <p:cNvSpPr txBox="1"/>
          <p:nvPr/>
        </p:nvSpPr>
        <p:spPr>
          <a:xfrm>
            <a:off x="-1" y="3594"/>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565"/>
            <a:ext cx="772998" cy="462925"/>
          </a:xfrm>
          <a:prstGeom prst="rect">
            <a:avLst/>
          </a:prstGeom>
        </p:spPr>
      </p:pic>
    </p:spTree>
    <p:extLst>
      <p:ext uri="{BB962C8B-B14F-4D97-AF65-F5344CB8AC3E}">
        <p14:creationId xmlns:p14="http://schemas.microsoft.com/office/powerpoint/2010/main" val="2131901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0297" y="1153858"/>
            <a:ext cx="6702548" cy="744728"/>
          </a:xfrm>
        </p:spPr>
        <p:txBody>
          <a:bodyPr>
            <a:normAutofit/>
          </a:bodyPr>
          <a:lstStyle/>
          <a:p>
            <a:pPr algn="ctr">
              <a:defRPr/>
            </a:pPr>
            <a:r>
              <a:rPr lang="fr-CA" sz="2400" b="1" dirty="0">
                <a:latin typeface="Century Gothic" panose="020B0502020202020204" pitchFamily="34" charset="0"/>
              </a:rPr>
              <a:t>Questions/réponses</a:t>
            </a:r>
            <a:endParaRPr lang="fr-FR" sz="2800" b="1" dirty="0">
              <a:latin typeface="Century Gothic" panose="020B0502020202020204" pitchFamily="34" charset="0"/>
            </a:endParaRPr>
          </a:p>
        </p:txBody>
      </p:sp>
      <p:sp>
        <p:nvSpPr>
          <p:cNvPr id="63492" name="Espace réservé du numéro de diapositive 5"/>
          <p:cNvSpPr>
            <a:spLocks noGrp="1"/>
          </p:cNvSpPr>
          <p:nvPr>
            <p:ph type="sldNum" sz="quarter" idx="12"/>
          </p:nvPr>
        </p:nvSpPr>
        <p:spPr bwMode="auto">
          <a:xfrm>
            <a:off x="8601173" y="6384632"/>
            <a:ext cx="2743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557213" indent="-214313">
              <a:defRPr>
                <a:solidFill>
                  <a:schemeClr val="tx1"/>
                </a:solidFill>
                <a:latin typeface="Arial" panose="020B0604020202020204" pitchFamily="34" charset="0"/>
                <a:ea typeface="ヒラギノ角ゴ Pro W3" pitchFamily="-95" charset="-128"/>
              </a:defRPr>
            </a:lvl2pPr>
            <a:lvl3pPr marL="857250" indent="-171450">
              <a:defRPr>
                <a:solidFill>
                  <a:schemeClr val="tx1"/>
                </a:solidFill>
                <a:latin typeface="Arial" panose="020B0604020202020204" pitchFamily="34" charset="0"/>
                <a:ea typeface="ヒラギノ角ゴ Pro W3" pitchFamily="-95" charset="-128"/>
              </a:defRPr>
            </a:lvl3pPr>
            <a:lvl4pPr marL="1200150" indent="-171450">
              <a:defRPr>
                <a:solidFill>
                  <a:schemeClr val="tx1"/>
                </a:solidFill>
                <a:latin typeface="Arial" panose="020B0604020202020204" pitchFamily="34" charset="0"/>
                <a:ea typeface="ヒラギノ角ゴ Pro W3" pitchFamily="-95" charset="-128"/>
              </a:defRPr>
            </a:lvl4pPr>
            <a:lvl5pPr marL="1543050" indent="-171450">
              <a:defRPr>
                <a:solidFill>
                  <a:schemeClr val="tx1"/>
                </a:solidFill>
                <a:latin typeface="Arial" panose="020B0604020202020204" pitchFamily="34" charset="0"/>
                <a:ea typeface="ヒラギノ角ゴ Pro W3" pitchFamily="-95"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D5B3240-9DB6-4982-88F0-3AD535EC6CC1}" type="slidenum">
              <a:rPr lang="fr-FR" altLang="fr-FR" smtClean="0">
                <a:solidFill>
                  <a:srgbClr val="898989"/>
                </a:solidFill>
              </a:rPr>
              <a:pPr/>
              <a:t>28</a:t>
            </a:fld>
            <a:endParaRPr lang="fr-FR" altLang="fr-FR">
              <a:solidFill>
                <a:srgbClr val="898989"/>
              </a:solidFill>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916832"/>
            <a:ext cx="4912923" cy="34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1"/>
          <p:cNvSpPr txBox="1"/>
          <p:nvPr/>
        </p:nvSpPr>
        <p:spPr>
          <a:xfrm>
            <a:off x="0" y="0"/>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6" name="Image 5"/>
          <p:cNvPicPr>
            <a:picLocks noChangeAspect="1"/>
          </p:cNvPicPr>
          <p:nvPr/>
        </p:nvPicPr>
        <p:blipFill>
          <a:blip r:embed="rId4"/>
          <a:stretch>
            <a:fillRect/>
          </a:stretch>
        </p:blipFill>
        <p:spPr>
          <a:xfrm>
            <a:off x="0" y="1565"/>
            <a:ext cx="772998" cy="462925"/>
          </a:xfrm>
          <a:prstGeom prst="rect">
            <a:avLst/>
          </a:prstGeom>
        </p:spPr>
      </p:pic>
    </p:spTree>
    <p:extLst>
      <p:ext uri="{BB962C8B-B14F-4D97-AF65-F5344CB8AC3E}">
        <p14:creationId xmlns:p14="http://schemas.microsoft.com/office/powerpoint/2010/main" val="317938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2027AB-7D8E-40AA-90F4-9BE34003F0D5}" type="slidenum">
              <a:rPr lang="fr-FR" smtClean="0"/>
              <a:t>29</a:t>
            </a:fld>
            <a:endParaRPr lang="fr-FR"/>
          </a:p>
        </p:txBody>
      </p:sp>
      <p:sp>
        <p:nvSpPr>
          <p:cNvPr id="6"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3 : Présentation de documents pratiques</a:t>
            </a:r>
          </a:p>
        </p:txBody>
      </p:sp>
      <p:pic>
        <p:nvPicPr>
          <p:cNvPr id="7" name="Image 6"/>
          <p:cNvPicPr>
            <a:picLocks noChangeAspect="1"/>
          </p:cNvPicPr>
          <p:nvPr/>
        </p:nvPicPr>
        <p:blipFill>
          <a:blip r:embed="rId3"/>
          <a:stretch>
            <a:fillRect/>
          </a:stretch>
        </p:blipFill>
        <p:spPr>
          <a:xfrm>
            <a:off x="0" y="0"/>
            <a:ext cx="772998" cy="462925"/>
          </a:xfrm>
          <a:prstGeom prst="rect">
            <a:avLst/>
          </a:prstGeom>
        </p:spPr>
      </p:pic>
      <p:pic>
        <p:nvPicPr>
          <p:cNvPr id="5" name="Image 4"/>
          <p:cNvPicPr>
            <a:picLocks noChangeAspect="1"/>
          </p:cNvPicPr>
          <p:nvPr/>
        </p:nvPicPr>
        <p:blipFill>
          <a:blip r:embed="rId4"/>
          <a:stretch>
            <a:fillRect/>
          </a:stretch>
        </p:blipFill>
        <p:spPr>
          <a:xfrm>
            <a:off x="4086380" y="1541906"/>
            <a:ext cx="3169267" cy="2688682"/>
          </a:xfrm>
          <a:prstGeom prst="rect">
            <a:avLst/>
          </a:prstGeom>
        </p:spPr>
      </p:pic>
      <p:sp>
        <p:nvSpPr>
          <p:cNvPr id="4" name="Rectangle 3"/>
          <p:cNvSpPr/>
          <p:nvPr/>
        </p:nvSpPr>
        <p:spPr>
          <a:xfrm>
            <a:off x="3048000" y="4439848"/>
            <a:ext cx="6096000" cy="1754326"/>
          </a:xfrm>
          <a:prstGeom prst="rect">
            <a:avLst/>
          </a:prstGeom>
        </p:spPr>
        <p:txBody>
          <a:bodyPr>
            <a:spAutoFit/>
          </a:bodyPr>
          <a:lstStyle/>
          <a:p>
            <a:pPr marL="342900" indent="-342900">
              <a:buFont typeface="+mj-lt"/>
              <a:buAutoNum type="arabicParenR"/>
            </a:pPr>
            <a:r>
              <a:rPr lang="fr-FR" b="1" dirty="0">
                <a:solidFill>
                  <a:srgbClr val="31849B"/>
                </a:solidFill>
                <a:latin typeface="Century Gothic" panose="020B0502020202020204" pitchFamily="34" charset="0"/>
              </a:rPr>
              <a:t>Modèle de règlement de fonctionnement du CS</a:t>
            </a:r>
          </a:p>
          <a:p>
            <a:pPr marL="342900" indent="-342900">
              <a:buFont typeface="+mj-lt"/>
              <a:buAutoNum type="arabicParenR"/>
            </a:pPr>
            <a:r>
              <a:rPr lang="fr-FR" b="1" dirty="0">
                <a:solidFill>
                  <a:srgbClr val="31849B"/>
                </a:solidFill>
                <a:latin typeface="Century Gothic" panose="020B0502020202020204" pitchFamily="34" charset="0"/>
              </a:rPr>
              <a:t>Modèle de compte rendu à joindre à la convocation</a:t>
            </a:r>
          </a:p>
          <a:p>
            <a:pPr marL="342900" indent="-342900">
              <a:buFont typeface="+mj-lt"/>
              <a:buAutoNum type="arabicParenR"/>
            </a:pPr>
            <a:r>
              <a:rPr lang="fr-FR" b="1" dirty="0">
                <a:solidFill>
                  <a:srgbClr val="31849B"/>
                </a:solidFill>
                <a:latin typeface="Century Gothic" panose="020B0502020202020204" pitchFamily="34" charset="0"/>
              </a:rPr>
              <a:t>Modèle de rétroplanning préparation de l’AG</a:t>
            </a:r>
          </a:p>
          <a:p>
            <a:pPr marL="342900" indent="-342900">
              <a:buFont typeface="+mj-lt"/>
              <a:buAutoNum type="arabicParenR"/>
            </a:pPr>
            <a:r>
              <a:rPr lang="fr-FR" b="1" dirty="0">
                <a:solidFill>
                  <a:srgbClr val="31849B"/>
                </a:solidFill>
                <a:latin typeface="Century Gothic" panose="020B0502020202020204" pitchFamily="34" charset="0"/>
              </a:rPr>
              <a:t>Modèle de mise en demeure au syndic pour la transmission de pièces </a:t>
            </a:r>
          </a:p>
        </p:txBody>
      </p:sp>
    </p:spTree>
    <p:extLst>
      <p:ext uri="{BB962C8B-B14F-4D97-AF65-F5344CB8AC3E}">
        <p14:creationId xmlns:p14="http://schemas.microsoft.com/office/powerpoint/2010/main" val="415373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3304033" y="2738754"/>
            <a:ext cx="128905" cy="299720"/>
          </a:xfrm>
          <a:prstGeom prst="rect">
            <a:avLst/>
          </a:prstGeom>
        </p:spPr>
        <p:txBody>
          <a:bodyPr vert="horz" wrap="square" lIns="0" tIns="12700" rIns="0" bIns="0" rtlCol="0">
            <a:spAutoFit/>
          </a:bodyPr>
          <a:lstStyle/>
          <a:p>
            <a:pPr>
              <a:spcBef>
                <a:spcPts val="100"/>
              </a:spcBef>
            </a:pPr>
            <a:r>
              <a:rPr dirty="0">
                <a:solidFill>
                  <a:srgbClr val="FFFFFF"/>
                </a:solidFill>
                <a:latin typeface="Calibri"/>
                <a:cs typeface="Calibri"/>
              </a:rPr>
              <a:t>1</a:t>
            </a:r>
            <a:endParaRPr>
              <a:latin typeface="Calibri"/>
              <a:cs typeface="Calibri"/>
            </a:endParaRPr>
          </a:p>
        </p:txBody>
      </p:sp>
      <p:sp>
        <p:nvSpPr>
          <p:cNvPr id="35" name="Espace réservé du numéro de diapositive 34"/>
          <p:cNvSpPr>
            <a:spLocks noGrp="1"/>
          </p:cNvSpPr>
          <p:nvPr>
            <p:ph type="sldNum" sz="quarter" idx="4294967295"/>
          </p:nvPr>
        </p:nvSpPr>
        <p:spPr>
          <a:xfrm>
            <a:off x="11730755" y="6610907"/>
            <a:ext cx="268604" cy="153670"/>
          </a:xfrm>
          <a:prstGeom prst="rect">
            <a:avLst/>
          </a:prstGeom>
        </p:spPr>
        <p:txBody>
          <a:bodyPr/>
          <a:lstStyle/>
          <a:p>
            <a:pPr marL="113664">
              <a:lnSpc>
                <a:spcPts val="1060"/>
              </a:lnSpc>
            </a:pPr>
            <a:fld id="{81D60167-4931-47E6-BA6A-407CBD079E47}" type="slidenum">
              <a:rPr lang="fr-FR" smtClean="0">
                <a:latin typeface="Calibri"/>
                <a:cs typeface="Calibri"/>
              </a:rPr>
              <a:pPr marL="113664">
                <a:lnSpc>
                  <a:spcPts val="1060"/>
                </a:lnSpc>
              </a:pPr>
              <a:t>3</a:t>
            </a:fld>
            <a:endParaRPr lang="fr-FR" dirty="0">
              <a:latin typeface="Calibri"/>
              <a:cs typeface="Calibri"/>
            </a:endParaRPr>
          </a:p>
        </p:txBody>
      </p:sp>
      <p:pic>
        <p:nvPicPr>
          <p:cNvPr id="5" name="Image 4"/>
          <p:cNvPicPr>
            <a:picLocks noChangeAspect="1"/>
          </p:cNvPicPr>
          <p:nvPr/>
        </p:nvPicPr>
        <p:blipFill>
          <a:blip r:embed="rId3"/>
          <a:stretch>
            <a:fillRect/>
          </a:stretch>
        </p:blipFill>
        <p:spPr>
          <a:xfrm>
            <a:off x="5438" y="4096"/>
            <a:ext cx="12192000" cy="457200"/>
          </a:xfrm>
          <a:prstGeom prst="rect">
            <a:avLst/>
          </a:prstGeom>
        </p:spPr>
      </p:pic>
      <p:pic>
        <p:nvPicPr>
          <p:cNvPr id="26" name="Image 25"/>
          <p:cNvPicPr>
            <a:picLocks noChangeAspect="1"/>
          </p:cNvPicPr>
          <p:nvPr/>
        </p:nvPicPr>
        <p:blipFill>
          <a:blip r:embed="rId4"/>
          <a:stretch>
            <a:fillRect/>
          </a:stretch>
        </p:blipFill>
        <p:spPr>
          <a:xfrm>
            <a:off x="0" y="0"/>
            <a:ext cx="772998" cy="462925"/>
          </a:xfrm>
          <a:prstGeom prst="rect">
            <a:avLst/>
          </a:prstGeom>
        </p:spPr>
      </p:pic>
      <p:sp>
        <p:nvSpPr>
          <p:cNvPr id="8" name="Rectangle 7"/>
          <p:cNvSpPr/>
          <p:nvPr/>
        </p:nvSpPr>
        <p:spPr>
          <a:xfrm>
            <a:off x="2899114" y="-30148"/>
            <a:ext cx="5623655" cy="523220"/>
          </a:xfrm>
          <a:prstGeom prst="rect">
            <a:avLst/>
          </a:prstGeom>
        </p:spPr>
        <p:txBody>
          <a:bodyPr wrap="none">
            <a:spAutoFit/>
          </a:bodyPr>
          <a:lstStyle/>
          <a:p>
            <a:pPr algn="ctr"/>
            <a:r>
              <a:rPr lang="fr-FR" sz="2800" b="1" kern="0" dirty="0">
                <a:solidFill>
                  <a:schemeClr val="bg1"/>
                </a:solidFill>
                <a:latin typeface="Century Gothic" panose="020B0502020202020204" pitchFamily="34" charset="0"/>
              </a:rPr>
              <a:t>Le syndicat des copropriétaires</a:t>
            </a:r>
          </a:p>
        </p:txBody>
      </p:sp>
      <p:sp>
        <p:nvSpPr>
          <p:cNvPr id="2" name="object 5">
            <a:extLst>
              <a:ext uri="{FF2B5EF4-FFF2-40B4-BE49-F238E27FC236}">
                <a16:creationId xmlns:a16="http://schemas.microsoft.com/office/drawing/2014/main" id="{CC0FB4D1-B012-BD86-974F-735510A3CAF0}"/>
              </a:ext>
            </a:extLst>
          </p:cNvPr>
          <p:cNvSpPr txBox="1"/>
          <p:nvPr/>
        </p:nvSpPr>
        <p:spPr>
          <a:xfrm>
            <a:off x="405180" y="1006576"/>
            <a:ext cx="4524375" cy="3883660"/>
          </a:xfrm>
          <a:prstGeom prst="rect">
            <a:avLst/>
          </a:prstGeom>
        </p:spPr>
        <p:txBody>
          <a:bodyPr vert="horz" wrap="square" lIns="0" tIns="12700" rIns="0" bIns="0" rtlCol="0">
            <a:spAutoFit/>
          </a:bodyPr>
          <a:lstStyle/>
          <a:p>
            <a:pPr marL="12700" marR="5080" algn="just">
              <a:lnSpc>
                <a:spcPct val="140000"/>
              </a:lnSpc>
              <a:spcBef>
                <a:spcPts val="100"/>
              </a:spcBef>
            </a:pPr>
            <a:r>
              <a:rPr sz="1400" spc="-10" dirty="0">
                <a:solidFill>
                  <a:prstClr val="black"/>
                </a:solidFill>
                <a:latin typeface="Verdana"/>
                <a:cs typeface="Verdana"/>
              </a:rPr>
              <a:t>La collectivité des </a:t>
            </a:r>
            <a:r>
              <a:rPr sz="1400" spc="-20" dirty="0">
                <a:solidFill>
                  <a:prstClr val="black"/>
                </a:solidFill>
                <a:latin typeface="Verdana"/>
                <a:cs typeface="Verdana"/>
              </a:rPr>
              <a:t>copropriétaires </a:t>
            </a:r>
            <a:r>
              <a:rPr sz="1400" spc="-65" dirty="0">
                <a:solidFill>
                  <a:prstClr val="black"/>
                </a:solidFill>
                <a:latin typeface="Verdana"/>
                <a:cs typeface="Verdana"/>
              </a:rPr>
              <a:t>est </a:t>
            </a:r>
            <a:r>
              <a:rPr sz="1400" spc="-15" dirty="0">
                <a:solidFill>
                  <a:prstClr val="black"/>
                </a:solidFill>
                <a:latin typeface="Verdana"/>
                <a:cs typeface="Verdana"/>
              </a:rPr>
              <a:t>constituée </a:t>
            </a:r>
            <a:r>
              <a:rPr sz="1400" spc="15" dirty="0">
                <a:solidFill>
                  <a:prstClr val="black"/>
                </a:solidFill>
                <a:latin typeface="Verdana"/>
                <a:cs typeface="Verdana"/>
              </a:rPr>
              <a:t>en </a:t>
            </a:r>
            <a:r>
              <a:rPr sz="1400" spc="-480" dirty="0">
                <a:solidFill>
                  <a:prstClr val="black"/>
                </a:solidFill>
                <a:latin typeface="Verdana"/>
                <a:cs typeface="Verdana"/>
              </a:rPr>
              <a:t> </a:t>
            </a:r>
            <a:r>
              <a:rPr sz="1400" spc="-35" dirty="0">
                <a:solidFill>
                  <a:prstClr val="black"/>
                </a:solidFill>
                <a:latin typeface="Verdana"/>
                <a:cs typeface="Verdana"/>
              </a:rPr>
              <a:t>un</a:t>
            </a:r>
            <a:r>
              <a:rPr sz="1400" spc="-80" dirty="0">
                <a:solidFill>
                  <a:prstClr val="black"/>
                </a:solidFill>
                <a:latin typeface="Verdana"/>
                <a:cs typeface="Verdana"/>
              </a:rPr>
              <a:t> </a:t>
            </a:r>
            <a:r>
              <a:rPr sz="1400" spc="-20" dirty="0">
                <a:solidFill>
                  <a:prstClr val="black"/>
                </a:solidFill>
                <a:latin typeface="Verdana"/>
                <a:cs typeface="Verdana"/>
              </a:rPr>
              <a:t>syndicat</a:t>
            </a:r>
            <a:r>
              <a:rPr sz="1400" spc="-80" dirty="0">
                <a:solidFill>
                  <a:prstClr val="black"/>
                </a:solidFill>
                <a:latin typeface="Verdana"/>
                <a:cs typeface="Verdana"/>
              </a:rPr>
              <a:t> </a:t>
            </a:r>
            <a:r>
              <a:rPr sz="1400" spc="-25" dirty="0">
                <a:solidFill>
                  <a:prstClr val="black"/>
                </a:solidFill>
                <a:latin typeface="Verdana"/>
                <a:cs typeface="Verdana"/>
              </a:rPr>
              <a:t>qui</a:t>
            </a:r>
            <a:r>
              <a:rPr sz="1400" spc="-65" dirty="0">
                <a:solidFill>
                  <a:prstClr val="black"/>
                </a:solidFill>
                <a:latin typeface="Verdana"/>
                <a:cs typeface="Verdana"/>
              </a:rPr>
              <a:t> </a:t>
            </a:r>
            <a:r>
              <a:rPr sz="1400" spc="114" dirty="0">
                <a:solidFill>
                  <a:prstClr val="black"/>
                </a:solidFill>
                <a:latin typeface="Verdana"/>
                <a:cs typeface="Verdana"/>
              </a:rPr>
              <a:t>a</a:t>
            </a:r>
            <a:r>
              <a:rPr sz="1400" spc="-85" dirty="0">
                <a:solidFill>
                  <a:prstClr val="black"/>
                </a:solidFill>
                <a:latin typeface="Verdana"/>
                <a:cs typeface="Verdana"/>
              </a:rPr>
              <a:t> </a:t>
            </a:r>
            <a:r>
              <a:rPr sz="1400" spc="10" dirty="0">
                <a:solidFill>
                  <a:prstClr val="black"/>
                </a:solidFill>
                <a:latin typeface="Verdana"/>
                <a:cs typeface="Verdana"/>
              </a:rPr>
              <a:t>la</a:t>
            </a:r>
            <a:r>
              <a:rPr sz="1400" spc="-80" dirty="0">
                <a:solidFill>
                  <a:prstClr val="black"/>
                </a:solidFill>
                <a:latin typeface="Verdana"/>
                <a:cs typeface="Verdana"/>
              </a:rPr>
              <a:t> </a:t>
            </a:r>
            <a:r>
              <a:rPr sz="1400" spc="-30" dirty="0">
                <a:solidFill>
                  <a:prstClr val="black"/>
                </a:solidFill>
                <a:latin typeface="Verdana"/>
                <a:cs typeface="Verdana"/>
              </a:rPr>
              <a:t>personnalité</a:t>
            </a:r>
            <a:r>
              <a:rPr sz="1400" spc="-85" dirty="0">
                <a:solidFill>
                  <a:prstClr val="black"/>
                </a:solidFill>
                <a:latin typeface="Verdana"/>
                <a:cs typeface="Verdana"/>
              </a:rPr>
              <a:t> </a:t>
            </a:r>
            <a:r>
              <a:rPr sz="1400" spc="-25" dirty="0">
                <a:solidFill>
                  <a:prstClr val="black"/>
                </a:solidFill>
                <a:latin typeface="Verdana"/>
                <a:cs typeface="Verdana"/>
              </a:rPr>
              <a:t>civile</a:t>
            </a:r>
            <a:r>
              <a:rPr sz="1400" spc="-75" dirty="0">
                <a:solidFill>
                  <a:prstClr val="black"/>
                </a:solidFill>
                <a:latin typeface="Verdana"/>
                <a:cs typeface="Verdana"/>
              </a:rPr>
              <a:t> </a:t>
            </a:r>
            <a:r>
              <a:rPr sz="1400" spc="-30" dirty="0">
                <a:solidFill>
                  <a:prstClr val="black"/>
                </a:solidFill>
                <a:latin typeface="Verdana"/>
                <a:cs typeface="Verdana"/>
              </a:rPr>
              <a:t>(</a:t>
            </a:r>
            <a:r>
              <a:rPr sz="1400" spc="-30" dirty="0">
                <a:solidFill>
                  <a:srgbClr val="30849B"/>
                </a:solidFill>
                <a:latin typeface="Verdana"/>
                <a:cs typeface="Verdana"/>
              </a:rPr>
              <a:t>article</a:t>
            </a:r>
            <a:r>
              <a:rPr sz="1400" spc="-70" dirty="0">
                <a:solidFill>
                  <a:srgbClr val="30849B"/>
                </a:solidFill>
                <a:latin typeface="Verdana"/>
                <a:cs typeface="Verdana"/>
              </a:rPr>
              <a:t> </a:t>
            </a:r>
            <a:r>
              <a:rPr sz="1400" spc="-114" dirty="0">
                <a:solidFill>
                  <a:srgbClr val="30849B"/>
                </a:solidFill>
                <a:latin typeface="Verdana"/>
                <a:cs typeface="Verdana"/>
              </a:rPr>
              <a:t>14</a:t>
            </a:r>
            <a:r>
              <a:rPr sz="1400" spc="-70" dirty="0">
                <a:solidFill>
                  <a:srgbClr val="30849B"/>
                </a:solidFill>
                <a:latin typeface="Verdana"/>
                <a:cs typeface="Verdana"/>
              </a:rPr>
              <a:t> </a:t>
            </a:r>
            <a:r>
              <a:rPr sz="1400" spc="75" dirty="0">
                <a:solidFill>
                  <a:srgbClr val="30849B"/>
                </a:solidFill>
                <a:latin typeface="Verdana"/>
                <a:cs typeface="Verdana"/>
              </a:rPr>
              <a:t>de </a:t>
            </a:r>
            <a:r>
              <a:rPr sz="1400" spc="-480" dirty="0">
                <a:solidFill>
                  <a:srgbClr val="30849B"/>
                </a:solidFill>
                <a:latin typeface="Verdana"/>
                <a:cs typeface="Verdana"/>
              </a:rPr>
              <a:t> </a:t>
            </a:r>
            <a:r>
              <a:rPr sz="1400" spc="15" dirty="0">
                <a:solidFill>
                  <a:srgbClr val="30849B"/>
                </a:solidFill>
                <a:latin typeface="Verdana"/>
                <a:cs typeface="Verdana"/>
              </a:rPr>
              <a:t>l</a:t>
            </a:r>
            <a:r>
              <a:rPr sz="1400" spc="10" dirty="0">
                <a:solidFill>
                  <a:srgbClr val="30849B"/>
                </a:solidFill>
                <a:latin typeface="Verdana"/>
                <a:cs typeface="Verdana"/>
              </a:rPr>
              <a:t>a</a:t>
            </a:r>
            <a:r>
              <a:rPr sz="1400" spc="-135" dirty="0">
                <a:solidFill>
                  <a:srgbClr val="30849B"/>
                </a:solidFill>
                <a:latin typeface="Verdana"/>
                <a:cs typeface="Verdana"/>
              </a:rPr>
              <a:t> </a:t>
            </a:r>
            <a:r>
              <a:rPr sz="1400" spc="-90" dirty="0">
                <a:solidFill>
                  <a:srgbClr val="30849B"/>
                </a:solidFill>
                <a:latin typeface="Verdana"/>
                <a:cs typeface="Verdana"/>
              </a:rPr>
              <a:t>l</a:t>
            </a:r>
            <a:r>
              <a:rPr sz="1400" spc="55" dirty="0">
                <a:solidFill>
                  <a:srgbClr val="30849B"/>
                </a:solidFill>
                <a:latin typeface="Verdana"/>
                <a:cs typeface="Verdana"/>
              </a:rPr>
              <a:t>o</a:t>
            </a:r>
            <a:r>
              <a:rPr sz="1400" spc="-105" dirty="0">
                <a:solidFill>
                  <a:srgbClr val="30849B"/>
                </a:solidFill>
                <a:latin typeface="Verdana"/>
                <a:cs typeface="Verdana"/>
              </a:rPr>
              <a:t>i </a:t>
            </a:r>
            <a:r>
              <a:rPr sz="1400" spc="20" dirty="0">
                <a:solidFill>
                  <a:srgbClr val="30849B"/>
                </a:solidFill>
                <a:latin typeface="Verdana"/>
                <a:cs typeface="Verdana"/>
              </a:rPr>
              <a:t>d</a:t>
            </a:r>
            <a:r>
              <a:rPr sz="1400" spc="25" dirty="0">
                <a:solidFill>
                  <a:srgbClr val="30849B"/>
                </a:solidFill>
                <a:latin typeface="Verdana"/>
                <a:cs typeface="Verdana"/>
              </a:rPr>
              <a:t>u</a:t>
            </a:r>
            <a:r>
              <a:rPr sz="1400" spc="-135" dirty="0">
                <a:solidFill>
                  <a:srgbClr val="30849B"/>
                </a:solidFill>
                <a:latin typeface="Verdana"/>
                <a:cs typeface="Verdana"/>
              </a:rPr>
              <a:t> </a:t>
            </a:r>
            <a:r>
              <a:rPr sz="1400" spc="-114" dirty="0">
                <a:solidFill>
                  <a:srgbClr val="30849B"/>
                </a:solidFill>
                <a:latin typeface="Verdana"/>
                <a:cs typeface="Verdana"/>
              </a:rPr>
              <a:t>10</a:t>
            </a:r>
            <a:r>
              <a:rPr sz="1400" spc="-120" dirty="0">
                <a:solidFill>
                  <a:srgbClr val="30849B"/>
                </a:solidFill>
                <a:latin typeface="Verdana"/>
                <a:cs typeface="Verdana"/>
              </a:rPr>
              <a:t> </a:t>
            </a:r>
            <a:r>
              <a:rPr sz="1400" spc="-135" dirty="0">
                <a:solidFill>
                  <a:srgbClr val="30849B"/>
                </a:solidFill>
                <a:latin typeface="Verdana"/>
                <a:cs typeface="Verdana"/>
              </a:rPr>
              <a:t>ju</a:t>
            </a:r>
            <a:r>
              <a:rPr sz="1400" spc="-60" dirty="0">
                <a:solidFill>
                  <a:srgbClr val="30849B"/>
                </a:solidFill>
                <a:latin typeface="Verdana"/>
                <a:cs typeface="Verdana"/>
              </a:rPr>
              <a:t>i</a:t>
            </a:r>
            <a:r>
              <a:rPr sz="1400" spc="-100" dirty="0">
                <a:solidFill>
                  <a:srgbClr val="30849B"/>
                </a:solidFill>
                <a:latin typeface="Verdana"/>
                <a:cs typeface="Verdana"/>
              </a:rPr>
              <a:t>l</a:t>
            </a:r>
            <a:r>
              <a:rPr sz="1400" spc="-110" dirty="0">
                <a:solidFill>
                  <a:srgbClr val="30849B"/>
                </a:solidFill>
                <a:latin typeface="Verdana"/>
                <a:cs typeface="Verdana"/>
              </a:rPr>
              <a:t>l</a:t>
            </a:r>
            <a:r>
              <a:rPr sz="1400" dirty="0">
                <a:solidFill>
                  <a:srgbClr val="30849B"/>
                </a:solidFill>
                <a:latin typeface="Verdana"/>
                <a:cs typeface="Verdana"/>
              </a:rPr>
              <a:t>et</a:t>
            </a:r>
            <a:r>
              <a:rPr sz="1400" spc="-140" dirty="0">
                <a:solidFill>
                  <a:srgbClr val="30849B"/>
                </a:solidFill>
                <a:latin typeface="Verdana"/>
                <a:cs typeface="Verdana"/>
              </a:rPr>
              <a:t> </a:t>
            </a:r>
            <a:r>
              <a:rPr sz="1400" spc="-114" dirty="0">
                <a:solidFill>
                  <a:srgbClr val="30849B"/>
                </a:solidFill>
                <a:latin typeface="Verdana"/>
                <a:cs typeface="Verdana"/>
              </a:rPr>
              <a:t>1965</a:t>
            </a:r>
            <a:r>
              <a:rPr sz="1400" spc="-135" dirty="0">
                <a:solidFill>
                  <a:prstClr val="black"/>
                </a:solidFill>
                <a:latin typeface="Verdana"/>
                <a:cs typeface="Verdana"/>
              </a:rPr>
              <a:t>)</a:t>
            </a:r>
            <a:r>
              <a:rPr sz="1400" spc="-125" dirty="0">
                <a:solidFill>
                  <a:prstClr val="black"/>
                </a:solidFill>
                <a:latin typeface="Verdana"/>
                <a:cs typeface="Verdana"/>
              </a:rPr>
              <a:t>.</a:t>
            </a:r>
            <a:endParaRPr sz="1400" dirty="0">
              <a:solidFill>
                <a:prstClr val="black"/>
              </a:solidFill>
              <a:latin typeface="Verdana"/>
              <a:cs typeface="Verdana"/>
            </a:endParaRPr>
          </a:p>
          <a:p>
            <a:pPr>
              <a:spcBef>
                <a:spcPts val="40"/>
              </a:spcBef>
            </a:pPr>
            <a:endParaRPr sz="1750" dirty="0">
              <a:solidFill>
                <a:prstClr val="black"/>
              </a:solidFill>
              <a:latin typeface="Verdana"/>
              <a:cs typeface="Verdana"/>
            </a:endParaRPr>
          </a:p>
          <a:p>
            <a:pPr marL="264160" indent="-251460">
              <a:spcBef>
                <a:spcPts val="5"/>
              </a:spcBef>
              <a:buClr>
                <a:srgbClr val="A6A6A6"/>
              </a:buClr>
              <a:buSzPct val="150000"/>
              <a:buFont typeface="Wingdings"/>
              <a:buChar char=""/>
              <a:tabLst>
                <a:tab pos="263525" algn="l"/>
                <a:tab pos="264160" algn="l"/>
              </a:tabLst>
            </a:pPr>
            <a:r>
              <a:rPr sz="1400" spc="60" dirty="0">
                <a:solidFill>
                  <a:prstClr val="black"/>
                </a:solidFill>
                <a:latin typeface="Verdana"/>
                <a:cs typeface="Verdana"/>
              </a:rPr>
              <a:t>Cela</a:t>
            </a:r>
            <a:r>
              <a:rPr sz="1400" spc="35" dirty="0">
                <a:solidFill>
                  <a:prstClr val="black"/>
                </a:solidFill>
                <a:latin typeface="Verdana"/>
                <a:cs typeface="Verdana"/>
              </a:rPr>
              <a:t> </a:t>
            </a:r>
            <a:r>
              <a:rPr sz="1400" spc="-60" dirty="0">
                <a:solidFill>
                  <a:prstClr val="black"/>
                </a:solidFill>
                <a:latin typeface="Verdana"/>
                <a:cs typeface="Verdana"/>
              </a:rPr>
              <a:t>signifie</a:t>
            </a:r>
            <a:r>
              <a:rPr sz="1400" spc="20" dirty="0">
                <a:solidFill>
                  <a:prstClr val="black"/>
                </a:solidFill>
                <a:latin typeface="Verdana"/>
                <a:cs typeface="Verdana"/>
              </a:rPr>
              <a:t> </a:t>
            </a:r>
            <a:r>
              <a:rPr sz="1400" spc="40" dirty="0">
                <a:solidFill>
                  <a:prstClr val="black"/>
                </a:solidFill>
                <a:latin typeface="Verdana"/>
                <a:cs typeface="Verdana"/>
              </a:rPr>
              <a:t>que</a:t>
            </a:r>
            <a:r>
              <a:rPr sz="1400" spc="20" dirty="0">
                <a:solidFill>
                  <a:prstClr val="black"/>
                </a:solidFill>
                <a:latin typeface="Verdana"/>
                <a:cs typeface="Verdana"/>
              </a:rPr>
              <a:t> </a:t>
            </a:r>
            <a:r>
              <a:rPr sz="1400" spc="-10" dirty="0">
                <a:solidFill>
                  <a:prstClr val="black"/>
                </a:solidFill>
                <a:latin typeface="Verdana"/>
                <a:cs typeface="Verdana"/>
              </a:rPr>
              <a:t>le</a:t>
            </a:r>
            <a:r>
              <a:rPr sz="1400" spc="30" dirty="0">
                <a:solidFill>
                  <a:prstClr val="black"/>
                </a:solidFill>
                <a:latin typeface="Verdana"/>
                <a:cs typeface="Verdana"/>
              </a:rPr>
              <a:t> </a:t>
            </a:r>
            <a:r>
              <a:rPr sz="1400" spc="-20" dirty="0">
                <a:solidFill>
                  <a:prstClr val="black"/>
                </a:solidFill>
                <a:latin typeface="Verdana"/>
                <a:cs typeface="Verdana"/>
              </a:rPr>
              <a:t>syndicat</a:t>
            </a:r>
            <a:r>
              <a:rPr sz="1400" spc="25" dirty="0">
                <a:solidFill>
                  <a:prstClr val="black"/>
                </a:solidFill>
                <a:latin typeface="Verdana"/>
                <a:cs typeface="Verdana"/>
              </a:rPr>
              <a:t> </a:t>
            </a:r>
            <a:r>
              <a:rPr sz="1400" spc="10" dirty="0">
                <a:solidFill>
                  <a:prstClr val="black"/>
                </a:solidFill>
                <a:latin typeface="Verdana"/>
                <a:cs typeface="Verdana"/>
              </a:rPr>
              <a:t>peut</a:t>
            </a:r>
            <a:r>
              <a:rPr sz="1400" spc="25" dirty="0">
                <a:solidFill>
                  <a:prstClr val="black"/>
                </a:solidFill>
                <a:latin typeface="Verdana"/>
                <a:cs typeface="Verdana"/>
              </a:rPr>
              <a:t> </a:t>
            </a:r>
            <a:r>
              <a:rPr sz="1400" spc="-25" dirty="0">
                <a:solidFill>
                  <a:prstClr val="black"/>
                </a:solidFill>
                <a:latin typeface="Verdana"/>
                <a:cs typeface="Verdana"/>
              </a:rPr>
              <a:t>agir</a:t>
            </a:r>
            <a:r>
              <a:rPr sz="1400" spc="30" dirty="0">
                <a:solidFill>
                  <a:prstClr val="black"/>
                </a:solidFill>
                <a:latin typeface="Verdana"/>
                <a:cs typeface="Verdana"/>
              </a:rPr>
              <a:t> </a:t>
            </a:r>
            <a:r>
              <a:rPr sz="1400" spc="20" dirty="0">
                <a:solidFill>
                  <a:prstClr val="black"/>
                </a:solidFill>
                <a:latin typeface="Verdana"/>
                <a:cs typeface="Verdana"/>
              </a:rPr>
              <a:t>en</a:t>
            </a:r>
            <a:r>
              <a:rPr sz="1400" spc="35" dirty="0">
                <a:solidFill>
                  <a:prstClr val="black"/>
                </a:solidFill>
                <a:latin typeface="Verdana"/>
                <a:cs typeface="Verdana"/>
              </a:rPr>
              <a:t> </a:t>
            </a:r>
            <a:r>
              <a:rPr sz="1400" spc="-55" dirty="0">
                <a:solidFill>
                  <a:prstClr val="black"/>
                </a:solidFill>
                <a:latin typeface="Verdana"/>
                <a:cs typeface="Verdana"/>
              </a:rPr>
              <a:t>justice</a:t>
            </a:r>
            <a:endParaRPr sz="1400" dirty="0">
              <a:solidFill>
                <a:prstClr val="black"/>
              </a:solidFill>
              <a:latin typeface="Verdana"/>
              <a:cs typeface="Verdana"/>
            </a:endParaRPr>
          </a:p>
          <a:p>
            <a:pPr marL="263525">
              <a:spcBef>
                <a:spcPts val="670"/>
              </a:spcBef>
            </a:pPr>
            <a:r>
              <a:rPr sz="1400" spc="-5" dirty="0">
                <a:solidFill>
                  <a:prstClr val="black"/>
                </a:solidFill>
                <a:latin typeface="Verdana"/>
                <a:cs typeface="Verdana"/>
              </a:rPr>
              <a:t>e</a:t>
            </a:r>
            <a:r>
              <a:rPr sz="1400" dirty="0">
                <a:solidFill>
                  <a:prstClr val="black"/>
                </a:solidFill>
                <a:latin typeface="Verdana"/>
                <a:cs typeface="Verdana"/>
              </a:rPr>
              <a:t>t</a:t>
            </a:r>
            <a:r>
              <a:rPr sz="1400" spc="-105" dirty="0">
                <a:solidFill>
                  <a:prstClr val="black"/>
                </a:solidFill>
                <a:latin typeface="Verdana"/>
                <a:cs typeface="Verdana"/>
              </a:rPr>
              <a:t> </a:t>
            </a:r>
            <a:r>
              <a:rPr sz="1400" dirty="0">
                <a:solidFill>
                  <a:prstClr val="black"/>
                </a:solidFill>
                <a:latin typeface="Verdana"/>
                <a:cs typeface="Verdana"/>
              </a:rPr>
              <a:t>ê</a:t>
            </a:r>
            <a:r>
              <a:rPr sz="1400" spc="-10" dirty="0">
                <a:solidFill>
                  <a:prstClr val="black"/>
                </a:solidFill>
                <a:latin typeface="Verdana"/>
                <a:cs typeface="Verdana"/>
              </a:rPr>
              <a:t>t</a:t>
            </a:r>
            <a:r>
              <a:rPr sz="1400" spc="-50" dirty="0">
                <a:solidFill>
                  <a:prstClr val="black"/>
                </a:solidFill>
                <a:latin typeface="Verdana"/>
                <a:cs typeface="Verdana"/>
              </a:rPr>
              <a:t>re</a:t>
            </a:r>
            <a:r>
              <a:rPr sz="1400" spc="-100" dirty="0">
                <a:solidFill>
                  <a:prstClr val="black"/>
                </a:solidFill>
                <a:latin typeface="Verdana"/>
                <a:cs typeface="Verdana"/>
              </a:rPr>
              <a:t> </a:t>
            </a:r>
            <a:r>
              <a:rPr sz="1400" spc="70" dirty="0">
                <a:solidFill>
                  <a:prstClr val="black"/>
                </a:solidFill>
                <a:latin typeface="Verdana"/>
                <a:cs typeface="Verdana"/>
              </a:rPr>
              <a:t>p</a:t>
            </a:r>
            <a:r>
              <a:rPr sz="1400" spc="80" dirty="0">
                <a:solidFill>
                  <a:prstClr val="black"/>
                </a:solidFill>
                <a:latin typeface="Verdana"/>
                <a:cs typeface="Verdana"/>
              </a:rPr>
              <a:t>o</a:t>
            </a:r>
            <a:r>
              <a:rPr sz="1400" spc="-125" dirty="0">
                <a:solidFill>
                  <a:prstClr val="black"/>
                </a:solidFill>
                <a:latin typeface="Verdana"/>
                <a:cs typeface="Verdana"/>
              </a:rPr>
              <a:t>u</a:t>
            </a:r>
            <a:r>
              <a:rPr sz="1400" spc="-90" dirty="0">
                <a:solidFill>
                  <a:prstClr val="black"/>
                </a:solidFill>
                <a:latin typeface="Verdana"/>
                <a:cs typeface="Verdana"/>
              </a:rPr>
              <a:t>r</a:t>
            </a:r>
            <a:r>
              <a:rPr sz="1400" spc="-190" dirty="0">
                <a:solidFill>
                  <a:prstClr val="black"/>
                </a:solidFill>
                <a:latin typeface="Verdana"/>
                <a:cs typeface="Verdana"/>
              </a:rPr>
              <a:t>s</a:t>
            </a:r>
            <a:r>
              <a:rPr sz="1400" spc="-70" dirty="0">
                <a:solidFill>
                  <a:prstClr val="black"/>
                </a:solidFill>
                <a:latin typeface="Verdana"/>
                <a:cs typeface="Verdana"/>
              </a:rPr>
              <a:t>ui</a:t>
            </a:r>
            <a:r>
              <a:rPr sz="1400" spc="-110" dirty="0">
                <a:solidFill>
                  <a:prstClr val="black"/>
                </a:solidFill>
                <a:latin typeface="Verdana"/>
                <a:cs typeface="Verdana"/>
              </a:rPr>
              <a:t>v</a:t>
            </a:r>
            <a:r>
              <a:rPr sz="1400" spc="-50" dirty="0">
                <a:solidFill>
                  <a:prstClr val="black"/>
                </a:solidFill>
                <a:latin typeface="Verdana"/>
                <a:cs typeface="Verdana"/>
              </a:rPr>
              <a:t>i</a:t>
            </a:r>
            <a:r>
              <a:rPr sz="1400" spc="-145" dirty="0">
                <a:solidFill>
                  <a:prstClr val="black"/>
                </a:solidFill>
                <a:latin typeface="Verdana"/>
                <a:cs typeface="Verdana"/>
              </a:rPr>
              <a:t> </a:t>
            </a:r>
            <a:r>
              <a:rPr sz="1400" spc="15" dirty="0">
                <a:solidFill>
                  <a:prstClr val="black"/>
                </a:solidFill>
                <a:latin typeface="Verdana"/>
                <a:cs typeface="Verdana"/>
              </a:rPr>
              <a:t>e</a:t>
            </a:r>
            <a:r>
              <a:rPr sz="1400" spc="25" dirty="0">
                <a:solidFill>
                  <a:prstClr val="black"/>
                </a:solidFill>
                <a:latin typeface="Verdana"/>
                <a:cs typeface="Verdana"/>
              </a:rPr>
              <a:t>n</a:t>
            </a:r>
            <a:r>
              <a:rPr sz="1400" spc="-114" dirty="0">
                <a:solidFill>
                  <a:prstClr val="black"/>
                </a:solidFill>
                <a:latin typeface="Verdana"/>
                <a:cs typeface="Verdana"/>
              </a:rPr>
              <a:t> </a:t>
            </a:r>
            <a:r>
              <a:rPr sz="1400" spc="-135" dirty="0">
                <a:solidFill>
                  <a:prstClr val="black"/>
                </a:solidFill>
                <a:latin typeface="Verdana"/>
                <a:cs typeface="Verdana"/>
              </a:rPr>
              <a:t>jus</a:t>
            </a:r>
            <a:r>
              <a:rPr sz="1400" spc="-120" dirty="0">
                <a:solidFill>
                  <a:prstClr val="black"/>
                </a:solidFill>
                <a:latin typeface="Verdana"/>
                <a:cs typeface="Verdana"/>
              </a:rPr>
              <a:t>t</a:t>
            </a:r>
            <a:r>
              <a:rPr sz="1400" spc="-90" dirty="0">
                <a:solidFill>
                  <a:prstClr val="black"/>
                </a:solidFill>
                <a:latin typeface="Verdana"/>
                <a:cs typeface="Verdana"/>
              </a:rPr>
              <a:t>i</a:t>
            </a:r>
            <a:r>
              <a:rPr sz="1400" spc="125" dirty="0">
                <a:solidFill>
                  <a:prstClr val="black"/>
                </a:solidFill>
                <a:latin typeface="Verdana"/>
                <a:cs typeface="Verdana"/>
              </a:rPr>
              <a:t>ce</a:t>
            </a:r>
            <a:r>
              <a:rPr sz="1400" spc="-125" dirty="0">
                <a:solidFill>
                  <a:prstClr val="black"/>
                </a:solidFill>
                <a:latin typeface="Verdana"/>
                <a:cs typeface="Verdana"/>
              </a:rPr>
              <a:t>.</a:t>
            </a:r>
            <a:endParaRPr sz="1400" dirty="0">
              <a:solidFill>
                <a:prstClr val="black"/>
              </a:solidFill>
              <a:latin typeface="Verdana"/>
              <a:cs typeface="Verdana"/>
            </a:endParaRPr>
          </a:p>
          <a:p>
            <a:pPr marL="263525" marR="6985" indent="-251460" algn="just">
              <a:lnSpc>
                <a:spcPct val="140000"/>
              </a:lnSpc>
              <a:spcBef>
                <a:spcPts val="1500"/>
              </a:spcBef>
              <a:buClr>
                <a:srgbClr val="A6A6A6"/>
              </a:buClr>
              <a:buSzPct val="150000"/>
              <a:buFont typeface="Wingdings"/>
              <a:buChar char=""/>
              <a:tabLst>
                <a:tab pos="264160" algn="l"/>
              </a:tabLst>
            </a:pPr>
            <a:r>
              <a:rPr sz="1400" spc="-30" dirty="0">
                <a:solidFill>
                  <a:prstClr val="black"/>
                </a:solidFill>
                <a:latin typeface="Verdana"/>
                <a:cs typeface="Verdana"/>
              </a:rPr>
              <a:t>Le</a:t>
            </a:r>
            <a:r>
              <a:rPr sz="1400" spc="-25" dirty="0">
                <a:solidFill>
                  <a:prstClr val="black"/>
                </a:solidFill>
                <a:latin typeface="Verdana"/>
                <a:cs typeface="Verdana"/>
              </a:rPr>
              <a:t> </a:t>
            </a:r>
            <a:r>
              <a:rPr sz="1400" spc="-50" dirty="0">
                <a:solidFill>
                  <a:prstClr val="black"/>
                </a:solidFill>
                <a:latin typeface="Verdana"/>
                <a:cs typeface="Verdana"/>
              </a:rPr>
              <a:t>SDC</a:t>
            </a:r>
            <a:r>
              <a:rPr sz="1400" spc="-45" dirty="0">
                <a:solidFill>
                  <a:prstClr val="black"/>
                </a:solidFill>
                <a:latin typeface="Verdana"/>
                <a:cs typeface="Verdana"/>
              </a:rPr>
              <a:t> </a:t>
            </a:r>
            <a:r>
              <a:rPr sz="1400" spc="114" dirty="0">
                <a:solidFill>
                  <a:prstClr val="black"/>
                </a:solidFill>
                <a:latin typeface="Verdana"/>
                <a:cs typeface="Verdana"/>
              </a:rPr>
              <a:t>a</a:t>
            </a:r>
            <a:r>
              <a:rPr sz="1400" spc="120" dirty="0">
                <a:solidFill>
                  <a:prstClr val="black"/>
                </a:solidFill>
                <a:latin typeface="Verdana"/>
                <a:cs typeface="Verdana"/>
              </a:rPr>
              <a:t> </a:t>
            </a:r>
            <a:r>
              <a:rPr sz="1400" spc="-20" dirty="0">
                <a:solidFill>
                  <a:prstClr val="black"/>
                </a:solidFill>
                <a:latin typeface="Verdana"/>
                <a:cs typeface="Verdana"/>
              </a:rPr>
              <a:t>pour</a:t>
            </a:r>
            <a:r>
              <a:rPr sz="1400" spc="-15" dirty="0">
                <a:solidFill>
                  <a:prstClr val="black"/>
                </a:solidFill>
                <a:latin typeface="Verdana"/>
                <a:cs typeface="Verdana"/>
              </a:rPr>
              <a:t> </a:t>
            </a:r>
            <a:r>
              <a:rPr sz="1400" spc="-10" dirty="0">
                <a:solidFill>
                  <a:prstClr val="black"/>
                </a:solidFill>
                <a:latin typeface="Verdana"/>
                <a:cs typeface="Verdana"/>
              </a:rPr>
              <a:t>objet</a:t>
            </a:r>
            <a:r>
              <a:rPr sz="1400" spc="-5" dirty="0">
                <a:solidFill>
                  <a:prstClr val="black"/>
                </a:solidFill>
                <a:latin typeface="Verdana"/>
                <a:cs typeface="Verdana"/>
              </a:rPr>
              <a:t> </a:t>
            </a:r>
            <a:r>
              <a:rPr sz="1400" spc="15" dirty="0">
                <a:solidFill>
                  <a:prstClr val="black"/>
                </a:solidFill>
                <a:latin typeface="Verdana"/>
                <a:cs typeface="Verdana"/>
              </a:rPr>
              <a:t>la</a:t>
            </a:r>
            <a:r>
              <a:rPr sz="1400" spc="20" dirty="0">
                <a:solidFill>
                  <a:prstClr val="black"/>
                </a:solidFill>
                <a:latin typeface="Verdana"/>
                <a:cs typeface="Verdana"/>
              </a:rPr>
              <a:t> </a:t>
            </a:r>
            <a:r>
              <a:rPr sz="1400" b="1" spc="-30" dirty="0">
                <a:solidFill>
                  <a:srgbClr val="FFC000"/>
                </a:solidFill>
                <a:latin typeface="Tahoma"/>
                <a:cs typeface="Tahoma"/>
              </a:rPr>
              <a:t>conservation</a:t>
            </a:r>
            <a:r>
              <a:rPr sz="1400" b="1" spc="-25" dirty="0">
                <a:solidFill>
                  <a:srgbClr val="FFC000"/>
                </a:solidFill>
                <a:latin typeface="Tahoma"/>
                <a:cs typeface="Tahoma"/>
              </a:rPr>
              <a:t> </a:t>
            </a:r>
            <a:r>
              <a:rPr sz="1400" b="1" spc="-50" dirty="0">
                <a:solidFill>
                  <a:srgbClr val="FFC000"/>
                </a:solidFill>
                <a:latin typeface="Tahoma"/>
                <a:cs typeface="Tahoma"/>
              </a:rPr>
              <a:t>et </a:t>
            </a:r>
            <a:r>
              <a:rPr sz="1400" b="1" spc="-45" dirty="0">
                <a:solidFill>
                  <a:srgbClr val="FFC000"/>
                </a:solidFill>
                <a:latin typeface="Tahoma"/>
                <a:cs typeface="Tahoma"/>
              </a:rPr>
              <a:t> </a:t>
            </a:r>
            <a:r>
              <a:rPr sz="1400" b="1" spc="-40" dirty="0">
                <a:solidFill>
                  <a:srgbClr val="FFC000"/>
                </a:solidFill>
                <a:latin typeface="Tahoma"/>
                <a:cs typeface="Tahoma"/>
              </a:rPr>
              <a:t>l'amélioration</a:t>
            </a:r>
            <a:r>
              <a:rPr sz="1400" b="1" spc="-35" dirty="0">
                <a:solidFill>
                  <a:srgbClr val="FFC000"/>
                </a:solidFill>
                <a:latin typeface="Tahoma"/>
                <a:cs typeface="Tahoma"/>
              </a:rPr>
              <a:t> </a:t>
            </a:r>
            <a:r>
              <a:rPr sz="1400" b="1" spc="50" dirty="0">
                <a:solidFill>
                  <a:srgbClr val="FFC000"/>
                </a:solidFill>
                <a:latin typeface="Tahoma"/>
                <a:cs typeface="Tahoma"/>
              </a:rPr>
              <a:t>de</a:t>
            </a:r>
            <a:r>
              <a:rPr sz="1400" b="1" spc="55" dirty="0">
                <a:solidFill>
                  <a:srgbClr val="FFC000"/>
                </a:solidFill>
                <a:latin typeface="Tahoma"/>
                <a:cs typeface="Tahoma"/>
              </a:rPr>
              <a:t> </a:t>
            </a:r>
            <a:r>
              <a:rPr sz="1400" b="1" spc="-30" dirty="0">
                <a:solidFill>
                  <a:srgbClr val="FFC000"/>
                </a:solidFill>
                <a:latin typeface="Tahoma"/>
                <a:cs typeface="Tahoma"/>
              </a:rPr>
              <a:t>l'immeuble</a:t>
            </a:r>
            <a:r>
              <a:rPr sz="1400" b="1" spc="-25" dirty="0">
                <a:solidFill>
                  <a:srgbClr val="FFC000"/>
                </a:solidFill>
                <a:latin typeface="Tahoma"/>
                <a:cs typeface="Tahoma"/>
              </a:rPr>
              <a:t> </a:t>
            </a:r>
            <a:r>
              <a:rPr sz="1400" spc="-70" dirty="0">
                <a:solidFill>
                  <a:prstClr val="black"/>
                </a:solidFill>
                <a:latin typeface="Verdana"/>
                <a:cs typeface="Verdana"/>
              </a:rPr>
              <a:t>ainsi</a:t>
            </a:r>
            <a:r>
              <a:rPr sz="1400" spc="-65" dirty="0">
                <a:solidFill>
                  <a:prstClr val="black"/>
                </a:solidFill>
                <a:latin typeface="Verdana"/>
                <a:cs typeface="Verdana"/>
              </a:rPr>
              <a:t> </a:t>
            </a:r>
            <a:r>
              <a:rPr sz="1400" spc="35" dirty="0">
                <a:solidFill>
                  <a:prstClr val="black"/>
                </a:solidFill>
                <a:latin typeface="Verdana"/>
                <a:cs typeface="Verdana"/>
              </a:rPr>
              <a:t>que </a:t>
            </a:r>
            <a:r>
              <a:rPr sz="1400" spc="-480" dirty="0">
                <a:solidFill>
                  <a:prstClr val="black"/>
                </a:solidFill>
                <a:latin typeface="Verdana"/>
                <a:cs typeface="Verdana"/>
              </a:rPr>
              <a:t> </a:t>
            </a:r>
            <a:r>
              <a:rPr sz="1400" spc="-90" dirty="0">
                <a:solidFill>
                  <a:prstClr val="black"/>
                </a:solidFill>
                <a:latin typeface="Verdana"/>
                <a:cs typeface="Verdana"/>
              </a:rPr>
              <a:t>l</a:t>
            </a:r>
            <a:r>
              <a:rPr sz="1400" spc="-10" dirty="0">
                <a:solidFill>
                  <a:prstClr val="black"/>
                </a:solidFill>
                <a:latin typeface="Verdana"/>
                <a:cs typeface="Verdana"/>
              </a:rPr>
              <a:t>'adm</a:t>
            </a:r>
            <a:r>
              <a:rPr sz="1400" dirty="0">
                <a:solidFill>
                  <a:prstClr val="black"/>
                </a:solidFill>
                <a:latin typeface="Verdana"/>
                <a:cs typeface="Verdana"/>
              </a:rPr>
              <a:t>i</a:t>
            </a:r>
            <a:r>
              <a:rPr sz="1400" spc="-50" dirty="0">
                <a:solidFill>
                  <a:prstClr val="black"/>
                </a:solidFill>
                <a:latin typeface="Verdana"/>
                <a:cs typeface="Verdana"/>
              </a:rPr>
              <a:t>n</a:t>
            </a:r>
            <a:r>
              <a:rPr sz="1400" spc="-110" dirty="0">
                <a:solidFill>
                  <a:prstClr val="black"/>
                </a:solidFill>
                <a:latin typeface="Verdana"/>
                <a:cs typeface="Verdana"/>
              </a:rPr>
              <a:t>i</a:t>
            </a:r>
            <a:r>
              <a:rPr sz="1400" spc="-190" dirty="0">
                <a:solidFill>
                  <a:prstClr val="black"/>
                </a:solidFill>
                <a:latin typeface="Verdana"/>
                <a:cs typeface="Verdana"/>
              </a:rPr>
              <a:t>s</a:t>
            </a:r>
            <a:r>
              <a:rPr sz="1400" spc="-90" dirty="0">
                <a:solidFill>
                  <a:prstClr val="black"/>
                </a:solidFill>
                <a:latin typeface="Verdana"/>
                <a:cs typeface="Verdana"/>
              </a:rPr>
              <a:t>t</a:t>
            </a:r>
            <a:r>
              <a:rPr sz="1400" spc="-50" dirty="0">
                <a:solidFill>
                  <a:prstClr val="black"/>
                </a:solidFill>
                <a:latin typeface="Verdana"/>
                <a:cs typeface="Verdana"/>
              </a:rPr>
              <a:t>rat</a:t>
            </a:r>
            <a:r>
              <a:rPr sz="1400" spc="-90" dirty="0">
                <a:solidFill>
                  <a:prstClr val="black"/>
                </a:solidFill>
                <a:latin typeface="Verdana"/>
                <a:cs typeface="Verdana"/>
              </a:rPr>
              <a:t>i</a:t>
            </a:r>
            <a:r>
              <a:rPr sz="1400" spc="55" dirty="0">
                <a:solidFill>
                  <a:prstClr val="black"/>
                </a:solidFill>
                <a:latin typeface="Verdana"/>
                <a:cs typeface="Verdana"/>
              </a:rPr>
              <a:t>o</a:t>
            </a:r>
            <a:r>
              <a:rPr sz="1400" spc="-30" dirty="0">
                <a:solidFill>
                  <a:prstClr val="black"/>
                </a:solidFill>
                <a:latin typeface="Verdana"/>
                <a:cs typeface="Verdana"/>
              </a:rPr>
              <a:t>n</a:t>
            </a:r>
            <a:r>
              <a:rPr sz="1400" spc="-145" dirty="0">
                <a:solidFill>
                  <a:prstClr val="black"/>
                </a:solidFill>
                <a:latin typeface="Verdana"/>
                <a:cs typeface="Verdana"/>
              </a:rPr>
              <a:t> </a:t>
            </a:r>
            <a:r>
              <a:rPr sz="1400" spc="-15" dirty="0">
                <a:solidFill>
                  <a:prstClr val="black"/>
                </a:solidFill>
                <a:latin typeface="Verdana"/>
                <a:cs typeface="Verdana"/>
              </a:rPr>
              <a:t>de</a:t>
            </a:r>
            <a:r>
              <a:rPr sz="1400" spc="-5" dirty="0">
                <a:solidFill>
                  <a:prstClr val="black"/>
                </a:solidFill>
                <a:latin typeface="Verdana"/>
                <a:cs typeface="Verdana"/>
              </a:rPr>
              <a:t>s</a:t>
            </a:r>
            <a:r>
              <a:rPr sz="1400" spc="-120" dirty="0">
                <a:solidFill>
                  <a:prstClr val="black"/>
                </a:solidFill>
                <a:latin typeface="Verdana"/>
                <a:cs typeface="Verdana"/>
              </a:rPr>
              <a:t> </a:t>
            </a:r>
            <a:r>
              <a:rPr sz="1400" spc="-20" dirty="0">
                <a:solidFill>
                  <a:prstClr val="black"/>
                </a:solidFill>
                <a:latin typeface="Verdana"/>
                <a:cs typeface="Verdana"/>
              </a:rPr>
              <a:t>part</a:t>
            </a:r>
            <a:r>
              <a:rPr sz="1400" spc="-90" dirty="0">
                <a:solidFill>
                  <a:prstClr val="black"/>
                </a:solidFill>
                <a:latin typeface="Verdana"/>
                <a:cs typeface="Verdana"/>
              </a:rPr>
              <a:t>i</a:t>
            </a:r>
            <a:r>
              <a:rPr sz="1400" spc="-55" dirty="0">
                <a:solidFill>
                  <a:prstClr val="black"/>
                </a:solidFill>
                <a:latin typeface="Verdana"/>
                <a:cs typeface="Verdana"/>
              </a:rPr>
              <a:t>es</a:t>
            </a:r>
            <a:r>
              <a:rPr sz="1400" spc="-125" dirty="0">
                <a:solidFill>
                  <a:prstClr val="black"/>
                </a:solidFill>
                <a:latin typeface="Verdana"/>
                <a:cs typeface="Verdana"/>
              </a:rPr>
              <a:t> </a:t>
            </a:r>
            <a:r>
              <a:rPr sz="1400" spc="110" dirty="0">
                <a:solidFill>
                  <a:prstClr val="black"/>
                </a:solidFill>
                <a:latin typeface="Verdana"/>
                <a:cs typeface="Verdana"/>
              </a:rPr>
              <a:t>c</a:t>
            </a:r>
            <a:r>
              <a:rPr sz="1400" spc="135" dirty="0">
                <a:solidFill>
                  <a:prstClr val="black"/>
                </a:solidFill>
                <a:latin typeface="Verdana"/>
                <a:cs typeface="Verdana"/>
              </a:rPr>
              <a:t>o</a:t>
            </a:r>
            <a:r>
              <a:rPr sz="1400" spc="-45" dirty="0">
                <a:solidFill>
                  <a:prstClr val="black"/>
                </a:solidFill>
                <a:latin typeface="Verdana"/>
                <a:cs typeface="Verdana"/>
              </a:rPr>
              <a:t>mm</a:t>
            </a:r>
            <a:r>
              <a:rPr sz="1400" spc="-50" dirty="0">
                <a:solidFill>
                  <a:prstClr val="black"/>
                </a:solidFill>
                <a:latin typeface="Verdana"/>
                <a:cs typeface="Verdana"/>
              </a:rPr>
              <a:t>u</a:t>
            </a:r>
            <a:r>
              <a:rPr sz="1400" spc="-35" dirty="0">
                <a:solidFill>
                  <a:prstClr val="black"/>
                </a:solidFill>
                <a:latin typeface="Verdana"/>
                <a:cs typeface="Verdana"/>
              </a:rPr>
              <a:t>n</a:t>
            </a:r>
            <a:r>
              <a:rPr sz="1400" spc="-60" dirty="0">
                <a:solidFill>
                  <a:prstClr val="black"/>
                </a:solidFill>
                <a:latin typeface="Verdana"/>
                <a:cs typeface="Verdana"/>
              </a:rPr>
              <a:t>e</a:t>
            </a:r>
            <a:r>
              <a:rPr sz="1400" spc="-55" dirty="0">
                <a:solidFill>
                  <a:prstClr val="black"/>
                </a:solidFill>
                <a:latin typeface="Verdana"/>
                <a:cs typeface="Verdana"/>
              </a:rPr>
              <a:t>s</a:t>
            </a:r>
            <a:r>
              <a:rPr sz="1400" spc="-125" dirty="0">
                <a:solidFill>
                  <a:prstClr val="black"/>
                </a:solidFill>
                <a:latin typeface="Verdana"/>
                <a:cs typeface="Verdana"/>
              </a:rPr>
              <a:t>.</a:t>
            </a:r>
            <a:endParaRPr sz="1400" dirty="0">
              <a:solidFill>
                <a:prstClr val="black"/>
              </a:solidFill>
              <a:latin typeface="Verdana"/>
              <a:cs typeface="Verdana"/>
            </a:endParaRPr>
          </a:p>
          <a:p>
            <a:pPr marL="263525" marR="6350" indent="-251460" algn="just">
              <a:lnSpc>
                <a:spcPct val="140000"/>
              </a:lnSpc>
              <a:spcBef>
                <a:spcPts val="1505"/>
              </a:spcBef>
              <a:buClr>
                <a:srgbClr val="A6A6A6"/>
              </a:buClr>
              <a:buSzPct val="150000"/>
              <a:buFont typeface="Wingdings"/>
              <a:buChar char=""/>
              <a:tabLst>
                <a:tab pos="264160" algn="l"/>
              </a:tabLst>
            </a:pPr>
            <a:r>
              <a:rPr sz="1400" spc="-195" dirty="0">
                <a:solidFill>
                  <a:prstClr val="black"/>
                </a:solidFill>
                <a:latin typeface="Verdana"/>
                <a:cs typeface="Verdana"/>
              </a:rPr>
              <a:t>Il</a:t>
            </a:r>
            <a:r>
              <a:rPr sz="1400" spc="-190" dirty="0">
                <a:solidFill>
                  <a:prstClr val="black"/>
                </a:solidFill>
                <a:latin typeface="Verdana"/>
                <a:cs typeface="Verdana"/>
              </a:rPr>
              <a:t> </a:t>
            </a:r>
            <a:r>
              <a:rPr sz="1400" spc="-65" dirty="0">
                <a:solidFill>
                  <a:prstClr val="black"/>
                </a:solidFill>
                <a:latin typeface="Verdana"/>
                <a:cs typeface="Verdana"/>
              </a:rPr>
              <a:t>est </a:t>
            </a:r>
            <a:r>
              <a:rPr sz="1400" spc="70" dirty="0">
                <a:solidFill>
                  <a:prstClr val="black"/>
                </a:solidFill>
                <a:latin typeface="Verdana"/>
                <a:cs typeface="Verdana"/>
              </a:rPr>
              <a:t>donc </a:t>
            </a:r>
            <a:r>
              <a:rPr sz="1400" b="1" spc="-20" dirty="0">
                <a:solidFill>
                  <a:srgbClr val="FFC000"/>
                </a:solidFill>
                <a:latin typeface="Tahoma"/>
                <a:cs typeface="Tahoma"/>
              </a:rPr>
              <a:t>responsable </a:t>
            </a:r>
            <a:r>
              <a:rPr sz="1400" b="1" dirty="0">
                <a:solidFill>
                  <a:srgbClr val="FFC000"/>
                </a:solidFill>
                <a:latin typeface="Tahoma"/>
                <a:cs typeface="Tahoma"/>
              </a:rPr>
              <a:t>des </a:t>
            </a:r>
            <a:r>
              <a:rPr sz="1400" b="1" spc="10" dirty="0">
                <a:solidFill>
                  <a:srgbClr val="FFC000"/>
                </a:solidFill>
                <a:latin typeface="Tahoma"/>
                <a:cs typeface="Tahoma"/>
              </a:rPr>
              <a:t>dommages </a:t>
            </a:r>
            <a:r>
              <a:rPr sz="1400" b="1" dirty="0">
                <a:solidFill>
                  <a:srgbClr val="FFC000"/>
                </a:solidFill>
                <a:latin typeface="Tahoma"/>
                <a:cs typeface="Tahoma"/>
              </a:rPr>
              <a:t>causés </a:t>
            </a:r>
            <a:r>
              <a:rPr sz="1400" b="1" spc="5" dirty="0">
                <a:solidFill>
                  <a:srgbClr val="FFC000"/>
                </a:solidFill>
                <a:latin typeface="Tahoma"/>
                <a:cs typeface="Tahoma"/>
              </a:rPr>
              <a:t> </a:t>
            </a:r>
            <a:r>
              <a:rPr sz="1400" spc="-30" dirty="0">
                <a:solidFill>
                  <a:prstClr val="black"/>
                </a:solidFill>
                <a:latin typeface="Verdana"/>
                <a:cs typeface="Verdana"/>
              </a:rPr>
              <a:t>aux</a:t>
            </a:r>
            <a:r>
              <a:rPr sz="1400" spc="-114" dirty="0">
                <a:solidFill>
                  <a:prstClr val="black"/>
                </a:solidFill>
                <a:latin typeface="Verdana"/>
                <a:cs typeface="Verdana"/>
              </a:rPr>
              <a:t> </a:t>
            </a:r>
            <a:r>
              <a:rPr sz="1400" spc="-20" dirty="0">
                <a:solidFill>
                  <a:prstClr val="black"/>
                </a:solidFill>
                <a:latin typeface="Verdana"/>
                <a:cs typeface="Verdana"/>
              </a:rPr>
              <a:t>copropriétaires</a:t>
            </a:r>
            <a:r>
              <a:rPr sz="1400" spc="-110" dirty="0">
                <a:solidFill>
                  <a:prstClr val="black"/>
                </a:solidFill>
                <a:latin typeface="Verdana"/>
                <a:cs typeface="Verdana"/>
              </a:rPr>
              <a:t> </a:t>
            </a:r>
            <a:r>
              <a:rPr sz="1400" spc="15" dirty="0">
                <a:solidFill>
                  <a:prstClr val="black"/>
                </a:solidFill>
                <a:latin typeface="Verdana"/>
                <a:cs typeface="Verdana"/>
              </a:rPr>
              <a:t>ou</a:t>
            </a:r>
            <a:r>
              <a:rPr sz="1400" spc="-110" dirty="0">
                <a:solidFill>
                  <a:prstClr val="black"/>
                </a:solidFill>
                <a:latin typeface="Verdana"/>
                <a:cs typeface="Verdana"/>
              </a:rPr>
              <a:t> </a:t>
            </a:r>
            <a:r>
              <a:rPr sz="1400" spc="-30" dirty="0">
                <a:solidFill>
                  <a:prstClr val="black"/>
                </a:solidFill>
                <a:latin typeface="Verdana"/>
                <a:cs typeface="Verdana"/>
              </a:rPr>
              <a:t>aux</a:t>
            </a:r>
            <a:r>
              <a:rPr sz="1400" spc="-95" dirty="0">
                <a:solidFill>
                  <a:prstClr val="black"/>
                </a:solidFill>
                <a:latin typeface="Verdana"/>
                <a:cs typeface="Verdana"/>
              </a:rPr>
              <a:t> tiers</a:t>
            </a:r>
            <a:r>
              <a:rPr sz="1400" spc="-114" dirty="0">
                <a:solidFill>
                  <a:prstClr val="black"/>
                </a:solidFill>
                <a:latin typeface="Verdana"/>
                <a:cs typeface="Verdana"/>
              </a:rPr>
              <a:t> </a:t>
            </a:r>
            <a:r>
              <a:rPr sz="1400" spc="5" dirty="0">
                <a:solidFill>
                  <a:prstClr val="black"/>
                </a:solidFill>
                <a:latin typeface="Verdana"/>
                <a:cs typeface="Verdana"/>
              </a:rPr>
              <a:t>ayant</a:t>
            </a:r>
            <a:r>
              <a:rPr sz="1400" spc="-120" dirty="0">
                <a:solidFill>
                  <a:prstClr val="black"/>
                </a:solidFill>
                <a:latin typeface="Verdana"/>
                <a:cs typeface="Verdana"/>
              </a:rPr>
              <a:t> </a:t>
            </a:r>
            <a:r>
              <a:rPr sz="1400" spc="-55" dirty="0">
                <a:solidFill>
                  <a:prstClr val="black"/>
                </a:solidFill>
                <a:latin typeface="Verdana"/>
                <a:cs typeface="Verdana"/>
              </a:rPr>
              <a:t>leur</a:t>
            </a:r>
            <a:r>
              <a:rPr sz="1400" spc="-114" dirty="0">
                <a:solidFill>
                  <a:prstClr val="black"/>
                </a:solidFill>
                <a:latin typeface="Verdana"/>
                <a:cs typeface="Verdana"/>
              </a:rPr>
              <a:t> </a:t>
            </a:r>
            <a:r>
              <a:rPr sz="1400" spc="-35" dirty="0">
                <a:solidFill>
                  <a:prstClr val="black"/>
                </a:solidFill>
                <a:latin typeface="Verdana"/>
                <a:cs typeface="Verdana"/>
              </a:rPr>
              <a:t>origine </a:t>
            </a:r>
            <a:r>
              <a:rPr sz="1400" spc="-480" dirty="0">
                <a:solidFill>
                  <a:prstClr val="black"/>
                </a:solidFill>
                <a:latin typeface="Verdana"/>
                <a:cs typeface="Verdana"/>
              </a:rPr>
              <a:t> </a:t>
            </a:r>
            <a:r>
              <a:rPr sz="1400" spc="50" dirty="0">
                <a:solidFill>
                  <a:prstClr val="black"/>
                </a:solidFill>
                <a:latin typeface="Verdana"/>
                <a:cs typeface="Verdana"/>
              </a:rPr>
              <a:t>dan</a:t>
            </a:r>
            <a:r>
              <a:rPr sz="1400" spc="-185" dirty="0">
                <a:solidFill>
                  <a:prstClr val="black"/>
                </a:solidFill>
                <a:latin typeface="Verdana"/>
                <a:cs typeface="Verdana"/>
              </a:rPr>
              <a:t>s</a:t>
            </a:r>
            <a:r>
              <a:rPr sz="1400" spc="-114" dirty="0">
                <a:solidFill>
                  <a:prstClr val="black"/>
                </a:solidFill>
                <a:latin typeface="Verdana"/>
                <a:cs typeface="Verdana"/>
              </a:rPr>
              <a:t> </a:t>
            </a:r>
            <a:r>
              <a:rPr sz="1400" spc="-90" dirty="0">
                <a:solidFill>
                  <a:prstClr val="black"/>
                </a:solidFill>
                <a:latin typeface="Verdana"/>
                <a:cs typeface="Verdana"/>
              </a:rPr>
              <a:t>l</a:t>
            </a:r>
            <a:r>
              <a:rPr sz="1400" spc="-55" dirty="0">
                <a:solidFill>
                  <a:prstClr val="black"/>
                </a:solidFill>
                <a:latin typeface="Verdana"/>
                <a:cs typeface="Verdana"/>
              </a:rPr>
              <a:t>es</a:t>
            </a:r>
            <a:r>
              <a:rPr sz="1400" spc="-140" dirty="0">
                <a:solidFill>
                  <a:prstClr val="black"/>
                </a:solidFill>
                <a:latin typeface="Verdana"/>
                <a:cs typeface="Verdana"/>
              </a:rPr>
              <a:t> </a:t>
            </a:r>
            <a:r>
              <a:rPr sz="1400" spc="-20" dirty="0">
                <a:solidFill>
                  <a:prstClr val="black"/>
                </a:solidFill>
                <a:latin typeface="Verdana"/>
                <a:cs typeface="Verdana"/>
              </a:rPr>
              <a:t>part</a:t>
            </a:r>
            <a:r>
              <a:rPr sz="1400" spc="-90" dirty="0">
                <a:solidFill>
                  <a:prstClr val="black"/>
                </a:solidFill>
                <a:latin typeface="Verdana"/>
                <a:cs typeface="Verdana"/>
              </a:rPr>
              <a:t>i</a:t>
            </a:r>
            <a:r>
              <a:rPr sz="1400" spc="-55" dirty="0">
                <a:solidFill>
                  <a:prstClr val="black"/>
                </a:solidFill>
                <a:latin typeface="Verdana"/>
                <a:cs typeface="Verdana"/>
              </a:rPr>
              <a:t>es</a:t>
            </a:r>
            <a:r>
              <a:rPr sz="1400" spc="-125" dirty="0">
                <a:solidFill>
                  <a:prstClr val="black"/>
                </a:solidFill>
                <a:latin typeface="Verdana"/>
                <a:cs typeface="Verdana"/>
              </a:rPr>
              <a:t> </a:t>
            </a:r>
            <a:r>
              <a:rPr sz="1400" spc="110" dirty="0">
                <a:solidFill>
                  <a:prstClr val="black"/>
                </a:solidFill>
                <a:latin typeface="Verdana"/>
                <a:cs typeface="Verdana"/>
              </a:rPr>
              <a:t>c</a:t>
            </a:r>
            <a:r>
              <a:rPr sz="1400" spc="135" dirty="0">
                <a:solidFill>
                  <a:prstClr val="black"/>
                </a:solidFill>
                <a:latin typeface="Verdana"/>
                <a:cs typeface="Verdana"/>
              </a:rPr>
              <a:t>o</a:t>
            </a:r>
            <a:r>
              <a:rPr sz="1400" spc="-45" dirty="0">
                <a:solidFill>
                  <a:prstClr val="black"/>
                </a:solidFill>
                <a:latin typeface="Verdana"/>
                <a:cs typeface="Verdana"/>
              </a:rPr>
              <a:t>mm</a:t>
            </a:r>
            <a:r>
              <a:rPr sz="1400" spc="-50" dirty="0">
                <a:solidFill>
                  <a:prstClr val="black"/>
                </a:solidFill>
                <a:latin typeface="Verdana"/>
                <a:cs typeface="Verdana"/>
              </a:rPr>
              <a:t>u</a:t>
            </a:r>
            <a:r>
              <a:rPr sz="1400" spc="-35" dirty="0">
                <a:solidFill>
                  <a:prstClr val="black"/>
                </a:solidFill>
                <a:latin typeface="Verdana"/>
                <a:cs typeface="Verdana"/>
              </a:rPr>
              <a:t>n</a:t>
            </a:r>
            <a:r>
              <a:rPr sz="1400" spc="-60" dirty="0">
                <a:solidFill>
                  <a:prstClr val="black"/>
                </a:solidFill>
                <a:latin typeface="Verdana"/>
                <a:cs typeface="Verdana"/>
              </a:rPr>
              <a:t>e</a:t>
            </a:r>
            <a:r>
              <a:rPr sz="1400" spc="-55" dirty="0">
                <a:solidFill>
                  <a:prstClr val="black"/>
                </a:solidFill>
                <a:latin typeface="Verdana"/>
                <a:cs typeface="Verdana"/>
              </a:rPr>
              <a:t>s</a:t>
            </a:r>
            <a:r>
              <a:rPr sz="1400" spc="-125" dirty="0">
                <a:solidFill>
                  <a:prstClr val="black"/>
                </a:solidFill>
                <a:latin typeface="Verdana"/>
                <a:cs typeface="Verdana"/>
              </a:rPr>
              <a:t>.</a:t>
            </a:r>
            <a:r>
              <a:rPr sz="1400" spc="-140" dirty="0">
                <a:solidFill>
                  <a:prstClr val="black"/>
                </a:solidFill>
                <a:latin typeface="Verdana"/>
                <a:cs typeface="Verdana"/>
              </a:rPr>
              <a:t> </a:t>
            </a:r>
            <a:r>
              <a:rPr sz="1400" i="1" spc="-150" dirty="0">
                <a:solidFill>
                  <a:prstClr val="black"/>
                </a:solidFill>
                <a:latin typeface="Verdana"/>
                <a:cs typeface="Verdana"/>
              </a:rPr>
              <a:t>E</a:t>
            </a:r>
            <a:r>
              <a:rPr sz="1400" i="1" spc="-145" dirty="0">
                <a:solidFill>
                  <a:prstClr val="black"/>
                </a:solidFill>
                <a:latin typeface="Verdana"/>
                <a:cs typeface="Verdana"/>
              </a:rPr>
              <a:t>x</a:t>
            </a:r>
            <a:r>
              <a:rPr sz="1400" i="1" spc="-250" dirty="0">
                <a:solidFill>
                  <a:prstClr val="black"/>
                </a:solidFill>
                <a:latin typeface="Verdana"/>
                <a:cs typeface="Verdana"/>
              </a:rPr>
              <a:t>:</a:t>
            </a:r>
            <a:r>
              <a:rPr sz="1400" i="1" spc="-114" dirty="0">
                <a:solidFill>
                  <a:prstClr val="black"/>
                </a:solidFill>
                <a:latin typeface="Verdana"/>
                <a:cs typeface="Verdana"/>
              </a:rPr>
              <a:t> </a:t>
            </a:r>
            <a:r>
              <a:rPr sz="1400" i="1" spc="5" dirty="0">
                <a:solidFill>
                  <a:prstClr val="black"/>
                </a:solidFill>
                <a:latin typeface="Verdana"/>
                <a:cs typeface="Verdana"/>
              </a:rPr>
              <a:t>v</a:t>
            </a:r>
            <a:r>
              <a:rPr sz="1400" i="1" spc="15" dirty="0">
                <a:solidFill>
                  <a:prstClr val="black"/>
                </a:solidFill>
                <a:latin typeface="Verdana"/>
                <a:cs typeface="Verdana"/>
              </a:rPr>
              <a:t>o</a:t>
            </a:r>
            <a:r>
              <a:rPr sz="1400" i="1" spc="-70" dirty="0">
                <a:solidFill>
                  <a:prstClr val="black"/>
                </a:solidFill>
                <a:latin typeface="Verdana"/>
                <a:cs typeface="Verdana"/>
              </a:rPr>
              <a:t>t</a:t>
            </a:r>
            <a:r>
              <a:rPr sz="1400" i="1" spc="75" dirty="0">
                <a:solidFill>
                  <a:prstClr val="black"/>
                </a:solidFill>
                <a:latin typeface="Verdana"/>
                <a:cs typeface="Verdana"/>
              </a:rPr>
              <a:t>e</a:t>
            </a:r>
            <a:r>
              <a:rPr sz="1400" i="1" spc="-130" dirty="0">
                <a:solidFill>
                  <a:prstClr val="black"/>
                </a:solidFill>
                <a:latin typeface="Verdana"/>
                <a:cs typeface="Verdana"/>
              </a:rPr>
              <a:t> </a:t>
            </a:r>
            <a:r>
              <a:rPr sz="1400" i="1" spc="80" dirty="0">
                <a:solidFill>
                  <a:prstClr val="black"/>
                </a:solidFill>
                <a:latin typeface="Verdana"/>
                <a:cs typeface="Verdana"/>
              </a:rPr>
              <a:t>de</a:t>
            </a:r>
            <a:r>
              <a:rPr sz="1400" i="1" spc="-110" dirty="0">
                <a:solidFill>
                  <a:prstClr val="black"/>
                </a:solidFill>
                <a:latin typeface="Verdana"/>
                <a:cs typeface="Verdana"/>
              </a:rPr>
              <a:t> </a:t>
            </a:r>
            <a:r>
              <a:rPr sz="1400" i="1" spc="-70" dirty="0">
                <a:solidFill>
                  <a:prstClr val="black"/>
                </a:solidFill>
                <a:latin typeface="Verdana"/>
                <a:cs typeface="Verdana"/>
              </a:rPr>
              <a:t>t</a:t>
            </a:r>
            <a:r>
              <a:rPr sz="1400" i="1" spc="-30" dirty="0">
                <a:solidFill>
                  <a:prstClr val="black"/>
                </a:solidFill>
                <a:latin typeface="Verdana"/>
                <a:cs typeface="Verdana"/>
              </a:rPr>
              <a:t>ravaux</a:t>
            </a:r>
            <a:endParaRPr sz="1400" dirty="0">
              <a:solidFill>
                <a:prstClr val="black"/>
              </a:solidFill>
              <a:latin typeface="Verdana"/>
              <a:cs typeface="Verdana"/>
            </a:endParaRPr>
          </a:p>
        </p:txBody>
      </p:sp>
      <p:pic>
        <p:nvPicPr>
          <p:cNvPr id="4" name="object 6">
            <a:extLst>
              <a:ext uri="{FF2B5EF4-FFF2-40B4-BE49-F238E27FC236}">
                <a16:creationId xmlns:a16="http://schemas.microsoft.com/office/drawing/2014/main" id="{BE873304-1E10-57AE-2E5D-84926AADE4B3}"/>
              </a:ext>
            </a:extLst>
          </p:cNvPr>
          <p:cNvPicPr/>
          <p:nvPr/>
        </p:nvPicPr>
        <p:blipFill>
          <a:blip r:embed="rId5" cstate="print"/>
          <a:stretch>
            <a:fillRect/>
          </a:stretch>
        </p:blipFill>
        <p:spPr>
          <a:xfrm>
            <a:off x="6331791" y="775182"/>
            <a:ext cx="4626864" cy="4346448"/>
          </a:xfrm>
          <a:prstGeom prst="rect">
            <a:avLst/>
          </a:prstGeom>
        </p:spPr>
      </p:pic>
      <p:sp>
        <p:nvSpPr>
          <p:cNvPr id="15" name="object 7">
            <a:extLst>
              <a:ext uri="{FF2B5EF4-FFF2-40B4-BE49-F238E27FC236}">
                <a16:creationId xmlns:a16="http://schemas.microsoft.com/office/drawing/2014/main" id="{2E09B843-0D06-1F58-49CE-A000BC50569D}"/>
              </a:ext>
            </a:extLst>
          </p:cNvPr>
          <p:cNvSpPr txBox="1"/>
          <p:nvPr/>
        </p:nvSpPr>
        <p:spPr>
          <a:xfrm>
            <a:off x="6331791" y="5349003"/>
            <a:ext cx="4756785" cy="1381125"/>
          </a:xfrm>
          <a:prstGeom prst="rect">
            <a:avLst/>
          </a:prstGeom>
          <a:solidFill>
            <a:srgbClr val="5B9BD4"/>
          </a:solidFill>
          <a:ln w="12192">
            <a:solidFill>
              <a:srgbClr val="41709C"/>
            </a:solidFill>
          </a:ln>
        </p:spPr>
        <p:txBody>
          <a:bodyPr vert="horz" wrap="square" lIns="0" tIns="2540" rIns="0" bIns="0" rtlCol="0">
            <a:spAutoFit/>
          </a:bodyPr>
          <a:lstStyle/>
          <a:p>
            <a:pPr>
              <a:spcBef>
                <a:spcPts val="20"/>
              </a:spcBef>
            </a:pPr>
            <a:endParaRPr sz="2350" dirty="0">
              <a:solidFill>
                <a:prstClr val="black"/>
              </a:solidFill>
              <a:latin typeface="Times New Roman"/>
              <a:cs typeface="Times New Roman"/>
            </a:endParaRPr>
          </a:p>
          <a:p>
            <a:pPr marL="116839" marR="111760" indent="2540" algn="ctr">
              <a:lnSpc>
                <a:spcPct val="102800"/>
              </a:lnSpc>
            </a:pPr>
            <a:r>
              <a:rPr sz="1450" spc="-25" dirty="0">
                <a:solidFill>
                  <a:srgbClr val="FFFFFF"/>
                </a:solidFill>
                <a:latin typeface="Verdana"/>
                <a:cs typeface="Verdana"/>
              </a:rPr>
              <a:t>Pour </a:t>
            </a:r>
            <a:r>
              <a:rPr sz="1450" spc="25" dirty="0">
                <a:solidFill>
                  <a:srgbClr val="FFFFFF"/>
                </a:solidFill>
                <a:latin typeface="Verdana"/>
                <a:cs typeface="Verdana"/>
              </a:rPr>
              <a:t>bien </a:t>
            </a:r>
            <a:r>
              <a:rPr sz="1450" spc="5" dirty="0">
                <a:solidFill>
                  <a:srgbClr val="FFFFFF"/>
                </a:solidFill>
                <a:latin typeface="Verdana"/>
                <a:cs typeface="Verdana"/>
              </a:rPr>
              <a:t>fonctionner </a:t>
            </a:r>
            <a:r>
              <a:rPr sz="1450" spc="25" dirty="0">
                <a:solidFill>
                  <a:srgbClr val="FFFFFF"/>
                </a:solidFill>
                <a:latin typeface="Verdana"/>
                <a:cs typeface="Verdana"/>
              </a:rPr>
              <a:t>la </a:t>
            </a:r>
            <a:r>
              <a:rPr sz="1450" spc="45" dirty="0">
                <a:solidFill>
                  <a:srgbClr val="FFFFFF"/>
                </a:solidFill>
                <a:latin typeface="Verdana"/>
                <a:cs typeface="Verdana"/>
              </a:rPr>
              <a:t>gouvernance du </a:t>
            </a:r>
            <a:r>
              <a:rPr sz="1450" spc="50" dirty="0">
                <a:solidFill>
                  <a:srgbClr val="FFFFFF"/>
                </a:solidFill>
                <a:latin typeface="Verdana"/>
                <a:cs typeface="Verdana"/>
              </a:rPr>
              <a:t> </a:t>
            </a:r>
            <a:r>
              <a:rPr sz="1450" dirty="0">
                <a:solidFill>
                  <a:srgbClr val="FFFFFF"/>
                </a:solidFill>
                <a:latin typeface="Verdana"/>
                <a:cs typeface="Verdana"/>
              </a:rPr>
              <a:t>syndicat</a:t>
            </a:r>
            <a:r>
              <a:rPr sz="1450" spc="-85" dirty="0">
                <a:solidFill>
                  <a:srgbClr val="FFFFFF"/>
                </a:solidFill>
                <a:latin typeface="Verdana"/>
                <a:cs typeface="Verdana"/>
              </a:rPr>
              <a:t> </a:t>
            </a:r>
            <a:r>
              <a:rPr sz="1450" spc="10" dirty="0">
                <a:solidFill>
                  <a:srgbClr val="FFFFFF"/>
                </a:solidFill>
                <a:latin typeface="Verdana"/>
                <a:cs typeface="Verdana"/>
              </a:rPr>
              <a:t>des</a:t>
            </a:r>
            <a:r>
              <a:rPr sz="1450" spc="-95" dirty="0">
                <a:solidFill>
                  <a:srgbClr val="FFFFFF"/>
                </a:solidFill>
                <a:latin typeface="Verdana"/>
                <a:cs typeface="Verdana"/>
              </a:rPr>
              <a:t> </a:t>
            </a:r>
            <a:r>
              <a:rPr sz="1450" spc="-5" dirty="0">
                <a:solidFill>
                  <a:srgbClr val="FFFFFF"/>
                </a:solidFill>
                <a:latin typeface="Verdana"/>
                <a:cs typeface="Verdana"/>
              </a:rPr>
              <a:t>copropriétaires</a:t>
            </a:r>
            <a:r>
              <a:rPr sz="1450" spc="-135" dirty="0">
                <a:solidFill>
                  <a:srgbClr val="FFFFFF"/>
                </a:solidFill>
                <a:latin typeface="Verdana"/>
                <a:cs typeface="Verdana"/>
              </a:rPr>
              <a:t> </a:t>
            </a:r>
            <a:r>
              <a:rPr sz="1450" spc="10" dirty="0">
                <a:solidFill>
                  <a:srgbClr val="FFFFFF"/>
                </a:solidFill>
                <a:latin typeface="Verdana"/>
                <a:cs typeface="Verdana"/>
              </a:rPr>
              <a:t>repose</a:t>
            </a:r>
            <a:r>
              <a:rPr sz="1450" spc="-105" dirty="0">
                <a:solidFill>
                  <a:srgbClr val="FFFFFF"/>
                </a:solidFill>
                <a:latin typeface="Verdana"/>
                <a:cs typeface="Verdana"/>
              </a:rPr>
              <a:t> </a:t>
            </a:r>
            <a:r>
              <a:rPr sz="1450" spc="-130" dirty="0">
                <a:solidFill>
                  <a:srgbClr val="FFFFFF"/>
                </a:solidFill>
                <a:latin typeface="Verdana"/>
                <a:cs typeface="Verdana"/>
              </a:rPr>
              <a:t>sur</a:t>
            </a:r>
            <a:r>
              <a:rPr sz="1450" spc="-85" dirty="0">
                <a:solidFill>
                  <a:srgbClr val="FFFFFF"/>
                </a:solidFill>
                <a:latin typeface="Verdana"/>
                <a:cs typeface="Verdana"/>
              </a:rPr>
              <a:t> </a:t>
            </a:r>
            <a:r>
              <a:rPr sz="1450" spc="-100" dirty="0">
                <a:solidFill>
                  <a:srgbClr val="FFFFFF"/>
                </a:solidFill>
                <a:latin typeface="Verdana"/>
                <a:cs typeface="Verdana"/>
              </a:rPr>
              <a:t>3</a:t>
            </a:r>
            <a:r>
              <a:rPr sz="1450" spc="-85" dirty="0">
                <a:solidFill>
                  <a:srgbClr val="FFFFFF"/>
                </a:solidFill>
                <a:latin typeface="Verdana"/>
                <a:cs typeface="Verdana"/>
              </a:rPr>
              <a:t> </a:t>
            </a:r>
            <a:r>
              <a:rPr sz="1450" spc="5" dirty="0">
                <a:solidFill>
                  <a:srgbClr val="FFFFFF"/>
                </a:solidFill>
                <a:latin typeface="Verdana"/>
                <a:cs typeface="Verdana"/>
              </a:rPr>
              <a:t>organes </a:t>
            </a:r>
            <a:r>
              <a:rPr sz="1450" spc="-495" dirty="0">
                <a:solidFill>
                  <a:srgbClr val="FFFFFF"/>
                </a:solidFill>
                <a:latin typeface="Verdana"/>
                <a:cs typeface="Verdana"/>
              </a:rPr>
              <a:t> </a:t>
            </a:r>
            <a:r>
              <a:rPr sz="1450" spc="105" dirty="0">
                <a:solidFill>
                  <a:srgbClr val="FFFFFF"/>
                </a:solidFill>
                <a:latin typeface="Verdana"/>
                <a:cs typeface="Verdana"/>
              </a:rPr>
              <a:t>de</a:t>
            </a:r>
            <a:r>
              <a:rPr sz="1450" spc="-90" dirty="0">
                <a:solidFill>
                  <a:srgbClr val="FFFFFF"/>
                </a:solidFill>
                <a:latin typeface="Verdana"/>
                <a:cs typeface="Verdana"/>
              </a:rPr>
              <a:t> </a:t>
            </a:r>
            <a:r>
              <a:rPr sz="1450" spc="-10" dirty="0">
                <a:solidFill>
                  <a:srgbClr val="FFFFFF"/>
                </a:solidFill>
                <a:latin typeface="Verdana"/>
                <a:cs typeface="Verdana"/>
              </a:rPr>
              <a:t>gestion</a:t>
            </a:r>
            <a:r>
              <a:rPr sz="1450" spc="-110" dirty="0">
                <a:solidFill>
                  <a:srgbClr val="FFFFFF"/>
                </a:solidFill>
                <a:latin typeface="Verdana"/>
                <a:cs typeface="Verdana"/>
              </a:rPr>
              <a:t> </a:t>
            </a:r>
            <a:r>
              <a:rPr sz="1450" spc="-250" dirty="0">
                <a:solidFill>
                  <a:srgbClr val="FFFFFF"/>
                </a:solidFill>
                <a:latin typeface="Verdana"/>
                <a:cs typeface="Verdana"/>
              </a:rPr>
              <a:t>:</a:t>
            </a:r>
            <a:r>
              <a:rPr sz="1450" spc="-100" dirty="0">
                <a:solidFill>
                  <a:srgbClr val="FFFFFF"/>
                </a:solidFill>
                <a:latin typeface="Verdana"/>
                <a:cs typeface="Verdana"/>
              </a:rPr>
              <a:t> </a:t>
            </a:r>
            <a:r>
              <a:rPr sz="1450" spc="5" dirty="0">
                <a:solidFill>
                  <a:srgbClr val="FFFFFF"/>
                </a:solidFill>
                <a:latin typeface="Verdana"/>
                <a:cs typeface="Verdana"/>
              </a:rPr>
              <a:t>le</a:t>
            </a:r>
            <a:r>
              <a:rPr sz="1450" spc="-120" dirty="0">
                <a:solidFill>
                  <a:srgbClr val="FFFFFF"/>
                </a:solidFill>
                <a:latin typeface="Verdana"/>
                <a:cs typeface="Verdana"/>
              </a:rPr>
              <a:t> </a:t>
            </a:r>
            <a:r>
              <a:rPr sz="1450" spc="-25" dirty="0">
                <a:solidFill>
                  <a:srgbClr val="FFFFFF"/>
                </a:solidFill>
                <a:latin typeface="Verdana"/>
                <a:cs typeface="Verdana"/>
              </a:rPr>
              <a:t>syndic,</a:t>
            </a:r>
            <a:r>
              <a:rPr sz="1450" spc="-85" dirty="0">
                <a:solidFill>
                  <a:srgbClr val="FFFFFF"/>
                </a:solidFill>
                <a:latin typeface="Verdana"/>
                <a:cs typeface="Verdana"/>
              </a:rPr>
              <a:t> </a:t>
            </a:r>
            <a:r>
              <a:rPr sz="1450" spc="5" dirty="0">
                <a:solidFill>
                  <a:srgbClr val="FFFFFF"/>
                </a:solidFill>
                <a:latin typeface="Verdana"/>
                <a:cs typeface="Verdana"/>
              </a:rPr>
              <a:t>le</a:t>
            </a:r>
            <a:r>
              <a:rPr sz="1450" spc="-110" dirty="0">
                <a:solidFill>
                  <a:srgbClr val="FFFFFF"/>
                </a:solidFill>
                <a:latin typeface="Verdana"/>
                <a:cs typeface="Verdana"/>
              </a:rPr>
              <a:t> </a:t>
            </a:r>
            <a:r>
              <a:rPr sz="1450" dirty="0">
                <a:solidFill>
                  <a:srgbClr val="FFFFFF"/>
                </a:solidFill>
                <a:latin typeface="Verdana"/>
                <a:cs typeface="Verdana"/>
              </a:rPr>
              <a:t>conseil</a:t>
            </a:r>
            <a:r>
              <a:rPr sz="1450" spc="-114" dirty="0">
                <a:solidFill>
                  <a:srgbClr val="FFFFFF"/>
                </a:solidFill>
                <a:latin typeface="Verdana"/>
                <a:cs typeface="Verdana"/>
              </a:rPr>
              <a:t> </a:t>
            </a:r>
            <a:r>
              <a:rPr sz="1450" dirty="0">
                <a:solidFill>
                  <a:srgbClr val="FFFFFF"/>
                </a:solidFill>
                <a:latin typeface="Verdana"/>
                <a:cs typeface="Verdana"/>
              </a:rPr>
              <a:t>syndical</a:t>
            </a:r>
            <a:r>
              <a:rPr sz="1450" spc="-80" dirty="0">
                <a:solidFill>
                  <a:srgbClr val="FFFFFF"/>
                </a:solidFill>
                <a:latin typeface="Verdana"/>
                <a:cs typeface="Verdana"/>
              </a:rPr>
              <a:t> </a:t>
            </a:r>
            <a:r>
              <a:rPr sz="1450" spc="15" dirty="0">
                <a:solidFill>
                  <a:srgbClr val="FFFFFF"/>
                </a:solidFill>
                <a:latin typeface="Verdana"/>
                <a:cs typeface="Verdana"/>
              </a:rPr>
              <a:t>et</a:t>
            </a:r>
            <a:r>
              <a:rPr sz="1450" spc="-114" dirty="0">
                <a:solidFill>
                  <a:srgbClr val="FFFFFF"/>
                </a:solidFill>
                <a:latin typeface="Verdana"/>
                <a:cs typeface="Verdana"/>
              </a:rPr>
              <a:t> </a:t>
            </a:r>
            <a:r>
              <a:rPr sz="1450" spc="85" dirty="0">
                <a:solidFill>
                  <a:srgbClr val="FFFFFF"/>
                </a:solidFill>
                <a:latin typeface="Verdana"/>
                <a:cs typeface="Verdana"/>
              </a:rPr>
              <a:t>l’AG</a:t>
            </a:r>
            <a:endParaRPr sz="1450" dirty="0">
              <a:solidFill>
                <a:prstClr val="black"/>
              </a:solidFill>
              <a:latin typeface="Verdana"/>
              <a:cs typeface="Verdana"/>
            </a:endParaRPr>
          </a:p>
        </p:txBody>
      </p:sp>
    </p:spTree>
    <p:extLst>
      <p:ext uri="{BB962C8B-B14F-4D97-AF65-F5344CB8AC3E}">
        <p14:creationId xmlns:p14="http://schemas.microsoft.com/office/powerpoint/2010/main" val="4891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753831"/>
            <a:ext cx="8308788" cy="398463"/>
          </a:xfrm>
        </p:spPr>
        <p:txBody>
          <a:bodyPr>
            <a:noAutofit/>
          </a:bodyPr>
          <a:lstStyle/>
          <a:p>
            <a:pPr algn="ctr"/>
            <a:r>
              <a:rPr lang="fr-FR" sz="2000" b="1" dirty="0">
                <a:solidFill>
                  <a:srgbClr val="31849B"/>
                </a:solidFill>
                <a:latin typeface="Century Gothic" panose="020B0502020202020204" pitchFamily="34" charset="0"/>
              </a:rPr>
              <a:t>1 - Modèle de règlement de fonctionnement du CS</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30</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3 : Présentation de documents pratiques</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5" name="Espace réservé du contenu 4"/>
          <p:cNvPicPr>
            <a:picLocks noGrp="1" noChangeAspect="1"/>
          </p:cNvPicPr>
          <p:nvPr>
            <p:ph idx="1"/>
          </p:nvPr>
        </p:nvPicPr>
        <p:blipFill>
          <a:blip r:embed="rId4"/>
          <a:stretch>
            <a:fillRect/>
          </a:stretch>
        </p:blipFill>
        <p:spPr>
          <a:xfrm>
            <a:off x="1756085" y="1351028"/>
            <a:ext cx="3635174" cy="5134466"/>
          </a:xfrm>
          <a:prstGeom prst="rect">
            <a:avLst/>
          </a:prstGeom>
        </p:spPr>
      </p:pic>
      <p:pic>
        <p:nvPicPr>
          <p:cNvPr id="9" name="Image 8"/>
          <p:cNvPicPr>
            <a:picLocks noChangeAspect="1"/>
          </p:cNvPicPr>
          <p:nvPr/>
        </p:nvPicPr>
        <p:blipFill rotWithShape="1">
          <a:blip r:embed="rId5"/>
          <a:srcRect r="5206"/>
          <a:stretch/>
        </p:blipFill>
        <p:spPr>
          <a:xfrm>
            <a:off x="5842113" y="1183800"/>
            <a:ext cx="3635172" cy="5537675"/>
          </a:xfrm>
          <a:prstGeom prst="rect">
            <a:avLst/>
          </a:prstGeom>
        </p:spPr>
      </p:pic>
    </p:spTree>
    <p:extLst>
      <p:ext uri="{BB962C8B-B14F-4D97-AF65-F5344CB8AC3E}">
        <p14:creationId xmlns:p14="http://schemas.microsoft.com/office/powerpoint/2010/main" val="2243470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753831"/>
            <a:ext cx="8308788" cy="398463"/>
          </a:xfrm>
        </p:spPr>
        <p:txBody>
          <a:bodyPr>
            <a:noAutofit/>
          </a:bodyPr>
          <a:lstStyle/>
          <a:p>
            <a:pPr algn="ctr"/>
            <a:r>
              <a:rPr lang="fr-FR" sz="2000" b="1" dirty="0">
                <a:solidFill>
                  <a:srgbClr val="31849B"/>
                </a:solidFill>
                <a:latin typeface="Century Gothic" panose="020B0502020202020204" pitchFamily="34" charset="0"/>
              </a:rPr>
              <a:t>2 - Modèle de compte rendu à joindre à la convocation</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31</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3 : Présentation de documents pratiques</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3" name="Espace réservé du contenu 2"/>
          <p:cNvPicPr>
            <a:picLocks noGrp="1" noChangeAspect="1"/>
          </p:cNvPicPr>
          <p:nvPr>
            <p:ph idx="1"/>
          </p:nvPr>
        </p:nvPicPr>
        <p:blipFill>
          <a:blip r:embed="rId4"/>
          <a:stretch>
            <a:fillRect/>
          </a:stretch>
        </p:blipFill>
        <p:spPr>
          <a:xfrm>
            <a:off x="1360631" y="1236704"/>
            <a:ext cx="3903578" cy="5119646"/>
          </a:xfrm>
          <a:prstGeom prst="rect">
            <a:avLst/>
          </a:prstGeom>
        </p:spPr>
      </p:pic>
      <p:pic>
        <p:nvPicPr>
          <p:cNvPr id="9" name="Image 8"/>
          <p:cNvPicPr>
            <a:picLocks noChangeAspect="1"/>
          </p:cNvPicPr>
          <p:nvPr/>
        </p:nvPicPr>
        <p:blipFill>
          <a:blip r:embed="rId5"/>
          <a:stretch>
            <a:fillRect/>
          </a:stretch>
        </p:blipFill>
        <p:spPr>
          <a:xfrm>
            <a:off x="5324030" y="1125989"/>
            <a:ext cx="4196222" cy="5230362"/>
          </a:xfrm>
          <a:prstGeom prst="rect">
            <a:avLst/>
          </a:prstGeom>
        </p:spPr>
      </p:pic>
    </p:spTree>
    <p:extLst>
      <p:ext uri="{BB962C8B-B14F-4D97-AF65-F5344CB8AC3E}">
        <p14:creationId xmlns:p14="http://schemas.microsoft.com/office/powerpoint/2010/main" val="138638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0299" y="5701250"/>
            <a:ext cx="178504" cy="195415"/>
          </a:xfrm>
          <a:prstGeom prst="rect">
            <a:avLst/>
          </a:prstGeom>
        </p:spPr>
        <p:txBody>
          <a:bodyPr vert="horz" wrap="square" lIns="0" tIns="13820" rIns="0" bIns="0" rtlCol="0">
            <a:spAutoFit/>
          </a:bodyPr>
          <a:lstStyle/>
          <a:p>
            <a:pPr marL="11516" defTabSz="829178">
              <a:spcBef>
                <a:spcPts val="109"/>
              </a:spcBef>
            </a:pPr>
            <a:r>
              <a:rPr sz="1179" spc="14" dirty="0">
                <a:solidFill>
                  <a:srgbClr val="888888"/>
                </a:solidFill>
                <a:latin typeface="Calibri"/>
                <a:cs typeface="Calibri"/>
              </a:rPr>
              <a:t>30</a:t>
            </a:r>
            <a:endParaRPr sz="1179">
              <a:solidFill>
                <a:prstClr val="black"/>
              </a:solidFill>
              <a:latin typeface="Calibri"/>
              <a:cs typeface="Calibri"/>
            </a:endParaRPr>
          </a:p>
        </p:txBody>
      </p:sp>
      <p:sp>
        <p:nvSpPr>
          <p:cNvPr id="3" name="object 3"/>
          <p:cNvSpPr txBox="1"/>
          <p:nvPr/>
        </p:nvSpPr>
        <p:spPr>
          <a:xfrm>
            <a:off x="2677940" y="5399336"/>
            <a:ext cx="6745715" cy="872034"/>
          </a:xfrm>
          <a:prstGeom prst="rect">
            <a:avLst/>
          </a:prstGeom>
          <a:solidFill>
            <a:srgbClr val="EC7C30"/>
          </a:solidFill>
        </p:spPr>
        <p:txBody>
          <a:bodyPr vert="horz" wrap="square" lIns="0" tIns="0" rIns="0" bIns="0" rtlCol="0">
            <a:spAutoFit/>
          </a:bodyPr>
          <a:lstStyle/>
          <a:p>
            <a:pPr algn="ctr" defTabSz="829178">
              <a:lnSpc>
                <a:spcPts val="1387"/>
              </a:lnSpc>
            </a:pPr>
            <a:r>
              <a:rPr sz="1632" b="1" spc="-9" dirty="0">
                <a:solidFill>
                  <a:srgbClr val="FFFFFF"/>
                </a:solidFill>
                <a:latin typeface="Calibri"/>
                <a:cs typeface="Calibri"/>
              </a:rPr>
              <a:t>Prévenir</a:t>
            </a:r>
            <a:r>
              <a:rPr sz="1632" b="1" spc="-14" dirty="0">
                <a:solidFill>
                  <a:srgbClr val="FFFFFF"/>
                </a:solidFill>
                <a:latin typeface="Calibri"/>
                <a:cs typeface="Calibri"/>
              </a:rPr>
              <a:t> </a:t>
            </a:r>
            <a:r>
              <a:rPr sz="1632" b="1" dirty="0">
                <a:solidFill>
                  <a:srgbClr val="FFFFFF"/>
                </a:solidFill>
                <a:latin typeface="Calibri"/>
                <a:cs typeface="Calibri"/>
              </a:rPr>
              <a:t>les</a:t>
            </a:r>
            <a:r>
              <a:rPr sz="1632" b="1" spc="-5" dirty="0">
                <a:solidFill>
                  <a:srgbClr val="FFFFFF"/>
                </a:solidFill>
                <a:latin typeface="Calibri"/>
                <a:cs typeface="Calibri"/>
              </a:rPr>
              <a:t> </a:t>
            </a:r>
            <a:r>
              <a:rPr sz="1632" b="1" spc="-9" dirty="0">
                <a:solidFill>
                  <a:srgbClr val="FFFFFF"/>
                </a:solidFill>
                <a:latin typeface="Calibri"/>
                <a:cs typeface="Calibri"/>
              </a:rPr>
              <a:t>copropriétaires</a:t>
            </a:r>
            <a:r>
              <a:rPr sz="1632" b="1" spc="-18" dirty="0">
                <a:solidFill>
                  <a:srgbClr val="FFFFFF"/>
                </a:solidFill>
                <a:latin typeface="Calibri"/>
                <a:cs typeface="Calibri"/>
              </a:rPr>
              <a:t> </a:t>
            </a:r>
            <a:r>
              <a:rPr sz="1632" b="1" dirty="0">
                <a:solidFill>
                  <a:srgbClr val="FFFFFF"/>
                </a:solidFill>
                <a:latin typeface="Calibri"/>
                <a:cs typeface="Calibri"/>
              </a:rPr>
              <a:t>de</a:t>
            </a:r>
            <a:r>
              <a:rPr sz="1632" b="1" spc="-5" dirty="0">
                <a:solidFill>
                  <a:srgbClr val="FFFFFF"/>
                </a:solidFill>
                <a:latin typeface="Calibri"/>
                <a:cs typeface="Calibri"/>
              </a:rPr>
              <a:t> </a:t>
            </a:r>
            <a:r>
              <a:rPr sz="1632" b="1" dirty="0">
                <a:solidFill>
                  <a:srgbClr val="FFFFFF"/>
                </a:solidFill>
                <a:latin typeface="Calibri"/>
                <a:cs typeface="Calibri"/>
              </a:rPr>
              <a:t>la</a:t>
            </a:r>
            <a:r>
              <a:rPr sz="1632" b="1" spc="-5" dirty="0">
                <a:solidFill>
                  <a:srgbClr val="FFFFFF"/>
                </a:solidFill>
                <a:latin typeface="Calibri"/>
                <a:cs typeface="Calibri"/>
              </a:rPr>
              <a:t> </a:t>
            </a:r>
            <a:r>
              <a:rPr sz="1632" b="1" spc="-9" dirty="0">
                <a:solidFill>
                  <a:srgbClr val="FFFFFF"/>
                </a:solidFill>
                <a:latin typeface="Calibri"/>
                <a:cs typeface="Calibri"/>
              </a:rPr>
              <a:t>date</a:t>
            </a:r>
            <a:r>
              <a:rPr sz="1632" b="1" spc="-5" dirty="0">
                <a:solidFill>
                  <a:srgbClr val="FFFFFF"/>
                </a:solidFill>
                <a:latin typeface="Calibri"/>
                <a:cs typeface="Calibri"/>
              </a:rPr>
              <a:t> </a:t>
            </a:r>
            <a:r>
              <a:rPr sz="1632" b="1" dirty="0">
                <a:solidFill>
                  <a:srgbClr val="FFFFFF"/>
                </a:solidFill>
                <a:latin typeface="Calibri"/>
                <a:cs typeface="Calibri"/>
              </a:rPr>
              <a:t>de</a:t>
            </a:r>
            <a:r>
              <a:rPr sz="1632" b="1" spc="-5" dirty="0">
                <a:solidFill>
                  <a:srgbClr val="FFFFFF"/>
                </a:solidFill>
                <a:latin typeface="Calibri"/>
                <a:cs typeface="Calibri"/>
              </a:rPr>
              <a:t> consultation</a:t>
            </a:r>
            <a:r>
              <a:rPr sz="1632" b="1" spc="-36" dirty="0">
                <a:solidFill>
                  <a:srgbClr val="FFFFFF"/>
                </a:solidFill>
                <a:latin typeface="Calibri"/>
                <a:cs typeface="Calibri"/>
              </a:rPr>
              <a:t> </a:t>
            </a:r>
            <a:r>
              <a:rPr sz="1632" b="1" dirty="0">
                <a:solidFill>
                  <a:srgbClr val="FFFFFF"/>
                </a:solidFill>
                <a:latin typeface="Calibri"/>
                <a:cs typeface="Calibri"/>
              </a:rPr>
              <a:t>des</a:t>
            </a:r>
            <a:r>
              <a:rPr sz="1632" b="1" spc="-5" dirty="0">
                <a:solidFill>
                  <a:srgbClr val="FFFFFF"/>
                </a:solidFill>
                <a:latin typeface="Calibri"/>
                <a:cs typeface="Calibri"/>
              </a:rPr>
              <a:t> </a:t>
            </a:r>
            <a:r>
              <a:rPr sz="1632" b="1" spc="-9" dirty="0">
                <a:solidFill>
                  <a:srgbClr val="FFFFFF"/>
                </a:solidFill>
                <a:latin typeface="Calibri"/>
                <a:cs typeface="Calibri"/>
              </a:rPr>
              <a:t>comptes</a:t>
            </a:r>
            <a:r>
              <a:rPr sz="1632" b="1" spc="-5" dirty="0">
                <a:solidFill>
                  <a:srgbClr val="FFFFFF"/>
                </a:solidFill>
                <a:latin typeface="Calibri"/>
                <a:cs typeface="Calibri"/>
              </a:rPr>
              <a:t> (définie</a:t>
            </a:r>
            <a:endParaRPr sz="1632">
              <a:solidFill>
                <a:prstClr val="black"/>
              </a:solidFill>
              <a:latin typeface="Calibri"/>
              <a:cs typeface="Calibri"/>
            </a:endParaRPr>
          </a:p>
          <a:p>
            <a:pPr marL="194626" marR="190596" algn="ctr" defTabSz="829178">
              <a:lnSpc>
                <a:spcPts val="1795"/>
              </a:lnSpc>
            </a:pPr>
            <a:r>
              <a:rPr sz="1632" b="1" dirty="0">
                <a:solidFill>
                  <a:srgbClr val="FFFFFF"/>
                </a:solidFill>
                <a:latin typeface="Calibri"/>
                <a:cs typeface="Calibri"/>
              </a:rPr>
              <a:t>par </a:t>
            </a:r>
            <a:r>
              <a:rPr sz="1632" b="1" spc="-36" dirty="0">
                <a:solidFill>
                  <a:srgbClr val="FFFFFF"/>
                </a:solidFill>
                <a:latin typeface="Calibri"/>
                <a:cs typeface="Calibri"/>
              </a:rPr>
              <a:t>l’AG), </a:t>
            </a:r>
            <a:r>
              <a:rPr sz="1632" b="1" dirty="0">
                <a:solidFill>
                  <a:srgbClr val="FFFFFF"/>
                </a:solidFill>
                <a:latin typeface="Calibri"/>
                <a:cs typeface="Calibri"/>
              </a:rPr>
              <a:t>mobiliser les </a:t>
            </a:r>
            <a:r>
              <a:rPr sz="1632" b="1" spc="-9" dirty="0">
                <a:solidFill>
                  <a:srgbClr val="FFFFFF"/>
                </a:solidFill>
                <a:latin typeface="Calibri"/>
                <a:cs typeface="Calibri"/>
              </a:rPr>
              <a:t>copropriétaires </a:t>
            </a:r>
            <a:r>
              <a:rPr sz="1632" b="1" dirty="0">
                <a:solidFill>
                  <a:srgbClr val="FFFFFF"/>
                </a:solidFill>
                <a:latin typeface="Calibri"/>
                <a:cs typeface="Calibri"/>
              </a:rPr>
              <a:t>pour qu’ils </a:t>
            </a:r>
            <a:r>
              <a:rPr sz="1632" b="1" spc="-9" dirty="0">
                <a:solidFill>
                  <a:srgbClr val="FFFFFF"/>
                </a:solidFill>
                <a:latin typeface="Calibri"/>
                <a:cs typeface="Calibri"/>
              </a:rPr>
              <a:t>assistent </a:t>
            </a:r>
            <a:r>
              <a:rPr sz="1632" b="1" dirty="0">
                <a:solidFill>
                  <a:srgbClr val="FFFFFF"/>
                </a:solidFill>
                <a:latin typeface="Calibri"/>
                <a:cs typeface="Calibri"/>
              </a:rPr>
              <a:t>à </a:t>
            </a:r>
            <a:r>
              <a:rPr sz="1632" b="1" spc="-54" dirty="0">
                <a:solidFill>
                  <a:srgbClr val="FFFFFF"/>
                </a:solidFill>
                <a:latin typeface="Calibri"/>
                <a:cs typeface="Calibri"/>
              </a:rPr>
              <a:t>l’AG </a:t>
            </a:r>
            <a:r>
              <a:rPr sz="1632" b="1" spc="-5" dirty="0">
                <a:solidFill>
                  <a:srgbClr val="FFFFFF"/>
                </a:solidFill>
                <a:latin typeface="Calibri"/>
                <a:cs typeface="Calibri"/>
              </a:rPr>
              <a:t>et </a:t>
            </a:r>
            <a:r>
              <a:rPr sz="1632" b="1" dirty="0">
                <a:solidFill>
                  <a:srgbClr val="FFFFFF"/>
                </a:solidFill>
                <a:latin typeface="Calibri"/>
                <a:cs typeface="Calibri"/>
              </a:rPr>
              <a:t>à </a:t>
            </a:r>
            <a:r>
              <a:rPr sz="1632" b="1" spc="5" dirty="0">
                <a:solidFill>
                  <a:srgbClr val="FFFFFF"/>
                </a:solidFill>
                <a:latin typeface="Calibri"/>
                <a:cs typeface="Calibri"/>
              </a:rPr>
              <a:t> </a:t>
            </a:r>
            <a:r>
              <a:rPr sz="1632" b="1" spc="-9" dirty="0">
                <a:solidFill>
                  <a:srgbClr val="FFFFFF"/>
                </a:solidFill>
                <a:latin typeface="Calibri"/>
                <a:cs typeface="Calibri"/>
              </a:rPr>
              <a:t>défaut récupérer </a:t>
            </a:r>
            <a:r>
              <a:rPr sz="1632" b="1" dirty="0">
                <a:solidFill>
                  <a:srgbClr val="FFFFFF"/>
                </a:solidFill>
                <a:latin typeface="Calibri"/>
                <a:cs typeface="Calibri"/>
              </a:rPr>
              <a:t>les </a:t>
            </a:r>
            <a:r>
              <a:rPr sz="1632" b="1" spc="-5" dirty="0">
                <a:solidFill>
                  <a:srgbClr val="FFFFFF"/>
                </a:solidFill>
                <a:latin typeface="Calibri"/>
                <a:cs typeface="Calibri"/>
              </a:rPr>
              <a:t>pouvoirs, </a:t>
            </a:r>
            <a:r>
              <a:rPr sz="1632" b="1" dirty="0">
                <a:solidFill>
                  <a:srgbClr val="FFFFFF"/>
                </a:solidFill>
                <a:latin typeface="Calibri"/>
                <a:cs typeface="Calibri"/>
              </a:rPr>
              <a:t>les </a:t>
            </a:r>
            <a:r>
              <a:rPr sz="1632" b="1" spc="-5" dirty="0">
                <a:solidFill>
                  <a:srgbClr val="FFFFFF"/>
                </a:solidFill>
                <a:latin typeface="Calibri"/>
                <a:cs typeface="Calibri"/>
              </a:rPr>
              <a:t>formulaires </a:t>
            </a:r>
            <a:r>
              <a:rPr sz="1632" b="1" dirty="0">
                <a:solidFill>
                  <a:srgbClr val="FFFFFF"/>
                </a:solidFill>
                <a:latin typeface="Calibri"/>
                <a:cs typeface="Calibri"/>
              </a:rPr>
              <a:t>de </a:t>
            </a:r>
            <a:r>
              <a:rPr sz="1632" b="1" spc="-9" dirty="0">
                <a:solidFill>
                  <a:srgbClr val="FFFFFF"/>
                </a:solidFill>
                <a:latin typeface="Calibri"/>
                <a:cs typeface="Calibri"/>
              </a:rPr>
              <a:t>vote </a:t>
            </a:r>
            <a:r>
              <a:rPr sz="1632" b="1" dirty="0">
                <a:solidFill>
                  <a:srgbClr val="FFFFFF"/>
                </a:solidFill>
                <a:latin typeface="Calibri"/>
                <a:cs typeface="Calibri"/>
              </a:rPr>
              <a:t>par </a:t>
            </a:r>
            <a:r>
              <a:rPr sz="1632" b="1" spc="-5" dirty="0">
                <a:solidFill>
                  <a:srgbClr val="FFFFFF"/>
                </a:solidFill>
                <a:latin typeface="Calibri"/>
                <a:cs typeface="Calibri"/>
              </a:rPr>
              <a:t>correspondance </a:t>
            </a:r>
            <a:r>
              <a:rPr sz="1632" b="1" spc="-358" dirty="0">
                <a:solidFill>
                  <a:srgbClr val="FFFFFF"/>
                </a:solidFill>
                <a:latin typeface="Calibri"/>
                <a:cs typeface="Calibri"/>
              </a:rPr>
              <a:t> </a:t>
            </a:r>
            <a:r>
              <a:rPr sz="1632" b="1" spc="-5" dirty="0">
                <a:solidFill>
                  <a:srgbClr val="FFFFFF"/>
                </a:solidFill>
                <a:latin typeface="Calibri"/>
                <a:cs typeface="Calibri"/>
              </a:rPr>
              <a:t>et</a:t>
            </a:r>
            <a:r>
              <a:rPr sz="1632" b="1" spc="-14" dirty="0">
                <a:solidFill>
                  <a:srgbClr val="FFFFFF"/>
                </a:solidFill>
                <a:latin typeface="Calibri"/>
                <a:cs typeface="Calibri"/>
              </a:rPr>
              <a:t> </a:t>
            </a:r>
            <a:r>
              <a:rPr sz="1632" b="1" dirty="0">
                <a:solidFill>
                  <a:srgbClr val="FFFFFF"/>
                </a:solidFill>
                <a:latin typeface="Calibri"/>
                <a:cs typeface="Calibri"/>
              </a:rPr>
              <a:t>les</a:t>
            </a:r>
            <a:r>
              <a:rPr sz="1632" b="1" spc="-9" dirty="0">
                <a:solidFill>
                  <a:srgbClr val="FFFFFF"/>
                </a:solidFill>
                <a:latin typeface="Calibri"/>
                <a:cs typeface="Calibri"/>
              </a:rPr>
              <a:t> </a:t>
            </a:r>
            <a:r>
              <a:rPr sz="1632" b="1" dirty="0">
                <a:solidFill>
                  <a:srgbClr val="FFFFFF"/>
                </a:solidFill>
                <a:latin typeface="Calibri"/>
                <a:cs typeface="Calibri"/>
              </a:rPr>
              <a:t>donner</a:t>
            </a:r>
            <a:r>
              <a:rPr sz="1632" b="1" spc="-27" dirty="0">
                <a:solidFill>
                  <a:srgbClr val="FFFFFF"/>
                </a:solidFill>
                <a:latin typeface="Calibri"/>
                <a:cs typeface="Calibri"/>
              </a:rPr>
              <a:t> </a:t>
            </a:r>
            <a:r>
              <a:rPr sz="1632" b="1" dirty="0">
                <a:solidFill>
                  <a:srgbClr val="FFFFFF"/>
                </a:solidFill>
                <a:latin typeface="Calibri"/>
                <a:cs typeface="Calibri"/>
              </a:rPr>
              <a:t>au </a:t>
            </a:r>
            <a:r>
              <a:rPr sz="1632" b="1" spc="-5" dirty="0">
                <a:solidFill>
                  <a:srgbClr val="FFFFFF"/>
                </a:solidFill>
                <a:latin typeface="Calibri"/>
                <a:cs typeface="Calibri"/>
              </a:rPr>
              <a:t>président</a:t>
            </a:r>
            <a:r>
              <a:rPr sz="1632" b="1" spc="-32" dirty="0">
                <a:solidFill>
                  <a:srgbClr val="FFFFFF"/>
                </a:solidFill>
                <a:latin typeface="Calibri"/>
                <a:cs typeface="Calibri"/>
              </a:rPr>
              <a:t> </a:t>
            </a:r>
            <a:r>
              <a:rPr sz="1632" b="1" dirty="0">
                <a:solidFill>
                  <a:srgbClr val="FFFFFF"/>
                </a:solidFill>
                <a:latin typeface="Calibri"/>
                <a:cs typeface="Calibri"/>
              </a:rPr>
              <a:t>de</a:t>
            </a:r>
            <a:r>
              <a:rPr sz="1632" b="1" spc="-9" dirty="0">
                <a:solidFill>
                  <a:srgbClr val="FFFFFF"/>
                </a:solidFill>
                <a:latin typeface="Calibri"/>
                <a:cs typeface="Calibri"/>
              </a:rPr>
              <a:t> </a:t>
            </a:r>
            <a:r>
              <a:rPr sz="1632" b="1" dirty="0">
                <a:solidFill>
                  <a:srgbClr val="FFFFFF"/>
                </a:solidFill>
                <a:latin typeface="Calibri"/>
                <a:cs typeface="Calibri"/>
              </a:rPr>
              <a:t>séance</a:t>
            </a:r>
            <a:r>
              <a:rPr sz="1632" b="1" spc="-23" dirty="0">
                <a:solidFill>
                  <a:srgbClr val="FFFFFF"/>
                </a:solidFill>
                <a:latin typeface="Calibri"/>
                <a:cs typeface="Calibri"/>
              </a:rPr>
              <a:t> </a:t>
            </a:r>
            <a:r>
              <a:rPr sz="1632" b="1" spc="-9" dirty="0">
                <a:solidFill>
                  <a:srgbClr val="FFFFFF"/>
                </a:solidFill>
                <a:latin typeface="Calibri"/>
                <a:cs typeface="Calibri"/>
              </a:rPr>
              <a:t>lors</a:t>
            </a:r>
            <a:r>
              <a:rPr sz="1632" b="1" dirty="0">
                <a:solidFill>
                  <a:srgbClr val="FFFFFF"/>
                </a:solidFill>
                <a:latin typeface="Calibri"/>
                <a:cs typeface="Calibri"/>
              </a:rPr>
              <a:t> de</a:t>
            </a:r>
            <a:r>
              <a:rPr sz="1632" b="1" spc="-9" dirty="0">
                <a:solidFill>
                  <a:srgbClr val="FFFFFF"/>
                </a:solidFill>
                <a:latin typeface="Calibri"/>
                <a:cs typeface="Calibri"/>
              </a:rPr>
              <a:t> </a:t>
            </a:r>
            <a:r>
              <a:rPr sz="1632" b="1" spc="-54" dirty="0">
                <a:solidFill>
                  <a:srgbClr val="FFFFFF"/>
                </a:solidFill>
                <a:latin typeface="Calibri"/>
                <a:cs typeface="Calibri"/>
              </a:rPr>
              <a:t>l’AG</a:t>
            </a:r>
            <a:endParaRPr sz="1632">
              <a:solidFill>
                <a:prstClr val="black"/>
              </a:solidFill>
              <a:latin typeface="Calibri"/>
              <a:cs typeface="Calibri"/>
            </a:endParaRPr>
          </a:p>
        </p:txBody>
      </p:sp>
      <p:grpSp>
        <p:nvGrpSpPr>
          <p:cNvPr id="4" name="object 4"/>
          <p:cNvGrpSpPr/>
          <p:nvPr/>
        </p:nvGrpSpPr>
        <p:grpSpPr>
          <a:xfrm>
            <a:off x="2672182" y="4089003"/>
            <a:ext cx="6757232" cy="1328989"/>
            <a:chOff x="1266189" y="4509261"/>
            <a:chExt cx="7451725" cy="1465580"/>
          </a:xfrm>
        </p:grpSpPr>
        <p:sp>
          <p:nvSpPr>
            <p:cNvPr id="5" name="object 5"/>
            <p:cNvSpPr/>
            <p:nvPr/>
          </p:nvSpPr>
          <p:spPr>
            <a:xfrm>
              <a:off x="1272539" y="4515611"/>
              <a:ext cx="7439025" cy="1452880"/>
            </a:xfrm>
            <a:custGeom>
              <a:avLst/>
              <a:gdLst/>
              <a:ahLst/>
              <a:cxnLst/>
              <a:rect l="l" t="t" r="r" b="b"/>
              <a:pathLst>
                <a:path w="7439025" h="1452879">
                  <a:moveTo>
                    <a:pt x="7438643" y="0"/>
                  </a:moveTo>
                  <a:lnTo>
                    <a:pt x="0" y="0"/>
                  </a:lnTo>
                  <a:lnTo>
                    <a:pt x="0" y="943736"/>
                  </a:lnTo>
                  <a:lnTo>
                    <a:pt x="3537712" y="943736"/>
                  </a:lnTo>
                  <a:lnTo>
                    <a:pt x="3537712" y="1089278"/>
                  </a:lnTo>
                  <a:lnTo>
                    <a:pt x="3356229" y="1089278"/>
                  </a:lnTo>
                  <a:lnTo>
                    <a:pt x="3719322" y="1452371"/>
                  </a:lnTo>
                  <a:lnTo>
                    <a:pt x="4082415" y="1089278"/>
                  </a:lnTo>
                  <a:lnTo>
                    <a:pt x="3900932" y="1089278"/>
                  </a:lnTo>
                  <a:lnTo>
                    <a:pt x="3900932" y="943736"/>
                  </a:lnTo>
                  <a:lnTo>
                    <a:pt x="7438643" y="943736"/>
                  </a:lnTo>
                  <a:lnTo>
                    <a:pt x="7438643" y="0"/>
                  </a:lnTo>
                  <a:close/>
                </a:path>
              </a:pathLst>
            </a:custGeom>
            <a:solidFill>
              <a:srgbClr val="A4A4A4"/>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1272539" y="4515611"/>
              <a:ext cx="7439025" cy="1452880"/>
            </a:xfrm>
            <a:custGeom>
              <a:avLst/>
              <a:gdLst/>
              <a:ahLst/>
              <a:cxnLst/>
              <a:rect l="l" t="t" r="r" b="b"/>
              <a:pathLst>
                <a:path w="7439025" h="1452879">
                  <a:moveTo>
                    <a:pt x="7438643" y="943736"/>
                  </a:moveTo>
                  <a:lnTo>
                    <a:pt x="3900932" y="943736"/>
                  </a:lnTo>
                  <a:lnTo>
                    <a:pt x="3900932" y="1089278"/>
                  </a:lnTo>
                  <a:lnTo>
                    <a:pt x="4082415" y="1089278"/>
                  </a:lnTo>
                  <a:lnTo>
                    <a:pt x="3719322" y="1452371"/>
                  </a:lnTo>
                  <a:lnTo>
                    <a:pt x="3356229" y="1089278"/>
                  </a:lnTo>
                  <a:lnTo>
                    <a:pt x="3537712" y="1089278"/>
                  </a:lnTo>
                  <a:lnTo>
                    <a:pt x="3537712" y="943736"/>
                  </a:lnTo>
                  <a:lnTo>
                    <a:pt x="0" y="943736"/>
                  </a:lnTo>
                  <a:lnTo>
                    <a:pt x="0" y="0"/>
                  </a:lnTo>
                  <a:lnTo>
                    <a:pt x="7438643" y="0"/>
                  </a:lnTo>
                  <a:lnTo>
                    <a:pt x="7438643" y="943736"/>
                  </a:lnTo>
                  <a:close/>
                </a:path>
              </a:pathLst>
            </a:custGeom>
            <a:ln w="12192">
              <a:solidFill>
                <a:srgbClr val="FFFFFF"/>
              </a:solidFill>
            </a:ln>
          </p:spPr>
          <p:txBody>
            <a:bodyPr wrap="square" lIns="0" tIns="0" rIns="0" bIns="0" rtlCol="0"/>
            <a:lstStyle/>
            <a:p>
              <a:pPr defTabSz="829178"/>
              <a:endParaRPr sz="1632">
                <a:solidFill>
                  <a:prstClr val="black"/>
                </a:solidFill>
                <a:latin typeface="Calibri"/>
              </a:endParaRPr>
            </a:p>
          </p:txBody>
        </p:sp>
      </p:grpSp>
      <p:sp>
        <p:nvSpPr>
          <p:cNvPr id="7" name="object 7"/>
          <p:cNvSpPr txBox="1"/>
          <p:nvPr/>
        </p:nvSpPr>
        <p:spPr>
          <a:xfrm>
            <a:off x="3355448" y="4148428"/>
            <a:ext cx="5392542" cy="290807"/>
          </a:xfrm>
          <a:prstGeom prst="rect">
            <a:avLst/>
          </a:prstGeom>
        </p:spPr>
        <p:txBody>
          <a:bodyPr vert="horz" wrap="square" lIns="0" tIns="11516" rIns="0" bIns="0" rtlCol="0">
            <a:spAutoFit/>
          </a:bodyPr>
          <a:lstStyle/>
          <a:p>
            <a:pPr marL="11516" defTabSz="829178">
              <a:spcBef>
                <a:spcPts val="91"/>
              </a:spcBef>
            </a:pPr>
            <a:r>
              <a:rPr sz="1814" b="1" spc="-9" dirty="0">
                <a:solidFill>
                  <a:srgbClr val="FFFFFF"/>
                </a:solidFill>
                <a:latin typeface="Calibri"/>
                <a:cs typeface="Calibri"/>
              </a:rPr>
              <a:t>Élaboration</a:t>
            </a:r>
            <a:r>
              <a:rPr sz="1814" b="1" dirty="0">
                <a:solidFill>
                  <a:srgbClr val="FFFFFF"/>
                </a:solidFill>
                <a:latin typeface="Calibri"/>
                <a:cs typeface="Calibri"/>
              </a:rPr>
              <a:t> de</a:t>
            </a:r>
            <a:r>
              <a:rPr sz="1814" b="1" spc="-5" dirty="0">
                <a:solidFill>
                  <a:srgbClr val="FFFFFF"/>
                </a:solidFill>
                <a:latin typeface="Calibri"/>
                <a:cs typeface="Calibri"/>
              </a:rPr>
              <a:t> </a:t>
            </a:r>
            <a:r>
              <a:rPr sz="1814" b="1" spc="-27" dirty="0">
                <a:solidFill>
                  <a:srgbClr val="FFFFFF"/>
                </a:solidFill>
                <a:latin typeface="Calibri"/>
                <a:cs typeface="Calibri"/>
              </a:rPr>
              <a:t>l’ordre</a:t>
            </a:r>
            <a:r>
              <a:rPr sz="1814" b="1" spc="-5" dirty="0">
                <a:solidFill>
                  <a:srgbClr val="FFFFFF"/>
                </a:solidFill>
                <a:latin typeface="Calibri"/>
                <a:cs typeface="Calibri"/>
              </a:rPr>
              <a:t> </a:t>
            </a:r>
            <a:r>
              <a:rPr sz="1814" b="1" dirty="0">
                <a:solidFill>
                  <a:srgbClr val="FFFFFF"/>
                </a:solidFill>
                <a:latin typeface="Calibri"/>
                <a:cs typeface="Calibri"/>
              </a:rPr>
              <a:t>du jour</a:t>
            </a:r>
            <a:r>
              <a:rPr sz="1814" b="1" spc="-14" dirty="0">
                <a:solidFill>
                  <a:srgbClr val="FFFFFF"/>
                </a:solidFill>
                <a:latin typeface="Calibri"/>
                <a:cs typeface="Calibri"/>
              </a:rPr>
              <a:t> </a:t>
            </a:r>
            <a:r>
              <a:rPr sz="1814" b="1" dirty="0">
                <a:solidFill>
                  <a:srgbClr val="FFFFFF"/>
                </a:solidFill>
                <a:latin typeface="Calibri"/>
                <a:cs typeface="Calibri"/>
              </a:rPr>
              <a:t>(1mois</a:t>
            </a:r>
            <a:r>
              <a:rPr sz="1814" b="1" spc="-14" dirty="0">
                <a:solidFill>
                  <a:srgbClr val="FFFFFF"/>
                </a:solidFill>
                <a:latin typeface="Calibri"/>
                <a:cs typeface="Calibri"/>
              </a:rPr>
              <a:t> </a:t>
            </a:r>
            <a:r>
              <a:rPr sz="1814" b="1" spc="-9" dirty="0">
                <a:solidFill>
                  <a:srgbClr val="FFFFFF"/>
                </a:solidFill>
                <a:latin typeface="Calibri"/>
                <a:cs typeface="Calibri"/>
              </a:rPr>
              <a:t>et</a:t>
            </a:r>
            <a:r>
              <a:rPr sz="1814" b="1" spc="-5" dirty="0">
                <a:solidFill>
                  <a:srgbClr val="FFFFFF"/>
                </a:solidFill>
                <a:latin typeface="Calibri"/>
                <a:cs typeface="Calibri"/>
              </a:rPr>
              <a:t> </a:t>
            </a:r>
            <a:r>
              <a:rPr sz="1814" b="1" dirty="0">
                <a:solidFill>
                  <a:srgbClr val="FFFFFF"/>
                </a:solidFill>
                <a:latin typeface="Calibri"/>
                <a:cs typeface="Calibri"/>
              </a:rPr>
              <a:t>demi</a:t>
            </a:r>
            <a:r>
              <a:rPr sz="1814" b="1" spc="-9" dirty="0">
                <a:solidFill>
                  <a:srgbClr val="FFFFFF"/>
                </a:solidFill>
                <a:latin typeface="Calibri"/>
                <a:cs typeface="Calibri"/>
              </a:rPr>
              <a:t> </a:t>
            </a:r>
            <a:r>
              <a:rPr sz="1814" b="1" spc="-18" dirty="0">
                <a:solidFill>
                  <a:srgbClr val="FFFFFF"/>
                </a:solidFill>
                <a:latin typeface="Calibri"/>
                <a:cs typeface="Calibri"/>
              </a:rPr>
              <a:t>avant</a:t>
            </a:r>
            <a:r>
              <a:rPr sz="1814" b="1" spc="-5" dirty="0">
                <a:solidFill>
                  <a:srgbClr val="FFFFFF"/>
                </a:solidFill>
                <a:latin typeface="Calibri"/>
                <a:cs typeface="Calibri"/>
              </a:rPr>
              <a:t> </a:t>
            </a:r>
            <a:r>
              <a:rPr sz="1814" b="1" spc="-54" dirty="0">
                <a:solidFill>
                  <a:srgbClr val="FFFFFF"/>
                </a:solidFill>
                <a:latin typeface="Calibri"/>
                <a:cs typeface="Calibri"/>
              </a:rPr>
              <a:t>l’AG)</a:t>
            </a:r>
            <a:endParaRPr sz="1814">
              <a:solidFill>
                <a:prstClr val="black"/>
              </a:solidFill>
              <a:latin typeface="Calibri"/>
              <a:cs typeface="Calibri"/>
            </a:endParaRPr>
          </a:p>
        </p:txBody>
      </p:sp>
      <p:sp>
        <p:nvSpPr>
          <p:cNvPr id="8" name="object 8"/>
          <p:cNvSpPr txBox="1"/>
          <p:nvPr/>
        </p:nvSpPr>
        <p:spPr>
          <a:xfrm>
            <a:off x="2672413" y="4550810"/>
            <a:ext cx="3384661" cy="340854"/>
          </a:xfrm>
          <a:prstGeom prst="rect">
            <a:avLst/>
          </a:prstGeom>
          <a:solidFill>
            <a:srgbClr val="F8D6CD">
              <a:alpha val="90194"/>
            </a:srgbClr>
          </a:solidFill>
        </p:spPr>
        <p:txBody>
          <a:bodyPr vert="horz" wrap="square" lIns="0" tIns="58158" rIns="0" bIns="0" rtlCol="0">
            <a:spAutoFit/>
          </a:bodyPr>
          <a:lstStyle/>
          <a:p>
            <a:pPr marL="333399" marR="124953" indent="-200384" defTabSz="829178">
              <a:lnSpc>
                <a:spcPts val="1097"/>
              </a:lnSpc>
              <a:spcBef>
                <a:spcPts val="458"/>
              </a:spcBef>
            </a:pPr>
            <a:r>
              <a:rPr sz="997" dirty="0">
                <a:solidFill>
                  <a:prstClr val="black"/>
                </a:solidFill>
                <a:latin typeface="Calibri"/>
                <a:cs typeface="Calibri"/>
              </a:rPr>
              <a:t>Récupérer</a:t>
            </a:r>
            <a:r>
              <a:rPr sz="997" spc="-27" dirty="0">
                <a:solidFill>
                  <a:prstClr val="black"/>
                </a:solidFill>
                <a:latin typeface="Calibri"/>
                <a:cs typeface="Calibri"/>
              </a:rPr>
              <a:t> </a:t>
            </a:r>
            <a:r>
              <a:rPr sz="997" dirty="0">
                <a:solidFill>
                  <a:prstClr val="black"/>
                </a:solidFill>
                <a:latin typeface="Calibri"/>
                <a:cs typeface="Calibri"/>
              </a:rPr>
              <a:t>les</a:t>
            </a:r>
            <a:r>
              <a:rPr sz="997" spc="-5" dirty="0">
                <a:solidFill>
                  <a:prstClr val="black"/>
                </a:solidFill>
                <a:latin typeface="Calibri"/>
                <a:cs typeface="Calibri"/>
              </a:rPr>
              <a:t> </a:t>
            </a:r>
            <a:r>
              <a:rPr sz="997" dirty="0">
                <a:solidFill>
                  <a:prstClr val="black"/>
                </a:solidFill>
                <a:latin typeface="Calibri"/>
                <a:cs typeface="Calibri"/>
              </a:rPr>
              <a:t>résolutions</a:t>
            </a:r>
            <a:r>
              <a:rPr sz="997" spc="-36" dirty="0">
                <a:solidFill>
                  <a:prstClr val="black"/>
                </a:solidFill>
                <a:latin typeface="Calibri"/>
                <a:cs typeface="Calibri"/>
              </a:rPr>
              <a:t> </a:t>
            </a:r>
            <a:r>
              <a:rPr sz="997" dirty="0">
                <a:solidFill>
                  <a:prstClr val="black"/>
                </a:solidFill>
                <a:latin typeface="Calibri"/>
                <a:cs typeface="Calibri"/>
              </a:rPr>
              <a:t>des copropriétaires</a:t>
            </a:r>
            <a:r>
              <a:rPr sz="997" spc="-36" dirty="0">
                <a:solidFill>
                  <a:prstClr val="black"/>
                </a:solidFill>
                <a:latin typeface="Calibri"/>
                <a:cs typeface="Calibri"/>
              </a:rPr>
              <a:t> </a:t>
            </a:r>
            <a:r>
              <a:rPr sz="997" dirty="0">
                <a:solidFill>
                  <a:prstClr val="black"/>
                </a:solidFill>
                <a:latin typeface="Calibri"/>
                <a:cs typeface="Calibri"/>
              </a:rPr>
              <a:t>et</a:t>
            </a:r>
            <a:r>
              <a:rPr sz="997" spc="-14" dirty="0">
                <a:solidFill>
                  <a:prstClr val="black"/>
                </a:solidFill>
                <a:latin typeface="Calibri"/>
                <a:cs typeface="Calibri"/>
              </a:rPr>
              <a:t> </a:t>
            </a:r>
            <a:r>
              <a:rPr sz="997" dirty="0">
                <a:solidFill>
                  <a:prstClr val="black"/>
                </a:solidFill>
                <a:latin typeface="Calibri"/>
                <a:cs typeface="Calibri"/>
              </a:rPr>
              <a:t>préparer</a:t>
            </a:r>
            <a:r>
              <a:rPr sz="997" spc="-18" dirty="0">
                <a:solidFill>
                  <a:prstClr val="black"/>
                </a:solidFill>
                <a:latin typeface="Calibri"/>
                <a:cs typeface="Calibri"/>
              </a:rPr>
              <a:t> </a:t>
            </a:r>
            <a:r>
              <a:rPr sz="997" dirty="0">
                <a:solidFill>
                  <a:prstClr val="black"/>
                </a:solidFill>
                <a:latin typeface="Calibri"/>
                <a:cs typeface="Calibri"/>
              </a:rPr>
              <a:t>les </a:t>
            </a:r>
            <a:r>
              <a:rPr sz="997" spc="-208" dirty="0">
                <a:solidFill>
                  <a:prstClr val="black"/>
                </a:solidFill>
                <a:latin typeface="Calibri"/>
                <a:cs typeface="Calibri"/>
              </a:rPr>
              <a:t> </a:t>
            </a:r>
            <a:r>
              <a:rPr sz="997" dirty="0">
                <a:solidFill>
                  <a:prstClr val="black"/>
                </a:solidFill>
                <a:latin typeface="Calibri"/>
                <a:cs typeface="Calibri"/>
              </a:rPr>
              <a:t>résolutions</a:t>
            </a:r>
            <a:r>
              <a:rPr sz="997" spc="-27" dirty="0">
                <a:solidFill>
                  <a:prstClr val="black"/>
                </a:solidFill>
                <a:latin typeface="Calibri"/>
                <a:cs typeface="Calibri"/>
              </a:rPr>
              <a:t> </a:t>
            </a:r>
            <a:r>
              <a:rPr sz="997" dirty="0">
                <a:solidFill>
                  <a:prstClr val="black"/>
                </a:solidFill>
                <a:latin typeface="Calibri"/>
                <a:cs typeface="Calibri"/>
              </a:rPr>
              <a:t>avec</a:t>
            </a:r>
            <a:r>
              <a:rPr sz="997" spc="-18" dirty="0">
                <a:solidFill>
                  <a:prstClr val="black"/>
                </a:solidFill>
                <a:latin typeface="Calibri"/>
                <a:cs typeface="Calibri"/>
              </a:rPr>
              <a:t> </a:t>
            </a:r>
            <a:r>
              <a:rPr sz="997" dirty="0">
                <a:solidFill>
                  <a:prstClr val="black"/>
                </a:solidFill>
                <a:latin typeface="Calibri"/>
                <a:cs typeface="Calibri"/>
              </a:rPr>
              <a:t>les</a:t>
            </a:r>
            <a:r>
              <a:rPr sz="997" spc="-9" dirty="0">
                <a:solidFill>
                  <a:prstClr val="black"/>
                </a:solidFill>
                <a:latin typeface="Calibri"/>
                <a:cs typeface="Calibri"/>
              </a:rPr>
              <a:t> </a:t>
            </a:r>
            <a:r>
              <a:rPr sz="997" dirty="0">
                <a:solidFill>
                  <a:prstClr val="black"/>
                </a:solidFill>
                <a:latin typeface="Calibri"/>
                <a:cs typeface="Calibri"/>
              </a:rPr>
              <a:t>pièces</a:t>
            </a:r>
            <a:r>
              <a:rPr sz="997" spc="-14" dirty="0">
                <a:solidFill>
                  <a:prstClr val="black"/>
                </a:solidFill>
                <a:latin typeface="Calibri"/>
                <a:cs typeface="Calibri"/>
              </a:rPr>
              <a:t> </a:t>
            </a:r>
            <a:r>
              <a:rPr sz="997" dirty="0">
                <a:solidFill>
                  <a:prstClr val="black"/>
                </a:solidFill>
                <a:latin typeface="Calibri"/>
                <a:cs typeface="Calibri"/>
              </a:rPr>
              <a:t>à joindre</a:t>
            </a:r>
            <a:r>
              <a:rPr sz="997" spc="-14" dirty="0">
                <a:solidFill>
                  <a:prstClr val="black"/>
                </a:solidFill>
                <a:latin typeface="Calibri"/>
                <a:cs typeface="Calibri"/>
              </a:rPr>
              <a:t> </a:t>
            </a:r>
            <a:r>
              <a:rPr sz="997" dirty="0">
                <a:solidFill>
                  <a:prstClr val="black"/>
                </a:solidFill>
                <a:latin typeface="Calibri"/>
                <a:cs typeface="Calibri"/>
              </a:rPr>
              <a:t>à</a:t>
            </a:r>
            <a:r>
              <a:rPr sz="997" spc="-9" dirty="0">
                <a:solidFill>
                  <a:prstClr val="black"/>
                </a:solidFill>
                <a:latin typeface="Calibri"/>
                <a:cs typeface="Calibri"/>
              </a:rPr>
              <a:t> </a:t>
            </a:r>
            <a:r>
              <a:rPr sz="997" dirty="0">
                <a:solidFill>
                  <a:prstClr val="black"/>
                </a:solidFill>
                <a:latin typeface="Calibri"/>
                <a:cs typeface="Calibri"/>
              </a:rPr>
              <a:t>la convocation</a:t>
            </a:r>
            <a:endParaRPr sz="997">
              <a:solidFill>
                <a:prstClr val="black"/>
              </a:solidFill>
              <a:latin typeface="Calibri"/>
              <a:cs typeface="Calibri"/>
            </a:endParaRPr>
          </a:p>
        </p:txBody>
      </p:sp>
      <p:sp>
        <p:nvSpPr>
          <p:cNvPr id="9" name="object 9"/>
          <p:cNvSpPr txBox="1"/>
          <p:nvPr/>
        </p:nvSpPr>
        <p:spPr>
          <a:xfrm>
            <a:off x="6056844" y="4550810"/>
            <a:ext cx="3371994" cy="340854"/>
          </a:xfrm>
          <a:prstGeom prst="rect">
            <a:avLst/>
          </a:prstGeom>
          <a:solidFill>
            <a:srgbClr val="E0E0E0">
              <a:alpha val="90194"/>
            </a:srgbClr>
          </a:solidFill>
        </p:spPr>
        <p:txBody>
          <a:bodyPr vert="horz" wrap="square" lIns="0" tIns="58158" rIns="0" bIns="0" rtlCol="0">
            <a:spAutoFit/>
          </a:bodyPr>
          <a:lstStyle/>
          <a:p>
            <a:pPr marL="804994" marR="388101" indent="-420347" defTabSz="829178">
              <a:lnSpc>
                <a:spcPts val="1097"/>
              </a:lnSpc>
              <a:spcBef>
                <a:spcPts val="458"/>
              </a:spcBef>
            </a:pPr>
            <a:r>
              <a:rPr sz="997" spc="-5" dirty="0">
                <a:solidFill>
                  <a:prstClr val="black"/>
                </a:solidFill>
                <a:latin typeface="Calibri"/>
                <a:cs typeface="Calibri"/>
              </a:rPr>
              <a:t>Élaborer</a:t>
            </a:r>
            <a:r>
              <a:rPr sz="997" spc="-27" dirty="0">
                <a:solidFill>
                  <a:prstClr val="black"/>
                </a:solidFill>
                <a:latin typeface="Calibri"/>
                <a:cs typeface="Calibri"/>
              </a:rPr>
              <a:t> </a:t>
            </a:r>
            <a:r>
              <a:rPr sz="997" dirty="0">
                <a:solidFill>
                  <a:prstClr val="black"/>
                </a:solidFill>
                <a:latin typeface="Calibri"/>
                <a:cs typeface="Calibri"/>
              </a:rPr>
              <a:t>l’ordre</a:t>
            </a:r>
            <a:r>
              <a:rPr sz="997" spc="-9" dirty="0">
                <a:solidFill>
                  <a:prstClr val="black"/>
                </a:solidFill>
                <a:latin typeface="Calibri"/>
                <a:cs typeface="Calibri"/>
              </a:rPr>
              <a:t> </a:t>
            </a:r>
            <a:r>
              <a:rPr sz="997" spc="-5" dirty="0">
                <a:solidFill>
                  <a:prstClr val="black"/>
                </a:solidFill>
                <a:latin typeface="Calibri"/>
                <a:cs typeface="Calibri"/>
              </a:rPr>
              <a:t>du</a:t>
            </a:r>
            <a:r>
              <a:rPr sz="997" spc="-9" dirty="0">
                <a:solidFill>
                  <a:prstClr val="black"/>
                </a:solidFill>
                <a:latin typeface="Calibri"/>
                <a:cs typeface="Calibri"/>
              </a:rPr>
              <a:t> </a:t>
            </a:r>
            <a:r>
              <a:rPr sz="997" dirty="0">
                <a:solidFill>
                  <a:prstClr val="black"/>
                </a:solidFill>
                <a:latin typeface="Calibri"/>
                <a:cs typeface="Calibri"/>
              </a:rPr>
              <a:t>jour</a:t>
            </a:r>
            <a:r>
              <a:rPr sz="997" spc="-9" dirty="0">
                <a:solidFill>
                  <a:prstClr val="black"/>
                </a:solidFill>
                <a:latin typeface="Calibri"/>
                <a:cs typeface="Calibri"/>
              </a:rPr>
              <a:t> </a:t>
            </a:r>
            <a:r>
              <a:rPr sz="997" dirty="0">
                <a:solidFill>
                  <a:prstClr val="black"/>
                </a:solidFill>
                <a:latin typeface="Calibri"/>
                <a:cs typeface="Calibri"/>
              </a:rPr>
              <a:t>et</a:t>
            </a:r>
            <a:r>
              <a:rPr sz="997" spc="-9" dirty="0">
                <a:solidFill>
                  <a:prstClr val="black"/>
                </a:solidFill>
                <a:latin typeface="Calibri"/>
                <a:cs typeface="Calibri"/>
              </a:rPr>
              <a:t> </a:t>
            </a:r>
            <a:r>
              <a:rPr sz="997" dirty="0">
                <a:solidFill>
                  <a:prstClr val="black"/>
                </a:solidFill>
                <a:latin typeface="Calibri"/>
                <a:cs typeface="Calibri"/>
              </a:rPr>
              <a:t>vérifier</a:t>
            </a:r>
            <a:r>
              <a:rPr sz="997" spc="-14" dirty="0">
                <a:solidFill>
                  <a:prstClr val="black"/>
                </a:solidFill>
                <a:latin typeface="Calibri"/>
                <a:cs typeface="Calibri"/>
              </a:rPr>
              <a:t> </a:t>
            </a:r>
            <a:r>
              <a:rPr sz="997" dirty="0">
                <a:solidFill>
                  <a:prstClr val="black"/>
                </a:solidFill>
                <a:latin typeface="Calibri"/>
                <a:cs typeface="Calibri"/>
              </a:rPr>
              <a:t>le</a:t>
            </a:r>
            <a:r>
              <a:rPr sz="997" spc="-9" dirty="0">
                <a:solidFill>
                  <a:prstClr val="black"/>
                </a:solidFill>
                <a:latin typeface="Calibri"/>
                <a:cs typeface="Calibri"/>
              </a:rPr>
              <a:t> </a:t>
            </a:r>
            <a:r>
              <a:rPr sz="997" dirty="0">
                <a:solidFill>
                  <a:prstClr val="black"/>
                </a:solidFill>
                <a:latin typeface="Calibri"/>
                <a:cs typeface="Calibri"/>
              </a:rPr>
              <a:t>contenu</a:t>
            </a:r>
            <a:r>
              <a:rPr sz="997" spc="-14" dirty="0">
                <a:solidFill>
                  <a:prstClr val="black"/>
                </a:solidFill>
                <a:latin typeface="Calibri"/>
                <a:cs typeface="Calibri"/>
              </a:rPr>
              <a:t> </a:t>
            </a:r>
            <a:r>
              <a:rPr sz="997" spc="-5" dirty="0">
                <a:solidFill>
                  <a:prstClr val="black"/>
                </a:solidFill>
                <a:latin typeface="Calibri"/>
                <a:cs typeface="Calibri"/>
              </a:rPr>
              <a:t>de</a:t>
            </a:r>
            <a:r>
              <a:rPr sz="997" spc="-14" dirty="0">
                <a:solidFill>
                  <a:prstClr val="black"/>
                </a:solidFill>
                <a:latin typeface="Calibri"/>
                <a:cs typeface="Calibri"/>
              </a:rPr>
              <a:t> </a:t>
            </a:r>
            <a:r>
              <a:rPr sz="997" dirty="0">
                <a:solidFill>
                  <a:prstClr val="black"/>
                </a:solidFill>
                <a:latin typeface="Calibri"/>
                <a:cs typeface="Calibri"/>
              </a:rPr>
              <a:t>la </a:t>
            </a:r>
            <a:r>
              <a:rPr sz="997" spc="-208" dirty="0">
                <a:solidFill>
                  <a:prstClr val="black"/>
                </a:solidFill>
                <a:latin typeface="Calibri"/>
                <a:cs typeface="Calibri"/>
              </a:rPr>
              <a:t> </a:t>
            </a:r>
            <a:r>
              <a:rPr sz="997" dirty="0">
                <a:solidFill>
                  <a:prstClr val="black"/>
                </a:solidFill>
                <a:latin typeface="Calibri"/>
                <a:cs typeface="Calibri"/>
              </a:rPr>
              <a:t>convocation</a:t>
            </a:r>
            <a:r>
              <a:rPr sz="997" spc="-41" dirty="0">
                <a:solidFill>
                  <a:prstClr val="black"/>
                </a:solidFill>
                <a:latin typeface="Calibri"/>
                <a:cs typeface="Calibri"/>
              </a:rPr>
              <a:t> </a:t>
            </a:r>
            <a:r>
              <a:rPr sz="997" dirty="0">
                <a:solidFill>
                  <a:prstClr val="black"/>
                </a:solidFill>
                <a:latin typeface="Calibri"/>
                <a:cs typeface="Calibri"/>
              </a:rPr>
              <a:t>avant</a:t>
            </a:r>
            <a:r>
              <a:rPr sz="997" spc="-23" dirty="0">
                <a:solidFill>
                  <a:prstClr val="black"/>
                </a:solidFill>
                <a:latin typeface="Calibri"/>
                <a:cs typeface="Calibri"/>
              </a:rPr>
              <a:t> </a:t>
            </a:r>
            <a:r>
              <a:rPr sz="997" dirty="0">
                <a:solidFill>
                  <a:prstClr val="black"/>
                </a:solidFill>
                <a:latin typeface="Calibri"/>
                <a:cs typeface="Calibri"/>
              </a:rPr>
              <a:t>l’envoi</a:t>
            </a:r>
            <a:r>
              <a:rPr sz="997" spc="-9" dirty="0">
                <a:solidFill>
                  <a:prstClr val="black"/>
                </a:solidFill>
                <a:latin typeface="Calibri"/>
                <a:cs typeface="Calibri"/>
              </a:rPr>
              <a:t> </a:t>
            </a:r>
            <a:r>
              <a:rPr sz="997" dirty="0">
                <a:solidFill>
                  <a:prstClr val="black"/>
                </a:solidFill>
                <a:latin typeface="Calibri"/>
                <a:cs typeface="Calibri"/>
              </a:rPr>
              <a:t>définitif</a:t>
            </a:r>
            <a:endParaRPr sz="997">
              <a:solidFill>
                <a:prstClr val="black"/>
              </a:solidFill>
              <a:latin typeface="Calibri"/>
              <a:cs typeface="Calibri"/>
            </a:endParaRPr>
          </a:p>
        </p:txBody>
      </p:sp>
      <p:grpSp>
        <p:nvGrpSpPr>
          <p:cNvPr id="10" name="object 10"/>
          <p:cNvGrpSpPr/>
          <p:nvPr/>
        </p:nvGrpSpPr>
        <p:grpSpPr>
          <a:xfrm>
            <a:off x="2672182" y="2784429"/>
            <a:ext cx="6757232" cy="1328989"/>
            <a:chOff x="1266189" y="3070606"/>
            <a:chExt cx="7451725" cy="1465580"/>
          </a:xfrm>
        </p:grpSpPr>
        <p:sp>
          <p:nvSpPr>
            <p:cNvPr id="11" name="object 11"/>
            <p:cNvSpPr/>
            <p:nvPr/>
          </p:nvSpPr>
          <p:spPr>
            <a:xfrm>
              <a:off x="1272539" y="3076956"/>
              <a:ext cx="7439025" cy="1452880"/>
            </a:xfrm>
            <a:custGeom>
              <a:avLst/>
              <a:gdLst/>
              <a:ahLst/>
              <a:cxnLst/>
              <a:rect l="l" t="t" r="r" b="b"/>
              <a:pathLst>
                <a:path w="7439025" h="1452879">
                  <a:moveTo>
                    <a:pt x="7438643" y="0"/>
                  </a:moveTo>
                  <a:lnTo>
                    <a:pt x="0" y="0"/>
                  </a:lnTo>
                  <a:lnTo>
                    <a:pt x="0" y="943737"/>
                  </a:lnTo>
                  <a:lnTo>
                    <a:pt x="3537712" y="943737"/>
                  </a:lnTo>
                  <a:lnTo>
                    <a:pt x="3537712" y="1089279"/>
                  </a:lnTo>
                  <a:lnTo>
                    <a:pt x="3356229" y="1089279"/>
                  </a:lnTo>
                  <a:lnTo>
                    <a:pt x="3719322" y="1452372"/>
                  </a:lnTo>
                  <a:lnTo>
                    <a:pt x="4082415" y="1089279"/>
                  </a:lnTo>
                  <a:lnTo>
                    <a:pt x="3900932" y="1089279"/>
                  </a:lnTo>
                  <a:lnTo>
                    <a:pt x="3900932" y="943737"/>
                  </a:lnTo>
                  <a:lnTo>
                    <a:pt x="7438643" y="943737"/>
                  </a:lnTo>
                  <a:lnTo>
                    <a:pt x="7438643" y="0"/>
                  </a:lnTo>
                  <a:close/>
                </a:path>
              </a:pathLst>
            </a:custGeom>
            <a:solidFill>
              <a:srgbClr val="FFC000"/>
            </a:solidFill>
          </p:spPr>
          <p:txBody>
            <a:bodyPr wrap="square" lIns="0" tIns="0" rIns="0" bIns="0" rtlCol="0"/>
            <a:lstStyle/>
            <a:p>
              <a:pPr defTabSz="829178"/>
              <a:endParaRPr sz="1632">
                <a:solidFill>
                  <a:prstClr val="black"/>
                </a:solidFill>
                <a:latin typeface="Calibri"/>
              </a:endParaRPr>
            </a:p>
          </p:txBody>
        </p:sp>
        <p:sp>
          <p:nvSpPr>
            <p:cNvPr id="12" name="object 12"/>
            <p:cNvSpPr/>
            <p:nvPr/>
          </p:nvSpPr>
          <p:spPr>
            <a:xfrm>
              <a:off x="1272539" y="3076956"/>
              <a:ext cx="7439025" cy="1452880"/>
            </a:xfrm>
            <a:custGeom>
              <a:avLst/>
              <a:gdLst/>
              <a:ahLst/>
              <a:cxnLst/>
              <a:rect l="l" t="t" r="r" b="b"/>
              <a:pathLst>
                <a:path w="7439025" h="1452879">
                  <a:moveTo>
                    <a:pt x="7438643" y="943737"/>
                  </a:moveTo>
                  <a:lnTo>
                    <a:pt x="3900932" y="943737"/>
                  </a:lnTo>
                  <a:lnTo>
                    <a:pt x="3900932" y="1089279"/>
                  </a:lnTo>
                  <a:lnTo>
                    <a:pt x="4082415" y="1089279"/>
                  </a:lnTo>
                  <a:lnTo>
                    <a:pt x="3719322" y="1452372"/>
                  </a:lnTo>
                  <a:lnTo>
                    <a:pt x="3356229" y="1089279"/>
                  </a:lnTo>
                  <a:lnTo>
                    <a:pt x="3537712" y="1089279"/>
                  </a:lnTo>
                  <a:lnTo>
                    <a:pt x="3537712" y="943737"/>
                  </a:lnTo>
                  <a:lnTo>
                    <a:pt x="0" y="943737"/>
                  </a:lnTo>
                  <a:lnTo>
                    <a:pt x="0" y="0"/>
                  </a:lnTo>
                  <a:lnTo>
                    <a:pt x="7438643" y="0"/>
                  </a:lnTo>
                  <a:lnTo>
                    <a:pt x="7438643" y="943737"/>
                  </a:lnTo>
                  <a:close/>
                </a:path>
              </a:pathLst>
            </a:custGeom>
            <a:ln w="12192">
              <a:solidFill>
                <a:srgbClr val="FFFFFF"/>
              </a:solidFill>
            </a:ln>
          </p:spPr>
          <p:txBody>
            <a:bodyPr wrap="square" lIns="0" tIns="0" rIns="0" bIns="0" rtlCol="0"/>
            <a:lstStyle/>
            <a:p>
              <a:pPr defTabSz="829178"/>
              <a:endParaRPr sz="1632">
                <a:solidFill>
                  <a:prstClr val="black"/>
                </a:solidFill>
                <a:latin typeface="Calibri"/>
              </a:endParaRPr>
            </a:p>
          </p:txBody>
        </p:sp>
      </p:grpSp>
      <p:sp>
        <p:nvSpPr>
          <p:cNvPr id="13" name="object 13"/>
          <p:cNvSpPr txBox="1"/>
          <p:nvPr/>
        </p:nvSpPr>
        <p:spPr>
          <a:xfrm>
            <a:off x="3566889" y="2843853"/>
            <a:ext cx="4971042" cy="291389"/>
          </a:xfrm>
          <a:prstGeom prst="rect">
            <a:avLst/>
          </a:prstGeom>
        </p:spPr>
        <p:txBody>
          <a:bodyPr vert="horz" wrap="square" lIns="0" tIns="12092" rIns="0" bIns="0" rtlCol="0">
            <a:spAutoFit/>
          </a:bodyPr>
          <a:lstStyle/>
          <a:p>
            <a:pPr marL="11516" defTabSz="829178">
              <a:spcBef>
                <a:spcPts val="95"/>
              </a:spcBef>
            </a:pPr>
            <a:r>
              <a:rPr sz="1814" b="1" spc="-9" dirty="0">
                <a:solidFill>
                  <a:srgbClr val="FFFFFF"/>
                </a:solidFill>
                <a:latin typeface="Calibri"/>
                <a:cs typeface="Calibri"/>
              </a:rPr>
              <a:t>Contrôle</a:t>
            </a:r>
            <a:r>
              <a:rPr sz="1814" b="1" spc="-5" dirty="0">
                <a:solidFill>
                  <a:srgbClr val="FFFFFF"/>
                </a:solidFill>
                <a:latin typeface="Calibri"/>
                <a:cs typeface="Calibri"/>
              </a:rPr>
              <a:t> </a:t>
            </a:r>
            <a:r>
              <a:rPr sz="1814" b="1" dirty="0">
                <a:solidFill>
                  <a:srgbClr val="FFFFFF"/>
                </a:solidFill>
                <a:latin typeface="Calibri"/>
                <a:cs typeface="Calibri"/>
              </a:rPr>
              <a:t>des</a:t>
            </a:r>
            <a:r>
              <a:rPr sz="1814" b="1" spc="-9" dirty="0">
                <a:solidFill>
                  <a:srgbClr val="FFFFFF"/>
                </a:solidFill>
                <a:latin typeface="Calibri"/>
                <a:cs typeface="Calibri"/>
              </a:rPr>
              <a:t> comptes</a:t>
            </a:r>
            <a:r>
              <a:rPr sz="1814" b="1" spc="-14" dirty="0">
                <a:solidFill>
                  <a:srgbClr val="FFFFFF"/>
                </a:solidFill>
                <a:latin typeface="Calibri"/>
                <a:cs typeface="Calibri"/>
              </a:rPr>
              <a:t> </a:t>
            </a:r>
            <a:r>
              <a:rPr sz="1814" b="1" dirty="0">
                <a:solidFill>
                  <a:srgbClr val="FFFFFF"/>
                </a:solidFill>
                <a:latin typeface="Calibri"/>
                <a:cs typeface="Calibri"/>
              </a:rPr>
              <a:t>annuel</a:t>
            </a:r>
            <a:r>
              <a:rPr sz="1814" b="1" spc="-9" dirty="0">
                <a:solidFill>
                  <a:srgbClr val="FFFFFF"/>
                </a:solidFill>
                <a:latin typeface="Calibri"/>
                <a:cs typeface="Calibri"/>
              </a:rPr>
              <a:t> </a:t>
            </a:r>
            <a:r>
              <a:rPr sz="1814" b="1" dirty="0">
                <a:solidFill>
                  <a:srgbClr val="FFFFFF"/>
                </a:solidFill>
                <a:latin typeface="Calibri"/>
                <a:cs typeface="Calibri"/>
              </a:rPr>
              <a:t>(2 à</a:t>
            </a:r>
            <a:r>
              <a:rPr sz="1814" b="1" spc="5" dirty="0">
                <a:solidFill>
                  <a:srgbClr val="FFFFFF"/>
                </a:solidFill>
                <a:latin typeface="Calibri"/>
                <a:cs typeface="Calibri"/>
              </a:rPr>
              <a:t> </a:t>
            </a:r>
            <a:r>
              <a:rPr sz="1814" b="1" dirty="0">
                <a:solidFill>
                  <a:srgbClr val="FFFFFF"/>
                </a:solidFill>
                <a:latin typeface="Calibri"/>
                <a:cs typeface="Calibri"/>
              </a:rPr>
              <a:t>3</a:t>
            </a:r>
            <a:r>
              <a:rPr sz="1814" b="1" spc="-5" dirty="0">
                <a:solidFill>
                  <a:srgbClr val="FFFFFF"/>
                </a:solidFill>
                <a:latin typeface="Calibri"/>
                <a:cs typeface="Calibri"/>
              </a:rPr>
              <a:t> mois</a:t>
            </a:r>
            <a:r>
              <a:rPr sz="1814" b="1" spc="-9" dirty="0">
                <a:solidFill>
                  <a:srgbClr val="FFFFFF"/>
                </a:solidFill>
                <a:latin typeface="Calibri"/>
                <a:cs typeface="Calibri"/>
              </a:rPr>
              <a:t> </a:t>
            </a:r>
            <a:r>
              <a:rPr sz="1814" b="1" spc="-18" dirty="0">
                <a:solidFill>
                  <a:srgbClr val="FFFFFF"/>
                </a:solidFill>
                <a:latin typeface="Calibri"/>
                <a:cs typeface="Calibri"/>
              </a:rPr>
              <a:t>avant</a:t>
            </a:r>
            <a:r>
              <a:rPr sz="1814" b="1" spc="-5" dirty="0">
                <a:solidFill>
                  <a:srgbClr val="FFFFFF"/>
                </a:solidFill>
                <a:latin typeface="Calibri"/>
                <a:cs typeface="Calibri"/>
              </a:rPr>
              <a:t> </a:t>
            </a:r>
            <a:r>
              <a:rPr sz="1814" b="1" spc="-54" dirty="0">
                <a:solidFill>
                  <a:srgbClr val="FFFFFF"/>
                </a:solidFill>
                <a:latin typeface="Calibri"/>
                <a:cs typeface="Calibri"/>
              </a:rPr>
              <a:t>l’AG)</a:t>
            </a:r>
            <a:endParaRPr sz="1814">
              <a:solidFill>
                <a:prstClr val="black"/>
              </a:solidFill>
              <a:latin typeface="Calibri"/>
              <a:cs typeface="Calibri"/>
            </a:endParaRPr>
          </a:p>
        </p:txBody>
      </p:sp>
      <p:sp>
        <p:nvSpPr>
          <p:cNvPr id="14" name="object 14"/>
          <p:cNvSpPr txBox="1"/>
          <p:nvPr/>
        </p:nvSpPr>
        <p:spPr>
          <a:xfrm>
            <a:off x="2672413" y="3247617"/>
            <a:ext cx="3384661" cy="339691"/>
          </a:xfrm>
          <a:prstGeom prst="rect">
            <a:avLst/>
          </a:prstGeom>
          <a:solidFill>
            <a:srgbClr val="FFE8CA">
              <a:alpha val="90194"/>
            </a:srgbClr>
          </a:solidFill>
        </p:spPr>
        <p:txBody>
          <a:bodyPr vert="horz" wrap="square" lIns="0" tIns="57006" rIns="0" bIns="0" rtlCol="0">
            <a:spAutoFit/>
          </a:bodyPr>
          <a:lstStyle/>
          <a:p>
            <a:pPr marL="1067567" marR="84069" indent="-977163" defTabSz="829178">
              <a:lnSpc>
                <a:spcPts val="1097"/>
              </a:lnSpc>
              <a:spcBef>
                <a:spcPts val="449"/>
              </a:spcBef>
            </a:pPr>
            <a:r>
              <a:rPr sz="997" spc="-5" dirty="0">
                <a:solidFill>
                  <a:prstClr val="black"/>
                </a:solidFill>
                <a:latin typeface="Calibri"/>
                <a:cs typeface="Calibri"/>
              </a:rPr>
              <a:t>Finalisation du </a:t>
            </a:r>
            <a:r>
              <a:rPr sz="997" dirty="0">
                <a:solidFill>
                  <a:prstClr val="black"/>
                </a:solidFill>
                <a:latin typeface="Calibri"/>
                <a:cs typeface="Calibri"/>
              </a:rPr>
              <a:t>contrôle des comptes et élaboration </a:t>
            </a:r>
            <a:r>
              <a:rPr sz="997" spc="-5" dirty="0">
                <a:solidFill>
                  <a:prstClr val="black"/>
                </a:solidFill>
                <a:latin typeface="Calibri"/>
                <a:cs typeface="Calibri"/>
              </a:rPr>
              <a:t>du budget </a:t>
            </a:r>
            <a:r>
              <a:rPr sz="997" spc="-213" dirty="0">
                <a:solidFill>
                  <a:prstClr val="black"/>
                </a:solidFill>
                <a:latin typeface="Calibri"/>
                <a:cs typeface="Calibri"/>
              </a:rPr>
              <a:t> </a:t>
            </a:r>
            <a:r>
              <a:rPr sz="997" dirty="0">
                <a:solidFill>
                  <a:prstClr val="black"/>
                </a:solidFill>
                <a:latin typeface="Calibri"/>
                <a:cs typeface="Calibri"/>
              </a:rPr>
              <a:t>pour</a:t>
            </a:r>
            <a:r>
              <a:rPr sz="997" spc="-14" dirty="0">
                <a:solidFill>
                  <a:prstClr val="black"/>
                </a:solidFill>
                <a:latin typeface="Calibri"/>
                <a:cs typeface="Calibri"/>
              </a:rPr>
              <a:t> </a:t>
            </a:r>
            <a:r>
              <a:rPr sz="997" dirty="0">
                <a:solidFill>
                  <a:prstClr val="black"/>
                </a:solidFill>
                <a:latin typeface="Calibri"/>
                <a:cs typeface="Calibri"/>
              </a:rPr>
              <a:t>approbation</a:t>
            </a:r>
            <a:r>
              <a:rPr sz="997" spc="-14" dirty="0">
                <a:solidFill>
                  <a:prstClr val="black"/>
                </a:solidFill>
                <a:latin typeface="Calibri"/>
                <a:cs typeface="Calibri"/>
              </a:rPr>
              <a:t> </a:t>
            </a:r>
            <a:r>
              <a:rPr sz="997" dirty="0">
                <a:solidFill>
                  <a:prstClr val="black"/>
                </a:solidFill>
                <a:latin typeface="Calibri"/>
                <a:cs typeface="Calibri"/>
              </a:rPr>
              <a:t>en</a:t>
            </a:r>
            <a:r>
              <a:rPr sz="997" spc="-14" dirty="0">
                <a:solidFill>
                  <a:prstClr val="black"/>
                </a:solidFill>
                <a:latin typeface="Calibri"/>
                <a:cs typeface="Calibri"/>
              </a:rPr>
              <a:t> </a:t>
            </a:r>
            <a:r>
              <a:rPr sz="997" dirty="0">
                <a:solidFill>
                  <a:prstClr val="black"/>
                </a:solidFill>
                <a:latin typeface="Calibri"/>
                <a:cs typeface="Calibri"/>
              </a:rPr>
              <a:t>AG</a:t>
            </a:r>
            <a:endParaRPr sz="997">
              <a:solidFill>
                <a:prstClr val="black"/>
              </a:solidFill>
              <a:latin typeface="Calibri"/>
              <a:cs typeface="Calibri"/>
            </a:endParaRPr>
          </a:p>
        </p:txBody>
      </p:sp>
      <p:sp>
        <p:nvSpPr>
          <p:cNvPr id="15" name="object 15"/>
          <p:cNvSpPr txBox="1"/>
          <p:nvPr/>
        </p:nvSpPr>
        <p:spPr>
          <a:xfrm>
            <a:off x="6056844" y="3247617"/>
            <a:ext cx="3371994" cy="339691"/>
          </a:xfrm>
          <a:prstGeom prst="rect">
            <a:avLst/>
          </a:prstGeom>
          <a:solidFill>
            <a:srgbClr val="CFD4EA">
              <a:alpha val="90194"/>
            </a:srgbClr>
          </a:solidFill>
        </p:spPr>
        <p:txBody>
          <a:bodyPr vert="horz" wrap="square" lIns="0" tIns="57006" rIns="0" bIns="0" rtlCol="0">
            <a:spAutoFit/>
          </a:bodyPr>
          <a:lstStyle/>
          <a:p>
            <a:pPr marL="1238585" marR="113436" indent="-1128027" defTabSz="829178">
              <a:lnSpc>
                <a:spcPts val="1097"/>
              </a:lnSpc>
              <a:spcBef>
                <a:spcPts val="449"/>
              </a:spcBef>
            </a:pPr>
            <a:r>
              <a:rPr sz="997" spc="-5" dirty="0">
                <a:solidFill>
                  <a:prstClr val="black"/>
                </a:solidFill>
                <a:latin typeface="Calibri"/>
                <a:cs typeface="Calibri"/>
              </a:rPr>
              <a:t>Finir </a:t>
            </a:r>
            <a:r>
              <a:rPr sz="997" dirty="0">
                <a:solidFill>
                  <a:prstClr val="black"/>
                </a:solidFill>
                <a:latin typeface="Calibri"/>
                <a:cs typeface="Calibri"/>
              </a:rPr>
              <a:t>et</a:t>
            </a:r>
            <a:r>
              <a:rPr sz="997" spc="-9" dirty="0">
                <a:solidFill>
                  <a:prstClr val="black"/>
                </a:solidFill>
                <a:latin typeface="Calibri"/>
                <a:cs typeface="Calibri"/>
              </a:rPr>
              <a:t> </a:t>
            </a:r>
            <a:r>
              <a:rPr sz="997" dirty="0">
                <a:solidFill>
                  <a:prstClr val="black"/>
                </a:solidFill>
                <a:latin typeface="Calibri"/>
                <a:cs typeface="Calibri"/>
              </a:rPr>
              <a:t>arrêter</a:t>
            </a:r>
            <a:r>
              <a:rPr sz="997" spc="-9" dirty="0">
                <a:solidFill>
                  <a:prstClr val="black"/>
                </a:solidFill>
                <a:latin typeface="Calibri"/>
                <a:cs typeface="Calibri"/>
              </a:rPr>
              <a:t> </a:t>
            </a:r>
            <a:r>
              <a:rPr sz="997" dirty="0">
                <a:solidFill>
                  <a:prstClr val="black"/>
                </a:solidFill>
                <a:latin typeface="Calibri"/>
                <a:cs typeface="Calibri"/>
              </a:rPr>
              <a:t>les</a:t>
            </a:r>
            <a:r>
              <a:rPr sz="997" spc="-14" dirty="0">
                <a:solidFill>
                  <a:prstClr val="black"/>
                </a:solidFill>
                <a:latin typeface="Calibri"/>
                <a:cs typeface="Calibri"/>
              </a:rPr>
              <a:t> </a:t>
            </a:r>
            <a:r>
              <a:rPr sz="997" dirty="0">
                <a:solidFill>
                  <a:prstClr val="black"/>
                </a:solidFill>
                <a:latin typeface="Calibri"/>
                <a:cs typeface="Calibri"/>
              </a:rPr>
              <a:t>devis,</a:t>
            </a:r>
            <a:r>
              <a:rPr sz="997" spc="-23" dirty="0">
                <a:solidFill>
                  <a:prstClr val="black"/>
                </a:solidFill>
                <a:latin typeface="Calibri"/>
                <a:cs typeface="Calibri"/>
              </a:rPr>
              <a:t> </a:t>
            </a:r>
            <a:r>
              <a:rPr sz="997" dirty="0">
                <a:solidFill>
                  <a:prstClr val="black"/>
                </a:solidFill>
                <a:latin typeface="Calibri"/>
                <a:cs typeface="Calibri"/>
              </a:rPr>
              <a:t>marchés,</a:t>
            </a:r>
            <a:r>
              <a:rPr sz="997" spc="-18" dirty="0">
                <a:solidFill>
                  <a:prstClr val="black"/>
                </a:solidFill>
                <a:latin typeface="Calibri"/>
                <a:cs typeface="Calibri"/>
              </a:rPr>
              <a:t> </a:t>
            </a:r>
            <a:r>
              <a:rPr sz="997" dirty="0">
                <a:solidFill>
                  <a:prstClr val="black"/>
                </a:solidFill>
                <a:latin typeface="Calibri"/>
                <a:cs typeface="Calibri"/>
              </a:rPr>
              <a:t>contrats</a:t>
            </a:r>
            <a:r>
              <a:rPr sz="997" spc="-9" dirty="0">
                <a:solidFill>
                  <a:prstClr val="black"/>
                </a:solidFill>
                <a:latin typeface="Calibri"/>
                <a:cs typeface="Calibri"/>
              </a:rPr>
              <a:t> </a:t>
            </a:r>
            <a:r>
              <a:rPr sz="997" dirty="0">
                <a:solidFill>
                  <a:prstClr val="black"/>
                </a:solidFill>
                <a:latin typeface="Calibri"/>
                <a:cs typeface="Calibri"/>
              </a:rPr>
              <a:t>à</a:t>
            </a:r>
            <a:r>
              <a:rPr sz="997" spc="-14" dirty="0">
                <a:solidFill>
                  <a:prstClr val="black"/>
                </a:solidFill>
                <a:latin typeface="Calibri"/>
                <a:cs typeface="Calibri"/>
              </a:rPr>
              <a:t> </a:t>
            </a:r>
            <a:r>
              <a:rPr sz="997" dirty="0">
                <a:solidFill>
                  <a:prstClr val="black"/>
                </a:solidFill>
                <a:latin typeface="Calibri"/>
                <a:cs typeface="Calibri"/>
              </a:rPr>
              <a:t>mettre</a:t>
            </a:r>
            <a:r>
              <a:rPr sz="997" spc="-18" dirty="0">
                <a:solidFill>
                  <a:prstClr val="black"/>
                </a:solidFill>
                <a:latin typeface="Calibri"/>
                <a:cs typeface="Calibri"/>
              </a:rPr>
              <a:t> </a:t>
            </a:r>
            <a:r>
              <a:rPr sz="997" dirty="0">
                <a:solidFill>
                  <a:prstClr val="black"/>
                </a:solidFill>
                <a:latin typeface="Calibri"/>
                <a:cs typeface="Calibri"/>
              </a:rPr>
              <a:t>à</a:t>
            </a:r>
            <a:r>
              <a:rPr sz="997" spc="-9" dirty="0">
                <a:solidFill>
                  <a:prstClr val="black"/>
                </a:solidFill>
                <a:latin typeface="Calibri"/>
                <a:cs typeface="Calibri"/>
              </a:rPr>
              <a:t> </a:t>
            </a:r>
            <a:r>
              <a:rPr sz="997" dirty="0">
                <a:solidFill>
                  <a:prstClr val="black"/>
                </a:solidFill>
                <a:latin typeface="Calibri"/>
                <a:cs typeface="Calibri"/>
              </a:rPr>
              <a:t>l’ordre </a:t>
            </a:r>
            <a:r>
              <a:rPr sz="997" spc="-213" dirty="0">
                <a:solidFill>
                  <a:prstClr val="black"/>
                </a:solidFill>
                <a:latin typeface="Calibri"/>
                <a:cs typeface="Calibri"/>
              </a:rPr>
              <a:t> </a:t>
            </a:r>
            <a:r>
              <a:rPr sz="997" spc="-5" dirty="0">
                <a:solidFill>
                  <a:prstClr val="black"/>
                </a:solidFill>
                <a:latin typeface="Calibri"/>
                <a:cs typeface="Calibri"/>
              </a:rPr>
              <a:t>du</a:t>
            </a:r>
            <a:r>
              <a:rPr sz="997" spc="-9" dirty="0">
                <a:solidFill>
                  <a:prstClr val="black"/>
                </a:solidFill>
                <a:latin typeface="Calibri"/>
                <a:cs typeface="Calibri"/>
              </a:rPr>
              <a:t> </a:t>
            </a:r>
            <a:r>
              <a:rPr sz="997" dirty="0">
                <a:solidFill>
                  <a:prstClr val="black"/>
                </a:solidFill>
                <a:latin typeface="Calibri"/>
                <a:cs typeface="Calibri"/>
              </a:rPr>
              <a:t>jour</a:t>
            </a:r>
            <a:r>
              <a:rPr sz="997" spc="-9" dirty="0">
                <a:solidFill>
                  <a:prstClr val="black"/>
                </a:solidFill>
                <a:latin typeface="Calibri"/>
                <a:cs typeface="Calibri"/>
              </a:rPr>
              <a:t> </a:t>
            </a:r>
            <a:r>
              <a:rPr sz="997" dirty="0">
                <a:solidFill>
                  <a:prstClr val="black"/>
                </a:solidFill>
                <a:latin typeface="Calibri"/>
                <a:cs typeface="Calibri"/>
              </a:rPr>
              <a:t>pour</a:t>
            </a:r>
            <a:r>
              <a:rPr sz="997" spc="-14" dirty="0">
                <a:solidFill>
                  <a:prstClr val="black"/>
                </a:solidFill>
                <a:latin typeface="Calibri"/>
                <a:cs typeface="Calibri"/>
              </a:rPr>
              <a:t> </a:t>
            </a:r>
            <a:r>
              <a:rPr sz="997" dirty="0">
                <a:solidFill>
                  <a:prstClr val="black"/>
                </a:solidFill>
                <a:latin typeface="Calibri"/>
                <a:cs typeface="Calibri"/>
              </a:rPr>
              <a:t>l’AG</a:t>
            </a:r>
            <a:endParaRPr sz="997">
              <a:solidFill>
                <a:prstClr val="black"/>
              </a:solidFill>
              <a:latin typeface="Calibri"/>
              <a:cs typeface="Calibri"/>
            </a:endParaRPr>
          </a:p>
        </p:txBody>
      </p:sp>
      <p:grpSp>
        <p:nvGrpSpPr>
          <p:cNvPr id="16" name="object 16"/>
          <p:cNvGrpSpPr/>
          <p:nvPr/>
        </p:nvGrpSpPr>
        <p:grpSpPr>
          <a:xfrm>
            <a:off x="2672413" y="1478703"/>
            <a:ext cx="6756656" cy="1328414"/>
            <a:chOff x="1266444" y="1630680"/>
            <a:chExt cx="7451090" cy="1464945"/>
          </a:xfrm>
        </p:grpSpPr>
        <p:sp>
          <p:nvSpPr>
            <p:cNvPr id="17" name="object 17"/>
            <p:cNvSpPr/>
            <p:nvPr/>
          </p:nvSpPr>
          <p:spPr>
            <a:xfrm>
              <a:off x="1272540" y="1636776"/>
              <a:ext cx="7439025" cy="1452880"/>
            </a:xfrm>
            <a:custGeom>
              <a:avLst/>
              <a:gdLst/>
              <a:ahLst/>
              <a:cxnLst/>
              <a:rect l="l" t="t" r="r" b="b"/>
              <a:pathLst>
                <a:path w="7439025" h="1452880">
                  <a:moveTo>
                    <a:pt x="7438643" y="0"/>
                  </a:moveTo>
                  <a:lnTo>
                    <a:pt x="0" y="0"/>
                  </a:lnTo>
                  <a:lnTo>
                    <a:pt x="0" y="943737"/>
                  </a:lnTo>
                  <a:lnTo>
                    <a:pt x="3537712" y="943737"/>
                  </a:lnTo>
                  <a:lnTo>
                    <a:pt x="3537712" y="1089278"/>
                  </a:lnTo>
                  <a:lnTo>
                    <a:pt x="3356229" y="1089278"/>
                  </a:lnTo>
                  <a:lnTo>
                    <a:pt x="3719322" y="1452372"/>
                  </a:lnTo>
                  <a:lnTo>
                    <a:pt x="4082415" y="1089278"/>
                  </a:lnTo>
                  <a:lnTo>
                    <a:pt x="3900932" y="1089278"/>
                  </a:lnTo>
                  <a:lnTo>
                    <a:pt x="3900932" y="943737"/>
                  </a:lnTo>
                  <a:lnTo>
                    <a:pt x="7438643" y="943737"/>
                  </a:lnTo>
                  <a:lnTo>
                    <a:pt x="7438643" y="0"/>
                  </a:lnTo>
                  <a:close/>
                </a:path>
              </a:pathLst>
            </a:custGeom>
            <a:solidFill>
              <a:srgbClr val="4471C4"/>
            </a:solidFill>
          </p:spPr>
          <p:txBody>
            <a:bodyPr wrap="square" lIns="0" tIns="0" rIns="0" bIns="0" rtlCol="0"/>
            <a:lstStyle/>
            <a:p>
              <a:pPr defTabSz="829178"/>
              <a:endParaRPr sz="1632">
                <a:solidFill>
                  <a:prstClr val="black"/>
                </a:solidFill>
                <a:latin typeface="Calibri"/>
              </a:endParaRPr>
            </a:p>
          </p:txBody>
        </p:sp>
        <p:sp>
          <p:nvSpPr>
            <p:cNvPr id="18" name="object 18"/>
            <p:cNvSpPr/>
            <p:nvPr/>
          </p:nvSpPr>
          <p:spPr>
            <a:xfrm>
              <a:off x="1272540" y="1636776"/>
              <a:ext cx="7439025" cy="1452880"/>
            </a:xfrm>
            <a:custGeom>
              <a:avLst/>
              <a:gdLst/>
              <a:ahLst/>
              <a:cxnLst/>
              <a:rect l="l" t="t" r="r" b="b"/>
              <a:pathLst>
                <a:path w="7439025" h="1452880">
                  <a:moveTo>
                    <a:pt x="7438643" y="943737"/>
                  </a:moveTo>
                  <a:lnTo>
                    <a:pt x="3900932" y="943737"/>
                  </a:lnTo>
                  <a:lnTo>
                    <a:pt x="3900932" y="1089278"/>
                  </a:lnTo>
                  <a:lnTo>
                    <a:pt x="4082415" y="1089278"/>
                  </a:lnTo>
                  <a:lnTo>
                    <a:pt x="3719322" y="1452372"/>
                  </a:lnTo>
                  <a:lnTo>
                    <a:pt x="3356229" y="1089278"/>
                  </a:lnTo>
                  <a:lnTo>
                    <a:pt x="3537712" y="1089278"/>
                  </a:lnTo>
                  <a:lnTo>
                    <a:pt x="3537712" y="943737"/>
                  </a:lnTo>
                  <a:lnTo>
                    <a:pt x="0" y="943737"/>
                  </a:lnTo>
                  <a:lnTo>
                    <a:pt x="0" y="0"/>
                  </a:lnTo>
                  <a:lnTo>
                    <a:pt x="7438643" y="0"/>
                  </a:lnTo>
                  <a:lnTo>
                    <a:pt x="7438643" y="943737"/>
                  </a:lnTo>
                  <a:close/>
                </a:path>
              </a:pathLst>
            </a:custGeom>
            <a:ln w="12192">
              <a:solidFill>
                <a:srgbClr val="FFFFFF"/>
              </a:solidFill>
            </a:ln>
          </p:spPr>
          <p:txBody>
            <a:bodyPr wrap="square" lIns="0" tIns="0" rIns="0" bIns="0" rtlCol="0"/>
            <a:lstStyle/>
            <a:p>
              <a:pPr defTabSz="829178"/>
              <a:endParaRPr sz="1632">
                <a:solidFill>
                  <a:prstClr val="black"/>
                </a:solidFill>
                <a:latin typeface="Calibri"/>
              </a:endParaRPr>
            </a:p>
          </p:txBody>
        </p:sp>
      </p:grpSp>
      <p:sp>
        <p:nvSpPr>
          <p:cNvPr id="19" name="object 19"/>
          <p:cNvSpPr txBox="1"/>
          <p:nvPr/>
        </p:nvSpPr>
        <p:spPr>
          <a:xfrm>
            <a:off x="2675177" y="1512050"/>
            <a:ext cx="6841646" cy="291389"/>
          </a:xfrm>
          <a:prstGeom prst="rect">
            <a:avLst/>
          </a:prstGeom>
        </p:spPr>
        <p:txBody>
          <a:bodyPr vert="horz" wrap="square" lIns="0" tIns="12092" rIns="0" bIns="0" rtlCol="0">
            <a:spAutoFit/>
          </a:bodyPr>
          <a:lstStyle/>
          <a:p>
            <a:pPr marL="11516" defTabSz="829178">
              <a:spcBef>
                <a:spcPts val="5"/>
              </a:spcBef>
            </a:pPr>
            <a:r>
              <a:rPr sz="1814" b="1" spc="-9" dirty="0" err="1">
                <a:solidFill>
                  <a:srgbClr val="FFFFFF"/>
                </a:solidFill>
                <a:latin typeface="Calibri"/>
                <a:cs typeface="Calibri"/>
              </a:rPr>
              <a:t>Contrôle</a:t>
            </a:r>
            <a:r>
              <a:rPr sz="1814" b="1" spc="-9" dirty="0">
                <a:solidFill>
                  <a:srgbClr val="FFFFFF"/>
                </a:solidFill>
                <a:latin typeface="Calibri"/>
                <a:cs typeface="Calibri"/>
              </a:rPr>
              <a:t> </a:t>
            </a:r>
            <a:r>
              <a:rPr sz="1814" b="1" dirty="0">
                <a:solidFill>
                  <a:srgbClr val="FFFFFF"/>
                </a:solidFill>
                <a:latin typeface="Calibri"/>
                <a:cs typeface="Calibri"/>
              </a:rPr>
              <a:t>des</a:t>
            </a:r>
            <a:r>
              <a:rPr sz="1814" b="1" spc="-9" dirty="0">
                <a:solidFill>
                  <a:srgbClr val="FFFFFF"/>
                </a:solidFill>
                <a:latin typeface="Calibri"/>
                <a:cs typeface="Calibri"/>
              </a:rPr>
              <a:t> comptes</a:t>
            </a:r>
            <a:r>
              <a:rPr sz="1814" b="1" spc="-18" dirty="0">
                <a:solidFill>
                  <a:srgbClr val="FFFFFF"/>
                </a:solidFill>
                <a:latin typeface="Calibri"/>
                <a:cs typeface="Calibri"/>
              </a:rPr>
              <a:t> </a:t>
            </a:r>
            <a:r>
              <a:rPr sz="1814" b="1" spc="-9" dirty="0">
                <a:solidFill>
                  <a:srgbClr val="FFFFFF"/>
                </a:solidFill>
                <a:latin typeface="Calibri"/>
                <a:cs typeface="Calibri"/>
              </a:rPr>
              <a:t>intermédiaire</a:t>
            </a:r>
            <a:r>
              <a:rPr sz="1814" b="1" spc="-5" dirty="0">
                <a:solidFill>
                  <a:srgbClr val="FFFFFF"/>
                </a:solidFill>
                <a:latin typeface="Calibri"/>
                <a:cs typeface="Calibri"/>
              </a:rPr>
              <a:t> </a:t>
            </a:r>
            <a:r>
              <a:rPr sz="1814" b="1" dirty="0">
                <a:solidFill>
                  <a:srgbClr val="FFFFFF"/>
                </a:solidFill>
                <a:latin typeface="Calibri"/>
                <a:cs typeface="Calibri"/>
              </a:rPr>
              <a:t>(1 </a:t>
            </a:r>
            <a:r>
              <a:rPr sz="1814" b="1" spc="-9" dirty="0">
                <a:solidFill>
                  <a:srgbClr val="FFFFFF"/>
                </a:solidFill>
                <a:latin typeface="Calibri"/>
                <a:cs typeface="Calibri"/>
              </a:rPr>
              <a:t>fois</a:t>
            </a:r>
            <a:r>
              <a:rPr sz="1814" b="1" dirty="0">
                <a:solidFill>
                  <a:srgbClr val="FFFFFF"/>
                </a:solidFill>
                <a:latin typeface="Calibri"/>
                <a:cs typeface="Calibri"/>
              </a:rPr>
              <a:t> par</a:t>
            </a:r>
            <a:r>
              <a:rPr sz="1814" b="1" spc="-14" dirty="0">
                <a:solidFill>
                  <a:srgbClr val="FFFFFF"/>
                </a:solidFill>
                <a:latin typeface="Calibri"/>
                <a:cs typeface="Calibri"/>
              </a:rPr>
              <a:t> </a:t>
            </a:r>
            <a:r>
              <a:rPr sz="1814" b="1" spc="-5" dirty="0">
                <a:solidFill>
                  <a:srgbClr val="FFFFFF"/>
                </a:solidFill>
                <a:latin typeface="Calibri"/>
                <a:cs typeface="Calibri"/>
              </a:rPr>
              <a:t>trimestre)</a:t>
            </a:r>
            <a:endParaRPr sz="1814" dirty="0">
              <a:solidFill>
                <a:prstClr val="black"/>
              </a:solidFill>
              <a:latin typeface="Calibri"/>
              <a:cs typeface="Calibri"/>
            </a:endParaRPr>
          </a:p>
        </p:txBody>
      </p:sp>
      <p:sp>
        <p:nvSpPr>
          <p:cNvPr id="20" name="object 20"/>
          <p:cNvSpPr txBox="1"/>
          <p:nvPr/>
        </p:nvSpPr>
        <p:spPr>
          <a:xfrm>
            <a:off x="2672413" y="1943042"/>
            <a:ext cx="3384661" cy="360752"/>
          </a:xfrm>
          <a:prstGeom prst="rect">
            <a:avLst/>
          </a:prstGeom>
          <a:solidFill>
            <a:srgbClr val="D4E2CF">
              <a:alpha val="90194"/>
            </a:srgbClr>
          </a:solidFill>
        </p:spPr>
        <p:txBody>
          <a:bodyPr vert="horz" wrap="square" lIns="0" tIns="27063" rIns="0" bIns="0" rtlCol="0">
            <a:spAutoFit/>
          </a:bodyPr>
          <a:lstStyle/>
          <a:p>
            <a:pPr algn="ctr" defTabSz="829178">
              <a:lnSpc>
                <a:spcPts val="1251"/>
              </a:lnSpc>
              <a:spcBef>
                <a:spcPts val="212"/>
              </a:spcBef>
            </a:pPr>
            <a:r>
              <a:rPr sz="1088" spc="-5" dirty="0">
                <a:solidFill>
                  <a:prstClr val="black"/>
                </a:solidFill>
                <a:latin typeface="Calibri"/>
                <a:cs typeface="Calibri"/>
              </a:rPr>
              <a:t>Suivi</a:t>
            </a:r>
            <a:r>
              <a:rPr sz="1088" spc="-9" dirty="0">
                <a:solidFill>
                  <a:prstClr val="black"/>
                </a:solidFill>
                <a:latin typeface="Calibri"/>
                <a:cs typeface="Calibri"/>
              </a:rPr>
              <a:t> </a:t>
            </a:r>
            <a:r>
              <a:rPr sz="1088" dirty="0">
                <a:solidFill>
                  <a:prstClr val="black"/>
                </a:solidFill>
                <a:latin typeface="Calibri"/>
                <a:cs typeface="Calibri"/>
              </a:rPr>
              <a:t>des</a:t>
            </a:r>
            <a:r>
              <a:rPr sz="1088" spc="-9" dirty="0">
                <a:solidFill>
                  <a:prstClr val="black"/>
                </a:solidFill>
                <a:latin typeface="Calibri"/>
                <a:cs typeface="Calibri"/>
              </a:rPr>
              <a:t> </a:t>
            </a:r>
            <a:r>
              <a:rPr sz="1088" dirty="0">
                <a:solidFill>
                  <a:prstClr val="black"/>
                </a:solidFill>
                <a:latin typeface="Calibri"/>
                <a:cs typeface="Calibri"/>
              </a:rPr>
              <a:t>dépenses</a:t>
            </a:r>
            <a:r>
              <a:rPr sz="1088" spc="-23" dirty="0">
                <a:solidFill>
                  <a:prstClr val="black"/>
                </a:solidFill>
                <a:latin typeface="Calibri"/>
                <a:cs typeface="Calibri"/>
              </a:rPr>
              <a:t> </a:t>
            </a:r>
            <a:r>
              <a:rPr sz="1088" spc="-9" dirty="0">
                <a:solidFill>
                  <a:prstClr val="black"/>
                </a:solidFill>
                <a:latin typeface="Calibri"/>
                <a:cs typeface="Calibri"/>
              </a:rPr>
              <a:t>et</a:t>
            </a:r>
            <a:r>
              <a:rPr sz="1088" dirty="0">
                <a:solidFill>
                  <a:prstClr val="black"/>
                </a:solidFill>
                <a:latin typeface="Calibri"/>
                <a:cs typeface="Calibri"/>
              </a:rPr>
              <a:t> de</a:t>
            </a:r>
            <a:r>
              <a:rPr sz="1088" spc="-5" dirty="0">
                <a:solidFill>
                  <a:prstClr val="black"/>
                </a:solidFill>
                <a:latin typeface="Calibri"/>
                <a:cs typeface="Calibri"/>
              </a:rPr>
              <a:t> </a:t>
            </a:r>
            <a:r>
              <a:rPr sz="1088" dirty="0">
                <a:solidFill>
                  <a:prstClr val="black"/>
                </a:solidFill>
                <a:latin typeface="Calibri"/>
                <a:cs typeface="Calibri"/>
              </a:rPr>
              <a:t>la </a:t>
            </a:r>
            <a:r>
              <a:rPr sz="1088" spc="-5" dirty="0">
                <a:solidFill>
                  <a:prstClr val="black"/>
                </a:solidFill>
                <a:latin typeface="Calibri"/>
                <a:cs typeface="Calibri"/>
              </a:rPr>
              <a:t>gestion</a:t>
            </a:r>
            <a:r>
              <a:rPr sz="1088" spc="-9" dirty="0">
                <a:solidFill>
                  <a:prstClr val="black"/>
                </a:solidFill>
                <a:latin typeface="Calibri"/>
                <a:cs typeface="Calibri"/>
              </a:rPr>
              <a:t> courantes,</a:t>
            </a:r>
            <a:r>
              <a:rPr sz="1088" spc="-23" dirty="0">
                <a:solidFill>
                  <a:prstClr val="black"/>
                </a:solidFill>
                <a:latin typeface="Calibri"/>
                <a:cs typeface="Calibri"/>
              </a:rPr>
              <a:t> </a:t>
            </a:r>
            <a:r>
              <a:rPr sz="1088" spc="-9" dirty="0">
                <a:solidFill>
                  <a:prstClr val="black"/>
                </a:solidFill>
                <a:latin typeface="Calibri"/>
                <a:cs typeface="Calibri"/>
              </a:rPr>
              <a:t>contrats,</a:t>
            </a:r>
            <a:endParaRPr sz="1088">
              <a:solidFill>
                <a:prstClr val="black"/>
              </a:solidFill>
              <a:latin typeface="Calibri"/>
              <a:cs typeface="Calibri"/>
            </a:endParaRPr>
          </a:p>
          <a:p>
            <a:pPr algn="ctr" defTabSz="829178">
              <a:lnSpc>
                <a:spcPts val="1251"/>
              </a:lnSpc>
            </a:pPr>
            <a:r>
              <a:rPr sz="1088" spc="-5" dirty="0">
                <a:solidFill>
                  <a:prstClr val="black"/>
                </a:solidFill>
                <a:latin typeface="Calibri"/>
                <a:cs typeface="Calibri"/>
              </a:rPr>
              <a:t>entretiens,</a:t>
            </a:r>
            <a:r>
              <a:rPr sz="1088" spc="-36" dirty="0">
                <a:solidFill>
                  <a:prstClr val="black"/>
                </a:solidFill>
                <a:latin typeface="Calibri"/>
                <a:cs typeface="Calibri"/>
              </a:rPr>
              <a:t> </a:t>
            </a:r>
            <a:r>
              <a:rPr sz="1088" spc="-5" dirty="0">
                <a:solidFill>
                  <a:prstClr val="black"/>
                </a:solidFill>
                <a:latin typeface="Calibri"/>
                <a:cs typeface="Calibri"/>
              </a:rPr>
              <a:t>nouveau</a:t>
            </a:r>
            <a:r>
              <a:rPr sz="1088" spc="-18" dirty="0">
                <a:solidFill>
                  <a:prstClr val="black"/>
                </a:solidFill>
                <a:latin typeface="Calibri"/>
                <a:cs typeface="Calibri"/>
              </a:rPr>
              <a:t> </a:t>
            </a:r>
            <a:r>
              <a:rPr sz="1088" spc="-9" dirty="0">
                <a:solidFill>
                  <a:prstClr val="black"/>
                </a:solidFill>
                <a:latin typeface="Calibri"/>
                <a:cs typeface="Calibri"/>
              </a:rPr>
              <a:t>contrat</a:t>
            </a:r>
            <a:r>
              <a:rPr sz="1088" spc="-14" dirty="0">
                <a:solidFill>
                  <a:prstClr val="black"/>
                </a:solidFill>
                <a:latin typeface="Calibri"/>
                <a:cs typeface="Calibri"/>
              </a:rPr>
              <a:t> </a:t>
            </a:r>
            <a:r>
              <a:rPr sz="1088" dirty="0">
                <a:solidFill>
                  <a:prstClr val="black"/>
                </a:solidFill>
                <a:latin typeface="Calibri"/>
                <a:cs typeface="Calibri"/>
              </a:rPr>
              <a:t>du</a:t>
            </a:r>
            <a:r>
              <a:rPr sz="1088" spc="-9" dirty="0">
                <a:solidFill>
                  <a:prstClr val="black"/>
                </a:solidFill>
                <a:latin typeface="Calibri"/>
                <a:cs typeface="Calibri"/>
              </a:rPr>
              <a:t> </a:t>
            </a:r>
            <a:r>
              <a:rPr sz="1088" spc="-5" dirty="0">
                <a:solidFill>
                  <a:prstClr val="black"/>
                </a:solidFill>
                <a:latin typeface="Calibri"/>
                <a:cs typeface="Calibri"/>
              </a:rPr>
              <a:t>syndic</a:t>
            </a:r>
            <a:r>
              <a:rPr sz="1088" spc="14" dirty="0">
                <a:solidFill>
                  <a:prstClr val="black"/>
                </a:solidFill>
                <a:latin typeface="Calibri"/>
                <a:cs typeface="Calibri"/>
              </a:rPr>
              <a:t> </a:t>
            </a:r>
            <a:r>
              <a:rPr sz="1088" spc="-9" dirty="0">
                <a:solidFill>
                  <a:prstClr val="black"/>
                </a:solidFill>
                <a:latin typeface="Calibri"/>
                <a:cs typeface="Calibri"/>
              </a:rPr>
              <a:t>etc</a:t>
            </a:r>
            <a:r>
              <a:rPr sz="1088" spc="-18" dirty="0">
                <a:solidFill>
                  <a:prstClr val="black"/>
                </a:solidFill>
                <a:latin typeface="Calibri"/>
                <a:cs typeface="Calibri"/>
              </a:rPr>
              <a:t> </a:t>
            </a:r>
            <a:r>
              <a:rPr sz="1088" spc="-5" dirty="0">
                <a:solidFill>
                  <a:prstClr val="black"/>
                </a:solidFill>
                <a:latin typeface="Calibri"/>
                <a:cs typeface="Calibri"/>
              </a:rPr>
              <a:t>(Art</a:t>
            </a:r>
            <a:r>
              <a:rPr sz="1088" spc="-9" dirty="0">
                <a:solidFill>
                  <a:prstClr val="black"/>
                </a:solidFill>
                <a:latin typeface="Calibri"/>
                <a:cs typeface="Calibri"/>
              </a:rPr>
              <a:t> </a:t>
            </a:r>
            <a:r>
              <a:rPr sz="1088" dirty="0">
                <a:solidFill>
                  <a:prstClr val="black"/>
                </a:solidFill>
                <a:latin typeface="Calibri"/>
                <a:cs typeface="Calibri"/>
              </a:rPr>
              <a:t>14-1)</a:t>
            </a:r>
            <a:endParaRPr sz="1088">
              <a:solidFill>
                <a:prstClr val="black"/>
              </a:solidFill>
              <a:latin typeface="Calibri"/>
              <a:cs typeface="Calibri"/>
            </a:endParaRPr>
          </a:p>
        </p:txBody>
      </p:sp>
      <p:sp>
        <p:nvSpPr>
          <p:cNvPr id="21" name="object 21"/>
          <p:cNvSpPr txBox="1"/>
          <p:nvPr/>
        </p:nvSpPr>
        <p:spPr>
          <a:xfrm>
            <a:off x="6056844" y="1943043"/>
            <a:ext cx="3371994" cy="339691"/>
          </a:xfrm>
          <a:prstGeom prst="rect">
            <a:avLst/>
          </a:prstGeom>
          <a:solidFill>
            <a:srgbClr val="F8D6CD">
              <a:alpha val="90194"/>
            </a:srgbClr>
          </a:solidFill>
        </p:spPr>
        <p:txBody>
          <a:bodyPr vert="horz" wrap="square" lIns="0" tIns="57006" rIns="0" bIns="0" rtlCol="0">
            <a:spAutoFit/>
          </a:bodyPr>
          <a:lstStyle/>
          <a:p>
            <a:pPr marL="203840" marR="124377" indent="-80615" defTabSz="829178">
              <a:lnSpc>
                <a:spcPts val="1097"/>
              </a:lnSpc>
              <a:spcBef>
                <a:spcPts val="449"/>
              </a:spcBef>
            </a:pPr>
            <a:r>
              <a:rPr sz="997" spc="-5" dirty="0">
                <a:solidFill>
                  <a:prstClr val="black"/>
                </a:solidFill>
                <a:latin typeface="Calibri"/>
                <a:cs typeface="Calibri"/>
              </a:rPr>
              <a:t>Travaux</a:t>
            </a:r>
            <a:r>
              <a:rPr sz="997" spc="-18" dirty="0">
                <a:solidFill>
                  <a:prstClr val="black"/>
                </a:solidFill>
                <a:latin typeface="Calibri"/>
                <a:cs typeface="Calibri"/>
              </a:rPr>
              <a:t> </a:t>
            </a:r>
            <a:r>
              <a:rPr sz="997" dirty="0">
                <a:solidFill>
                  <a:prstClr val="black"/>
                </a:solidFill>
                <a:latin typeface="Calibri"/>
                <a:cs typeface="Calibri"/>
              </a:rPr>
              <a:t>article</a:t>
            </a:r>
            <a:r>
              <a:rPr sz="997" spc="-9" dirty="0">
                <a:solidFill>
                  <a:prstClr val="black"/>
                </a:solidFill>
                <a:latin typeface="Calibri"/>
                <a:cs typeface="Calibri"/>
              </a:rPr>
              <a:t> </a:t>
            </a:r>
            <a:r>
              <a:rPr sz="997" dirty="0">
                <a:solidFill>
                  <a:prstClr val="black"/>
                </a:solidFill>
                <a:latin typeface="Calibri"/>
                <a:cs typeface="Calibri"/>
              </a:rPr>
              <a:t>14-1-2,</a:t>
            </a:r>
            <a:r>
              <a:rPr sz="997" spc="-18" dirty="0">
                <a:solidFill>
                  <a:prstClr val="black"/>
                </a:solidFill>
                <a:latin typeface="Calibri"/>
                <a:cs typeface="Calibri"/>
              </a:rPr>
              <a:t> </a:t>
            </a:r>
            <a:r>
              <a:rPr sz="997" dirty="0">
                <a:solidFill>
                  <a:prstClr val="black"/>
                </a:solidFill>
                <a:latin typeface="Calibri"/>
                <a:cs typeface="Calibri"/>
              </a:rPr>
              <a:t>recherche</a:t>
            </a:r>
            <a:r>
              <a:rPr sz="997" spc="-18" dirty="0">
                <a:solidFill>
                  <a:prstClr val="black"/>
                </a:solidFill>
                <a:latin typeface="Calibri"/>
                <a:cs typeface="Calibri"/>
              </a:rPr>
              <a:t> </a:t>
            </a:r>
            <a:r>
              <a:rPr sz="997" dirty="0">
                <a:solidFill>
                  <a:prstClr val="black"/>
                </a:solidFill>
                <a:latin typeface="Calibri"/>
                <a:cs typeface="Calibri"/>
              </a:rPr>
              <a:t>des</a:t>
            </a:r>
            <a:r>
              <a:rPr sz="997" spc="-5" dirty="0">
                <a:solidFill>
                  <a:prstClr val="black"/>
                </a:solidFill>
                <a:latin typeface="Calibri"/>
                <a:cs typeface="Calibri"/>
              </a:rPr>
              <a:t> </a:t>
            </a:r>
            <a:r>
              <a:rPr sz="997" dirty="0">
                <a:solidFill>
                  <a:prstClr val="black"/>
                </a:solidFill>
                <a:latin typeface="Calibri"/>
                <a:cs typeface="Calibri"/>
              </a:rPr>
              <a:t>devis,</a:t>
            </a:r>
            <a:r>
              <a:rPr sz="997" spc="-5" dirty="0">
                <a:solidFill>
                  <a:prstClr val="black"/>
                </a:solidFill>
                <a:latin typeface="Calibri"/>
                <a:cs typeface="Calibri"/>
              </a:rPr>
              <a:t> </a:t>
            </a:r>
            <a:r>
              <a:rPr sz="997" dirty="0">
                <a:solidFill>
                  <a:prstClr val="black"/>
                </a:solidFill>
                <a:latin typeface="Calibri"/>
                <a:cs typeface="Calibri"/>
              </a:rPr>
              <a:t>élaboration</a:t>
            </a:r>
            <a:r>
              <a:rPr sz="997" spc="-23" dirty="0">
                <a:solidFill>
                  <a:prstClr val="black"/>
                </a:solidFill>
                <a:latin typeface="Calibri"/>
                <a:cs typeface="Calibri"/>
              </a:rPr>
              <a:t> </a:t>
            </a:r>
            <a:r>
              <a:rPr sz="997" spc="-5" dirty="0">
                <a:solidFill>
                  <a:prstClr val="black"/>
                </a:solidFill>
                <a:latin typeface="Calibri"/>
                <a:cs typeface="Calibri"/>
              </a:rPr>
              <a:t>d’un </a:t>
            </a:r>
            <a:r>
              <a:rPr sz="997" spc="-213" dirty="0">
                <a:solidFill>
                  <a:prstClr val="black"/>
                </a:solidFill>
                <a:latin typeface="Calibri"/>
                <a:cs typeface="Calibri"/>
              </a:rPr>
              <a:t> </a:t>
            </a:r>
            <a:r>
              <a:rPr sz="997" dirty="0">
                <a:solidFill>
                  <a:prstClr val="black"/>
                </a:solidFill>
                <a:latin typeface="Calibri"/>
                <a:cs typeface="Calibri"/>
              </a:rPr>
              <a:t>cahier</a:t>
            </a:r>
            <a:r>
              <a:rPr sz="997" spc="-14" dirty="0">
                <a:solidFill>
                  <a:prstClr val="black"/>
                </a:solidFill>
                <a:latin typeface="Calibri"/>
                <a:cs typeface="Calibri"/>
              </a:rPr>
              <a:t> </a:t>
            </a:r>
            <a:r>
              <a:rPr sz="997" dirty="0">
                <a:solidFill>
                  <a:prstClr val="black"/>
                </a:solidFill>
                <a:latin typeface="Calibri"/>
                <a:cs typeface="Calibri"/>
              </a:rPr>
              <a:t>des</a:t>
            </a:r>
            <a:r>
              <a:rPr sz="997" spc="-5" dirty="0">
                <a:solidFill>
                  <a:prstClr val="black"/>
                </a:solidFill>
                <a:latin typeface="Calibri"/>
                <a:cs typeface="Calibri"/>
              </a:rPr>
              <a:t> charges</a:t>
            </a:r>
            <a:r>
              <a:rPr sz="997" spc="5" dirty="0">
                <a:solidFill>
                  <a:prstClr val="black"/>
                </a:solidFill>
                <a:latin typeface="Calibri"/>
                <a:cs typeface="Calibri"/>
              </a:rPr>
              <a:t> </a:t>
            </a:r>
            <a:r>
              <a:rPr sz="997" dirty="0">
                <a:solidFill>
                  <a:prstClr val="black"/>
                </a:solidFill>
                <a:latin typeface="Calibri"/>
                <a:cs typeface="Calibri"/>
              </a:rPr>
              <a:t>pour</a:t>
            </a:r>
            <a:r>
              <a:rPr sz="997" spc="-9" dirty="0">
                <a:solidFill>
                  <a:prstClr val="black"/>
                </a:solidFill>
                <a:latin typeface="Calibri"/>
                <a:cs typeface="Calibri"/>
              </a:rPr>
              <a:t> </a:t>
            </a:r>
            <a:r>
              <a:rPr sz="997" dirty="0">
                <a:solidFill>
                  <a:prstClr val="black"/>
                </a:solidFill>
                <a:latin typeface="Calibri"/>
                <a:cs typeface="Calibri"/>
              </a:rPr>
              <a:t>les</a:t>
            </a:r>
            <a:r>
              <a:rPr sz="997" spc="-14" dirty="0">
                <a:solidFill>
                  <a:prstClr val="black"/>
                </a:solidFill>
                <a:latin typeface="Calibri"/>
                <a:cs typeface="Calibri"/>
              </a:rPr>
              <a:t> </a:t>
            </a:r>
            <a:r>
              <a:rPr sz="997" dirty="0">
                <a:solidFill>
                  <a:prstClr val="black"/>
                </a:solidFill>
                <a:latin typeface="Calibri"/>
                <a:cs typeface="Calibri"/>
              </a:rPr>
              <a:t>appels </a:t>
            </a:r>
            <a:r>
              <a:rPr sz="997" spc="-5" dirty="0">
                <a:solidFill>
                  <a:prstClr val="black"/>
                </a:solidFill>
                <a:latin typeface="Calibri"/>
                <a:cs typeface="Calibri"/>
              </a:rPr>
              <a:t>d’offres</a:t>
            </a:r>
            <a:r>
              <a:rPr sz="997" spc="-23" dirty="0">
                <a:solidFill>
                  <a:prstClr val="black"/>
                </a:solidFill>
                <a:latin typeface="Calibri"/>
                <a:cs typeface="Calibri"/>
              </a:rPr>
              <a:t> </a:t>
            </a:r>
            <a:r>
              <a:rPr sz="997" dirty="0">
                <a:solidFill>
                  <a:prstClr val="black"/>
                </a:solidFill>
                <a:latin typeface="Calibri"/>
                <a:cs typeface="Calibri"/>
              </a:rPr>
              <a:t>et</a:t>
            </a:r>
            <a:r>
              <a:rPr sz="997" spc="-9" dirty="0">
                <a:solidFill>
                  <a:prstClr val="black"/>
                </a:solidFill>
                <a:latin typeface="Calibri"/>
                <a:cs typeface="Calibri"/>
              </a:rPr>
              <a:t> </a:t>
            </a:r>
            <a:r>
              <a:rPr sz="997" dirty="0">
                <a:solidFill>
                  <a:prstClr val="black"/>
                </a:solidFill>
                <a:latin typeface="Calibri"/>
                <a:cs typeface="Calibri"/>
              </a:rPr>
              <a:t>négociation</a:t>
            </a:r>
            <a:endParaRPr sz="997">
              <a:solidFill>
                <a:prstClr val="black"/>
              </a:solidFill>
              <a:latin typeface="Calibri"/>
              <a:cs typeface="Calibri"/>
            </a:endParaRPr>
          </a:p>
        </p:txBody>
      </p:sp>
      <p:sp>
        <p:nvSpPr>
          <p:cNvPr id="24" name="Espace réservé du contenu 1">
            <a:extLst>
              <a:ext uri="{FF2B5EF4-FFF2-40B4-BE49-F238E27FC236}">
                <a16:creationId xmlns:a16="http://schemas.microsoft.com/office/drawing/2014/main" id="{70586879-76F7-FACB-29EB-5D5AC51893AC}"/>
              </a:ext>
            </a:extLst>
          </p:cNvPr>
          <p:cNvSpPr txBox="1"/>
          <p:nvPr/>
        </p:nvSpPr>
        <p:spPr>
          <a:xfrm>
            <a:off x="0" y="-7424"/>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prstClr val="white"/>
                </a:solidFill>
                <a:latin typeface="Century Gothic" panose="020B0502020202020204" pitchFamily="34" charset="0"/>
              </a:rPr>
              <a:t>Partie 3 : : Présentation de documents pratiques</a:t>
            </a:r>
          </a:p>
        </p:txBody>
      </p:sp>
      <p:pic>
        <p:nvPicPr>
          <p:cNvPr id="27" name="Image 26">
            <a:extLst>
              <a:ext uri="{FF2B5EF4-FFF2-40B4-BE49-F238E27FC236}">
                <a16:creationId xmlns:a16="http://schemas.microsoft.com/office/drawing/2014/main" id="{5FF9E428-4B84-3F8F-04CD-0413F9734697}"/>
              </a:ext>
            </a:extLst>
          </p:cNvPr>
          <p:cNvPicPr>
            <a:picLocks noChangeAspect="1"/>
          </p:cNvPicPr>
          <p:nvPr/>
        </p:nvPicPr>
        <p:blipFill>
          <a:blip r:embed="rId2"/>
          <a:stretch>
            <a:fillRect/>
          </a:stretch>
        </p:blipFill>
        <p:spPr>
          <a:xfrm>
            <a:off x="0" y="0"/>
            <a:ext cx="772998" cy="462925"/>
          </a:xfrm>
          <a:prstGeom prst="rect">
            <a:avLst/>
          </a:prstGeom>
        </p:spPr>
      </p:pic>
      <p:sp>
        <p:nvSpPr>
          <p:cNvPr id="22" name="ZoneTexte 21">
            <a:extLst>
              <a:ext uri="{FF2B5EF4-FFF2-40B4-BE49-F238E27FC236}">
                <a16:creationId xmlns:a16="http://schemas.microsoft.com/office/drawing/2014/main" id="{3245D327-9EA5-A429-D0E3-D0CFEEC5CD05}"/>
              </a:ext>
            </a:extLst>
          </p:cNvPr>
          <p:cNvSpPr txBox="1"/>
          <p:nvPr/>
        </p:nvSpPr>
        <p:spPr>
          <a:xfrm>
            <a:off x="2555421" y="914400"/>
            <a:ext cx="6745715" cy="400110"/>
          </a:xfrm>
          <a:prstGeom prst="rect">
            <a:avLst/>
          </a:prstGeom>
          <a:noFill/>
        </p:spPr>
        <p:txBody>
          <a:bodyPr wrap="square" rtlCol="0">
            <a:spAutoFit/>
          </a:bodyPr>
          <a:lstStyle/>
          <a:p>
            <a:pPr marL="719197" marR="0" lvl="0" indent="0" algn="l" defTabSz="829178" rtl="0" eaLnBrk="1" fontAlgn="auto" latinLnBrk="0" hangingPunct="1">
              <a:lnSpc>
                <a:spcPct val="100000"/>
              </a:lnSpc>
              <a:spcBef>
                <a:spcPts val="95"/>
              </a:spcBef>
              <a:spcAft>
                <a:spcPts val="0"/>
              </a:spcAft>
              <a:buClrTx/>
              <a:buSzTx/>
              <a:buFontTx/>
              <a:buNone/>
              <a:tabLst/>
              <a:defRPr/>
            </a:pPr>
            <a:r>
              <a:rPr kumimoji="0" lang="fr-FR" sz="2000" b="1" i="0" u="none" strike="noStrike" kern="1200" cap="none" spc="-181" normalizeH="0" baseline="0" noProof="0" dirty="0">
                <a:ln>
                  <a:noFill/>
                </a:ln>
                <a:solidFill>
                  <a:srgbClr val="31849B"/>
                </a:solidFill>
                <a:effectLst/>
                <a:uLnTx/>
                <a:uFillTx/>
                <a:latin typeface="Century Gothic" panose="020B0502020202020204" pitchFamily="34" charset="0"/>
                <a:cs typeface="Tahoma"/>
              </a:rPr>
              <a:t>3 – Modèle de rétroplanning </a:t>
            </a:r>
            <a:r>
              <a:rPr kumimoji="0" lang="fr-FR" sz="2000" b="1" i="0" u="none" strike="noStrike" kern="1200" cap="none" spc="-127" normalizeH="0" baseline="0" noProof="0" dirty="0">
                <a:ln>
                  <a:noFill/>
                </a:ln>
                <a:solidFill>
                  <a:srgbClr val="31849B"/>
                </a:solidFill>
                <a:effectLst/>
                <a:uLnTx/>
                <a:uFillTx/>
                <a:latin typeface="Century Gothic" panose="020B0502020202020204" pitchFamily="34" charset="0"/>
                <a:cs typeface="Verdana"/>
              </a:rPr>
              <a:t>préparation</a:t>
            </a:r>
            <a:r>
              <a:rPr kumimoji="0" lang="fr-FR" sz="2000" b="1" i="0" u="none" strike="noStrike" kern="1200" cap="none" spc="-95" normalizeH="0" baseline="0" noProof="0" dirty="0">
                <a:ln>
                  <a:noFill/>
                </a:ln>
                <a:solidFill>
                  <a:srgbClr val="31849B"/>
                </a:solidFill>
                <a:effectLst/>
                <a:uLnTx/>
                <a:uFillTx/>
                <a:latin typeface="Century Gothic" panose="020B0502020202020204" pitchFamily="34" charset="0"/>
                <a:cs typeface="Verdana"/>
              </a:rPr>
              <a:t> </a:t>
            </a:r>
            <a:r>
              <a:rPr kumimoji="0" lang="fr-FR" sz="2000" b="1" i="0" u="none" strike="noStrike" kern="1200" cap="none" spc="-50" normalizeH="0" baseline="0" noProof="0" dirty="0">
                <a:ln>
                  <a:noFill/>
                </a:ln>
                <a:solidFill>
                  <a:srgbClr val="31849B"/>
                </a:solidFill>
                <a:effectLst/>
                <a:uLnTx/>
                <a:uFillTx/>
                <a:latin typeface="Century Gothic" panose="020B0502020202020204" pitchFamily="34" charset="0"/>
                <a:cs typeface="Verdana"/>
              </a:rPr>
              <a:t>de</a:t>
            </a:r>
            <a:r>
              <a:rPr kumimoji="0" lang="fr-FR" sz="2000" b="1" i="0" u="none" strike="noStrike" kern="1200" cap="none" spc="-91" normalizeH="0" baseline="0" noProof="0" dirty="0">
                <a:ln>
                  <a:noFill/>
                </a:ln>
                <a:solidFill>
                  <a:srgbClr val="31849B"/>
                </a:solidFill>
                <a:effectLst/>
                <a:uLnTx/>
                <a:uFillTx/>
                <a:latin typeface="Century Gothic" panose="020B0502020202020204" pitchFamily="34" charset="0"/>
                <a:cs typeface="Verdana"/>
              </a:rPr>
              <a:t> </a:t>
            </a:r>
            <a:r>
              <a:rPr kumimoji="0" lang="fr-FR" sz="2000" b="1" i="0" u="none" strike="noStrike" kern="1200" cap="none" spc="-59" normalizeH="0" baseline="0" noProof="0" dirty="0">
                <a:ln>
                  <a:noFill/>
                </a:ln>
                <a:solidFill>
                  <a:srgbClr val="31849B"/>
                </a:solidFill>
                <a:effectLst/>
                <a:uLnTx/>
                <a:uFillTx/>
                <a:latin typeface="Century Gothic" panose="020B0502020202020204" pitchFamily="34" charset="0"/>
                <a:cs typeface="Verdana"/>
              </a:rPr>
              <a:t>l’AG</a:t>
            </a:r>
            <a:r>
              <a:rPr kumimoji="0" lang="fr-FR" sz="2000" b="1" i="0" u="none" strike="noStrike" kern="1200" cap="none" spc="-91" normalizeH="0" baseline="0" noProof="0" dirty="0">
                <a:ln>
                  <a:noFill/>
                </a:ln>
                <a:solidFill>
                  <a:srgbClr val="31849B"/>
                </a:solidFill>
                <a:effectLst/>
                <a:uLnTx/>
                <a:uFillTx/>
                <a:latin typeface="Century Gothic" panose="020B0502020202020204" pitchFamily="34" charset="0"/>
                <a:cs typeface="Verdana"/>
              </a:rPr>
              <a:t> </a:t>
            </a:r>
            <a:endParaRPr kumimoji="0" lang="fr-FR" sz="2000" b="0" i="0" u="none" strike="noStrike" kern="1200" cap="none" spc="0" normalizeH="0" baseline="0" noProof="0" dirty="0">
              <a:ln>
                <a:noFill/>
              </a:ln>
              <a:solidFill>
                <a:prstClr val="black"/>
              </a:solidFill>
              <a:effectLst/>
              <a:uLnTx/>
              <a:uFillTx/>
              <a:latin typeface="Century Gothic" panose="020B0502020202020204" pitchFamily="34" charset="0"/>
              <a:cs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634869"/>
            <a:ext cx="8308788" cy="587179"/>
          </a:xfrm>
        </p:spPr>
        <p:txBody>
          <a:bodyPr>
            <a:noAutofit/>
          </a:bodyPr>
          <a:lstStyle/>
          <a:p>
            <a:pPr algn="ctr"/>
            <a:br>
              <a:rPr lang="fr-FR" sz="2000" b="1" dirty="0">
                <a:solidFill>
                  <a:srgbClr val="31849B"/>
                </a:solidFill>
                <a:latin typeface="Century Gothic" panose="020B0502020202020204" pitchFamily="34" charset="0"/>
              </a:rPr>
            </a:br>
            <a:r>
              <a:rPr lang="fr-FR" sz="2000" b="1" dirty="0">
                <a:solidFill>
                  <a:srgbClr val="31849B"/>
                </a:solidFill>
                <a:latin typeface="Century Gothic" panose="020B0502020202020204" pitchFamily="34" charset="0"/>
              </a:rPr>
              <a:t>4 - Modèle de mise en demeure au syndic pour la transmission de pièces </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33</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3 : Présentation de documents pratiques</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5" name="Image 4"/>
          <p:cNvPicPr>
            <a:picLocks noChangeAspect="1"/>
          </p:cNvPicPr>
          <p:nvPr/>
        </p:nvPicPr>
        <p:blipFill>
          <a:blip r:embed="rId4"/>
          <a:stretch>
            <a:fillRect/>
          </a:stretch>
        </p:blipFill>
        <p:spPr>
          <a:xfrm>
            <a:off x="1089514" y="1666354"/>
            <a:ext cx="4245216" cy="3674768"/>
          </a:xfrm>
          <a:prstGeom prst="rect">
            <a:avLst/>
          </a:prstGeom>
        </p:spPr>
      </p:pic>
      <p:pic>
        <p:nvPicPr>
          <p:cNvPr id="11" name="Image 10"/>
          <p:cNvPicPr>
            <a:picLocks noChangeAspect="1"/>
          </p:cNvPicPr>
          <p:nvPr/>
        </p:nvPicPr>
        <p:blipFill rotWithShape="1">
          <a:blip r:embed="rId5"/>
          <a:srcRect t="15087"/>
          <a:stretch/>
        </p:blipFill>
        <p:spPr>
          <a:xfrm rot="10800000">
            <a:off x="5570346" y="1666354"/>
            <a:ext cx="4597077" cy="4785646"/>
          </a:xfrm>
          <a:prstGeom prst="rect">
            <a:avLst/>
          </a:prstGeom>
        </p:spPr>
      </p:pic>
    </p:spTree>
    <p:extLst>
      <p:ext uri="{BB962C8B-B14F-4D97-AF65-F5344CB8AC3E}">
        <p14:creationId xmlns:p14="http://schemas.microsoft.com/office/powerpoint/2010/main" val="2393335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2"/>
          </p:nvPr>
        </p:nvSpPr>
        <p:spPr bwMode="auto">
          <a:xfrm>
            <a:off x="9298947" y="638470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7FBB06A-4760-475C-B5F7-8170EB200D86}" type="slidenum">
              <a:rPr lang="fr-FR" altLang="fr-FR">
                <a:solidFill>
                  <a:srgbClr val="898989"/>
                </a:solidFill>
                <a:latin typeface="Verdana" panose="020B0604030504040204" pitchFamily="34" charset="0"/>
              </a:rPr>
              <a:pPr/>
              <a:t>34</a:t>
            </a:fld>
            <a:endParaRPr lang="fr-FR" altLang="fr-FR">
              <a:solidFill>
                <a:srgbClr val="898989"/>
              </a:solidFill>
              <a:latin typeface="Verdana" panose="020B0604030504040204" pitchFamily="34" charset="0"/>
            </a:endParaRPr>
          </a:p>
        </p:txBody>
      </p:sp>
      <p:sp>
        <p:nvSpPr>
          <p:cNvPr id="47107" name="ZoneTexte 5"/>
          <p:cNvSpPr txBox="1">
            <a:spLocks noChangeArrowheads="1"/>
          </p:cNvSpPr>
          <p:nvPr/>
        </p:nvSpPr>
        <p:spPr bwMode="auto">
          <a:xfrm>
            <a:off x="2610900" y="500973"/>
            <a:ext cx="6850063" cy="400110"/>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a:defRPr/>
            </a:pPr>
            <a:r>
              <a:rPr lang="fr-FR" sz="2000" b="1" dirty="0">
                <a:solidFill>
                  <a:srgbClr val="E36C0A"/>
                </a:solidFill>
                <a:latin typeface="Century Gothic" panose="020B0502020202020204" pitchFamily="34" charset="0"/>
              </a:rPr>
              <a:t>Check – </a:t>
            </a:r>
            <a:r>
              <a:rPr lang="fr-FR" sz="2000" b="1" dirty="0" err="1">
                <a:solidFill>
                  <a:srgbClr val="E36C0A"/>
                </a:solidFill>
                <a:latin typeface="Century Gothic" panose="020B0502020202020204" pitchFamily="34" charset="0"/>
              </a:rPr>
              <a:t>list</a:t>
            </a:r>
            <a:r>
              <a:rPr lang="fr-FR" sz="2000" b="1" dirty="0">
                <a:solidFill>
                  <a:srgbClr val="E36C0A"/>
                </a:solidFill>
                <a:latin typeface="Century Gothic" panose="020B0502020202020204" pitchFamily="34" charset="0"/>
              </a:rPr>
              <a:t> du conseil syndical </a:t>
            </a:r>
            <a:endParaRPr lang="fr-FR" altLang="fr-FR" sz="2000" b="1" dirty="0">
              <a:solidFill>
                <a:srgbClr val="E36C0A"/>
              </a:solidFill>
              <a:latin typeface="Century Gothic" panose="020B0502020202020204" pitchFamily="34" charset="0"/>
              <a:ea typeface="Batang" pitchFamily="18" charset="-127"/>
            </a:endParaRPr>
          </a:p>
        </p:txBody>
      </p:sp>
      <p:sp>
        <p:nvSpPr>
          <p:cNvPr id="63492" name="AutoShape 7" descr="Résultat de recherche d'images pour &quot;attention&quot;"/>
          <p:cNvSpPr>
            <a:spLocks noChangeAspect="1" noChangeArrowheads="1"/>
          </p:cNvSpPr>
          <p:nvPr/>
        </p:nvSpPr>
        <p:spPr bwMode="auto">
          <a:xfrm>
            <a:off x="1484313" y="-136525"/>
            <a:ext cx="102870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endParaRPr lang="fr-FR" altLang="fr-FR">
              <a:latin typeface="Verdana" panose="020B0604030504040204" pitchFamily="34" charset="0"/>
            </a:endParaRPr>
          </a:p>
        </p:txBody>
      </p:sp>
      <p:sp>
        <p:nvSpPr>
          <p:cNvPr id="63493" name="Rectangle 1"/>
          <p:cNvSpPr>
            <a:spLocks noChangeArrowheads="1"/>
          </p:cNvSpPr>
          <p:nvPr/>
        </p:nvSpPr>
        <p:spPr bwMode="auto">
          <a:xfrm>
            <a:off x="1774825" y="757239"/>
            <a:ext cx="76073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pPr>
            <a:endParaRPr lang="fr-FR" altLang="ja-JP">
              <a:latin typeface="Verdana" panose="020B0604030504040204" pitchFamily="34" charset="0"/>
              <a:ea typeface="Meiryo" pitchFamily="34" charset="-128"/>
            </a:endParaRPr>
          </a:p>
        </p:txBody>
      </p:sp>
      <p:sp>
        <p:nvSpPr>
          <p:cNvPr id="63494" name="Rectangle 3"/>
          <p:cNvSpPr>
            <a:spLocks noChangeArrowheads="1"/>
          </p:cNvSpPr>
          <p:nvPr/>
        </p:nvSpPr>
        <p:spPr bwMode="auto">
          <a:xfrm>
            <a:off x="498635" y="855685"/>
            <a:ext cx="10525866" cy="6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eaLnBrk="1" hangingPunct="1">
              <a:buFont typeface="Wingdings" panose="05000000000000000000" pitchFamily="2" charset="2"/>
              <a:buChar char="q"/>
            </a:pPr>
            <a:endParaRPr lang="fr-FR" altLang="fr-FR" b="1"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rPr>
              <a:t>Privilégiez des contrôles de comptes intermédiaires. Cela permet </a:t>
            </a:r>
            <a:r>
              <a:rPr lang="fr-FR" altLang="fr-FR" dirty="0">
                <a:latin typeface="Century Gothic" panose="020B0502020202020204" pitchFamily="34" charset="0"/>
                <a:ea typeface="Batang" pitchFamily="18" charset="-127"/>
              </a:rPr>
              <a:t>d’alléger le contrôle de compte annuel, d’être réactif en cas de carence ou d’</a:t>
            </a:r>
            <a:r>
              <a:rPr lang="fr-FR" altLang="ja-JP" dirty="0">
                <a:latin typeface="Century Gothic" panose="020B0502020202020204" pitchFamily="34" charset="0"/>
                <a:ea typeface="Batang" pitchFamily="18" charset="-127"/>
                <a:cs typeface="Arial" panose="020B0604020202020204" pitchFamily="34" charset="0"/>
              </a:rPr>
              <a:t>erreurs  du syndic.</a:t>
            </a:r>
          </a:p>
          <a:p>
            <a:pPr algn="just" eaLnBrk="1" hangingPunct="1"/>
            <a:endParaRPr lang="fr-FR" altLang="fr-FR" b="1" dirty="0">
              <a:latin typeface="Century Gothic" panose="020B0502020202020204" pitchFamily="34" charset="0"/>
              <a:ea typeface="Batang" pitchFamily="18" charset="-127"/>
              <a:cs typeface="Arial" panose="020B0604020202020204" pitchFamily="34" charset="0"/>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cs typeface="Arial" panose="020B0604020202020204" pitchFamily="34" charset="0"/>
              </a:rPr>
              <a:t>Prévoyez un délai suffisant pour les modifications ou rectifications suite au contrôle des comptes et l’élaboration de l’OJ</a:t>
            </a:r>
            <a:r>
              <a:rPr lang="fr-FR" altLang="fr-FR" dirty="0">
                <a:latin typeface="Century Gothic" panose="020B0502020202020204" pitchFamily="34" charset="0"/>
                <a:ea typeface="Batang" pitchFamily="18" charset="-127"/>
                <a:cs typeface="Arial" panose="020B0604020202020204" pitchFamily="34" charset="0"/>
              </a:rPr>
              <a:t>. </a:t>
            </a:r>
          </a:p>
          <a:p>
            <a:pPr algn="just" eaLnBrk="1" hangingPunct="1">
              <a:buFont typeface="Wingdings" panose="05000000000000000000" pitchFamily="2" charset="2"/>
              <a:buChar char="§"/>
            </a:pPr>
            <a:endParaRPr lang="fr-FR" altLang="fr-FR" dirty="0">
              <a:latin typeface="Century Gothic" panose="020B0502020202020204" pitchFamily="34" charset="0"/>
              <a:ea typeface="Batang" pitchFamily="18" charset="-127"/>
              <a:cs typeface="Arial" panose="020B0604020202020204" pitchFamily="34" charset="0"/>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cs typeface="Arial" panose="020B0604020202020204" pitchFamily="34" charset="0"/>
              </a:rPr>
              <a:t>Vérifiez l’échéance et l’opportunité de vos contrats</a:t>
            </a:r>
            <a:r>
              <a:rPr lang="fr-FR" altLang="fr-FR" dirty="0">
                <a:latin typeface="Century Gothic" panose="020B0502020202020204" pitchFamily="34" charset="0"/>
                <a:ea typeface="Batang" pitchFamily="18" charset="-127"/>
                <a:cs typeface="Arial" panose="020B0604020202020204" pitchFamily="34" charset="0"/>
              </a:rPr>
              <a:t> </a:t>
            </a:r>
            <a:r>
              <a:rPr lang="fr-FR" altLang="ja-JP" dirty="0">
                <a:latin typeface="Century Gothic" panose="020B0502020202020204" pitchFamily="34" charset="0"/>
                <a:ea typeface="Batang" pitchFamily="18" charset="-127"/>
                <a:cs typeface="Arial" panose="020B0604020202020204" pitchFamily="34" charset="0"/>
              </a:rPr>
              <a:t>(faire un cahier des charges pour comparer les offres). </a:t>
            </a:r>
            <a:r>
              <a:rPr lang="fr-FR" altLang="fr-FR" b="1" dirty="0">
                <a:latin typeface="Century Gothic" panose="020B0502020202020204" pitchFamily="34" charset="0"/>
                <a:ea typeface="Batang" pitchFamily="18" charset="-127"/>
                <a:cs typeface="Arial" panose="020B0604020202020204" pitchFamily="34" charset="0"/>
              </a:rPr>
              <a:t>De même, concernant les devis, contrats et marchés lors de votes de travaux.</a:t>
            </a:r>
          </a:p>
          <a:p>
            <a:pPr algn="just" eaLnBrk="1" hangingPunct="1">
              <a:buFont typeface="Wingdings" panose="05000000000000000000" pitchFamily="2" charset="2"/>
              <a:buChar char="§"/>
            </a:pPr>
            <a:endParaRPr lang="fr-FR" altLang="fr-FR" b="1" dirty="0">
              <a:latin typeface="Century Gothic" panose="020B0502020202020204" pitchFamily="34" charset="0"/>
              <a:ea typeface="Batang" pitchFamily="18" charset="-127"/>
              <a:cs typeface="Arial" panose="020B0604020202020204" pitchFamily="34" charset="0"/>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Ne pas voter le quitus qui n</a:t>
            </a:r>
            <a:r>
              <a:rPr lang="ja-JP" altLang="fr-FR" b="1" dirty="0">
                <a:latin typeface="Century Gothic" panose="020B0502020202020204" pitchFamily="34" charset="0"/>
                <a:ea typeface="Batang" pitchFamily="18" charset="-127"/>
              </a:rPr>
              <a:t>’</a:t>
            </a:r>
            <a:r>
              <a:rPr lang="fr-FR" altLang="ja-JP" b="1" dirty="0">
                <a:latin typeface="Century Gothic" panose="020B0502020202020204" pitchFamily="34" charset="0"/>
                <a:ea typeface="Batang" pitchFamily="18" charset="-127"/>
              </a:rPr>
              <a:t>est pas prévu dans la loi</a:t>
            </a:r>
          </a:p>
          <a:p>
            <a:pPr marL="0" indent="0" algn="just" eaLnBrk="1" hangingPunct="1">
              <a:lnSpc>
                <a:spcPct val="80000"/>
              </a:lnSpc>
            </a:pPr>
            <a:endParaRPr lang="fr-FR" altLang="fr-FR"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Lors du contrôle des comptes, rejetez toutes les dépenses engagées par le syndic sans vous en avoir consulté préalablement</a:t>
            </a:r>
            <a:r>
              <a:rPr lang="fr-FR" altLang="fr-FR" dirty="0">
                <a:latin typeface="Century Gothic" panose="020B0502020202020204" pitchFamily="34" charset="0"/>
                <a:ea typeface="Batang" pitchFamily="18" charset="-127"/>
              </a:rPr>
              <a:t> (vérifiez le seuil de consultation obligatoire du CS).</a:t>
            </a:r>
          </a:p>
          <a:p>
            <a:pPr algn="just" eaLnBrk="1" hangingPunct="1">
              <a:lnSpc>
                <a:spcPct val="80000"/>
              </a:lnSpc>
              <a:buFont typeface="Wingdings" panose="05000000000000000000" pitchFamily="2" charset="2"/>
              <a:buChar char="§"/>
            </a:pPr>
            <a:endParaRPr lang="fr-FR" altLang="fr-FR"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Faites appel aux compétences et aux expériences des copropriétaires pour vous assister dans le cadre de votre fonction</a:t>
            </a:r>
            <a:r>
              <a:rPr lang="fr-FR" altLang="fr-FR" dirty="0">
                <a:latin typeface="Century Gothic" panose="020B0502020202020204" pitchFamily="34" charset="0"/>
                <a:ea typeface="Batang" pitchFamily="18" charset="-127"/>
              </a:rPr>
              <a:t> et de la préparation d’</a:t>
            </a:r>
            <a:r>
              <a:rPr lang="fr-FR" altLang="ja-JP" dirty="0">
                <a:latin typeface="Century Gothic" panose="020B0502020202020204" pitchFamily="34" charset="0"/>
                <a:ea typeface="Batang" pitchFamily="18" charset="-127"/>
              </a:rPr>
              <a:t>AG (copropriétaire plombier = vérification des factures de plomberie, etc.).</a:t>
            </a:r>
          </a:p>
          <a:p>
            <a:pPr algn="just" eaLnBrk="1" hangingPunct="1">
              <a:lnSpc>
                <a:spcPct val="80000"/>
              </a:lnSpc>
              <a:buFont typeface="Wingdings" panose="05000000000000000000" pitchFamily="2" charset="2"/>
              <a:buChar char="§"/>
            </a:pPr>
            <a:endParaRPr lang="fr-FR" altLang="ja-JP" b="1"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ja-JP" b="1" dirty="0">
                <a:latin typeface="Century Gothic" panose="020B0502020202020204" pitchFamily="34" charset="0"/>
                <a:ea typeface="Batang" pitchFamily="18" charset="-127"/>
              </a:rPr>
              <a:t>Informez et  communiquez </a:t>
            </a:r>
            <a:r>
              <a:rPr lang="fr-FR" altLang="ja-JP" dirty="0">
                <a:latin typeface="Century Gothic" panose="020B0502020202020204" pitchFamily="34" charset="0"/>
                <a:ea typeface="Batang" pitchFamily="18" charset="-127"/>
              </a:rPr>
              <a:t>auprès de tous les occupants </a:t>
            </a:r>
            <a:r>
              <a:rPr lang="fr-FR" altLang="ja-JP" b="1" dirty="0">
                <a:latin typeface="Century Gothic" panose="020B0502020202020204" pitchFamily="34" charset="0"/>
                <a:ea typeface="Batang" pitchFamily="18" charset="-127"/>
              </a:rPr>
              <a:t>(y compris locataires) </a:t>
            </a:r>
            <a:r>
              <a:rPr lang="fr-FR" altLang="ja-JP" dirty="0">
                <a:latin typeface="Century Gothic" panose="020B0502020202020204" pitchFamily="34" charset="0"/>
                <a:ea typeface="Batang" pitchFamily="18" charset="-127"/>
              </a:rPr>
              <a:t>lors des moments-clé de la copropriété (exemple AG).</a:t>
            </a:r>
            <a:endParaRPr lang="fr-FR" altLang="fr-FR"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endParaRPr lang="fr-FR" altLang="fr-FR" sz="1400" b="1" dirty="0">
              <a:latin typeface="+mn-lt"/>
              <a:ea typeface="Batang" pitchFamily="18" charset="-127"/>
            </a:endParaRPr>
          </a:p>
          <a:p>
            <a:pPr algn="just" eaLnBrk="1" hangingPunct="1">
              <a:buFont typeface="Wingdings" panose="05000000000000000000" pitchFamily="2" charset="2"/>
              <a:buChar char="§"/>
            </a:pPr>
            <a:endParaRPr lang="fr-FR" altLang="fr-FR" sz="1400" b="1" u="sng" dirty="0">
              <a:latin typeface="Batang" pitchFamily="18" charset="-127"/>
              <a:ea typeface="Batang" pitchFamily="18" charset="-127"/>
            </a:endParaRPr>
          </a:p>
          <a:p>
            <a:pPr algn="just" eaLnBrk="1" hangingPunct="1">
              <a:buFont typeface="Wingdings" panose="05000000000000000000" pitchFamily="2" charset="2"/>
              <a:buChar char="§"/>
            </a:pPr>
            <a:endParaRPr lang="fr-FR" altLang="fr-FR" sz="1400" b="1" u="sng" dirty="0">
              <a:solidFill>
                <a:schemeClr val="tx2"/>
              </a:solidFill>
              <a:latin typeface="Century Gothic" panose="020B0502020202020204" pitchFamily="34" charset="0"/>
              <a:ea typeface="MS PGothic" panose="020B0600070205080204" pitchFamily="34" charset="-128"/>
            </a:endParaRPr>
          </a:p>
        </p:txBody>
      </p:sp>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Conclusion </a:t>
            </a:r>
          </a:p>
        </p:txBody>
      </p:sp>
      <p:pic>
        <p:nvPicPr>
          <p:cNvPr id="10" name="Image 9"/>
          <p:cNvPicPr>
            <a:picLocks noChangeAspect="1"/>
          </p:cNvPicPr>
          <p:nvPr/>
        </p:nvPicPr>
        <p:blipFill>
          <a:blip r:embed="rId3"/>
          <a:stretch>
            <a:fillRect/>
          </a:stretch>
        </p:blipFill>
        <p:spPr>
          <a:xfrm>
            <a:off x="0" y="-9426"/>
            <a:ext cx="772998" cy="462925"/>
          </a:xfrm>
          <a:prstGeom prst="rect">
            <a:avLst/>
          </a:prstGeom>
        </p:spPr>
      </p:pic>
    </p:spTree>
    <p:extLst>
      <p:ext uri="{BB962C8B-B14F-4D97-AF65-F5344CB8AC3E}">
        <p14:creationId xmlns:p14="http://schemas.microsoft.com/office/powerpoint/2010/main" val="3715649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7226" y="3666045"/>
            <a:ext cx="2777556" cy="365100"/>
          </a:xfrm>
          <a:prstGeom prst="rect">
            <a:avLst/>
          </a:prstGeom>
        </p:spPr>
        <p:txBody>
          <a:bodyPr wrap="none">
            <a:spAutoFit/>
          </a:bodyPr>
          <a:lstStyle/>
          <a:p>
            <a:pPr algn="ctr">
              <a:lnSpc>
                <a:spcPct val="107000"/>
              </a:lnSpc>
              <a:spcAft>
                <a:spcPts val="600"/>
              </a:spcAft>
              <a:defRPr/>
            </a:pPr>
            <a:r>
              <a:rPr lang="fr-CA" dirty="0">
                <a:latin typeface="Arial Rounded MT Bold" panose="020F0704030504030204" pitchFamily="34" charset="0"/>
                <a:ea typeface="Calibri" panose="020F0502020204030204" pitchFamily="34" charset="0"/>
                <a:cs typeface="Times New Roman" panose="02020603050405020304" pitchFamily="18" charset="0"/>
              </a:rPr>
              <a:t>ARC Corentin Otsmane</a:t>
            </a:r>
            <a:endParaRPr lang="fr-FR"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7999" y="4184102"/>
            <a:ext cx="6096000" cy="1677382"/>
          </a:xfrm>
          <a:prstGeom prst="rect">
            <a:avLst/>
          </a:prstGeom>
        </p:spPr>
        <p:txBody>
          <a:bodyPr>
            <a:spAutoFit/>
          </a:bodyPr>
          <a:lstStyle/>
          <a:p>
            <a:pPr algn="ctr">
              <a:buNone/>
            </a:pPr>
            <a:r>
              <a:rPr lang="fr-FR" dirty="0"/>
              <a:t>Merci pour votre attention !</a:t>
            </a:r>
          </a:p>
          <a:p>
            <a:pPr algn="ctr">
              <a:buNone/>
            </a:pPr>
            <a:endParaRPr lang="fr-CA" sz="1400" b="1" dirty="0">
              <a:solidFill>
                <a:srgbClr val="002060"/>
              </a:solidFill>
            </a:endParaRPr>
          </a:p>
          <a:p>
            <a:pPr algn="ctr" defTabSz="342737"/>
            <a:r>
              <a:rPr lang="fr-FR" b="1" dirty="0">
                <a:solidFill>
                  <a:prstClr val="black"/>
                </a:solidFill>
              </a:rPr>
              <a:t>Pour toute question, contactez-nous :</a:t>
            </a:r>
          </a:p>
          <a:p>
            <a:pPr algn="ctr" defTabSz="342737"/>
            <a:r>
              <a:rPr lang="fr-FR" b="1" dirty="0">
                <a:solidFill>
                  <a:prstClr val="black"/>
                </a:solidFill>
                <a:hlinkClick r:id="rId3"/>
              </a:rPr>
              <a:t>orcod-gestion-locheres@arc-copro.fr</a:t>
            </a:r>
            <a:r>
              <a:rPr lang="fr-FR" b="1" dirty="0">
                <a:solidFill>
                  <a:prstClr val="black"/>
                </a:solidFill>
              </a:rPr>
              <a:t> ou 07 66 87 96 44 </a:t>
            </a:r>
          </a:p>
          <a:p>
            <a:pPr algn="ctr">
              <a:buNone/>
            </a:pPr>
            <a:endParaRPr lang="fr-CA" sz="1400" b="1" dirty="0">
              <a:solidFill>
                <a:srgbClr val="002060"/>
              </a:solidFill>
            </a:endParaRPr>
          </a:p>
          <a:p>
            <a:pPr algn="ctr">
              <a:spcBef>
                <a:spcPct val="0"/>
              </a:spcBef>
              <a:buNone/>
              <a:defRPr/>
            </a:pPr>
            <a:r>
              <a:rPr lang="fr-FR" altLang="fr-FR" sz="1050" b="1" dirty="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050" b="1" dirty="0">
                <a:ea typeface="Batang" panose="02030600000101010101" pitchFamily="18" charset="-127"/>
                <a:cs typeface="Arial" panose="020B0604020202020204" pitchFamily="34" charset="0"/>
              </a:rPr>
              <a:t>Toute reproduction est interdite sans l’accord de l’ARC. </a:t>
            </a:r>
          </a:p>
        </p:txBody>
      </p:sp>
      <p:pic>
        <p:nvPicPr>
          <p:cNvPr id="14" name="Image 13"/>
          <p:cNvPicPr>
            <a:picLocks noChangeAspect="1"/>
          </p:cNvPicPr>
          <p:nvPr/>
        </p:nvPicPr>
        <p:blipFill>
          <a:blip r:embed="rId4"/>
          <a:stretch>
            <a:fillRect/>
          </a:stretch>
        </p:blipFill>
        <p:spPr>
          <a:xfrm>
            <a:off x="264056" y="5909135"/>
            <a:ext cx="1017884" cy="756983"/>
          </a:xfrm>
          <a:prstGeom prst="rect">
            <a:avLst/>
          </a:prstGeom>
        </p:spPr>
      </p:pic>
      <p:pic>
        <p:nvPicPr>
          <p:cNvPr id="15" name="Image 1"/>
          <p:cNvPicPr>
            <a:picLocks noChangeAspect="1"/>
          </p:cNvPicPr>
          <p:nvPr/>
        </p:nvPicPr>
        <p:blipFill>
          <a:blip r:embed="rId5"/>
          <a:srcRect/>
          <a:stretch>
            <a:fillRect/>
          </a:stretch>
        </p:blipFill>
        <p:spPr bwMode="auto">
          <a:xfrm>
            <a:off x="11159413" y="5909135"/>
            <a:ext cx="1032588" cy="948865"/>
          </a:xfrm>
          <a:prstGeom prst="rect">
            <a:avLst/>
          </a:prstGeom>
          <a:noFill/>
          <a:ln w="9525">
            <a:noFill/>
            <a:miter lim="800000"/>
            <a:headEnd/>
            <a:tailEnd/>
          </a:ln>
        </p:spPr>
      </p:pic>
      <p:sp>
        <p:nvSpPr>
          <p:cNvPr id="10"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 </a:t>
            </a:r>
          </a:p>
        </p:txBody>
      </p:sp>
      <p:pic>
        <p:nvPicPr>
          <p:cNvPr id="11" name="Image 10"/>
          <p:cNvPicPr>
            <a:picLocks noChangeAspect="1"/>
          </p:cNvPicPr>
          <p:nvPr/>
        </p:nvPicPr>
        <p:blipFill>
          <a:blip r:embed="rId6"/>
          <a:stretch>
            <a:fillRect/>
          </a:stretch>
        </p:blipFill>
        <p:spPr>
          <a:xfrm>
            <a:off x="0" y="-9426"/>
            <a:ext cx="772998" cy="462925"/>
          </a:xfrm>
          <a:prstGeom prst="rect">
            <a:avLst/>
          </a:prstGeom>
        </p:spPr>
      </p:pic>
      <p:pic>
        <p:nvPicPr>
          <p:cNvPr id="2" name="Image 1"/>
          <p:cNvPicPr>
            <a:picLocks noChangeAspect="1"/>
          </p:cNvPicPr>
          <p:nvPr/>
        </p:nvPicPr>
        <p:blipFill>
          <a:blip r:embed="rId7"/>
          <a:stretch>
            <a:fillRect/>
          </a:stretch>
        </p:blipFill>
        <p:spPr>
          <a:xfrm>
            <a:off x="4096883" y="1092423"/>
            <a:ext cx="3888274" cy="2177433"/>
          </a:xfrm>
          <a:prstGeom prst="rect">
            <a:avLst/>
          </a:prstGeom>
        </p:spPr>
      </p:pic>
      <p:pic>
        <p:nvPicPr>
          <p:cNvPr id="3" name="Image 2"/>
          <p:cNvPicPr>
            <a:picLocks noChangeAspect="1"/>
          </p:cNvPicPr>
          <p:nvPr/>
        </p:nvPicPr>
        <p:blipFill>
          <a:blip r:embed="rId8"/>
          <a:stretch>
            <a:fillRect/>
          </a:stretch>
        </p:blipFill>
        <p:spPr>
          <a:xfrm>
            <a:off x="4427602" y="5861484"/>
            <a:ext cx="951033" cy="829911"/>
          </a:xfrm>
          <a:prstGeom prst="rect">
            <a:avLst/>
          </a:prstGeom>
        </p:spPr>
      </p:pic>
      <p:pic>
        <p:nvPicPr>
          <p:cNvPr id="4" name="Image 3"/>
          <p:cNvPicPr>
            <a:picLocks noChangeAspect="1"/>
          </p:cNvPicPr>
          <p:nvPr/>
        </p:nvPicPr>
        <p:blipFill>
          <a:blip r:embed="rId9"/>
          <a:stretch>
            <a:fillRect/>
          </a:stretch>
        </p:blipFill>
        <p:spPr>
          <a:xfrm>
            <a:off x="6226557" y="5962847"/>
            <a:ext cx="2499577" cy="664522"/>
          </a:xfrm>
          <a:prstGeom prst="rect">
            <a:avLst/>
          </a:prstGeom>
        </p:spPr>
      </p:pic>
    </p:spTree>
    <p:extLst>
      <p:ext uri="{BB962C8B-B14F-4D97-AF65-F5344CB8AC3E}">
        <p14:creationId xmlns:p14="http://schemas.microsoft.com/office/powerpoint/2010/main" val="34397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a:spLocks noGrp="1"/>
          </p:cNvSpPr>
          <p:nvPr>
            <p:ph type="sldNum" sz="quarter" idx="7"/>
          </p:nvPr>
        </p:nvSpPr>
        <p:spPr>
          <a:prstGeom prst="rect">
            <a:avLst/>
          </a:prstGeom>
        </p:spPr>
        <p:txBody>
          <a:bodyPr vert="horz" wrap="square" lIns="0" tIns="20955" rIns="0" bIns="0" rtlCol="0">
            <a:spAutoFit/>
          </a:bodyPr>
          <a:lstStyle/>
          <a:p>
            <a:pPr marL="146685" marR="0" lvl="0" indent="0" defTabSz="914400" eaLnBrk="1" fontAlgn="auto" latinLnBrk="0" hangingPunct="1">
              <a:lnSpc>
                <a:spcPct val="100000"/>
              </a:lnSpc>
              <a:spcBef>
                <a:spcPts val="165"/>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Calibri"/>
                <a:cs typeface="Calibri"/>
              </a:rPr>
              <a:pPr marL="146685" marR="0" lvl="0" indent="0" defTabSz="914400" eaLnBrk="1" fontAlgn="auto" latinLnBrk="0" hangingPunct="1">
                <a:lnSpc>
                  <a:spcPct val="100000"/>
                </a:lnSpc>
                <a:spcBef>
                  <a:spcPts val="165"/>
                </a:spcBef>
                <a:spcAft>
                  <a:spcPts val="0"/>
                </a:spcAft>
                <a:buClrTx/>
                <a:buSzTx/>
                <a:buFontTx/>
                <a:buNone/>
                <a:tabLst/>
                <a:defRPr/>
              </a:pPr>
              <a:t>4</a:t>
            </a:fld>
            <a:endParaRPr kumimoji="0" sz="1200" b="0" i="0" u="none" strike="noStrike" kern="0" cap="none" spc="-50" normalizeH="0" baseline="0" noProof="0" dirty="0">
              <a:ln>
                <a:noFill/>
              </a:ln>
              <a:solidFill>
                <a:srgbClr val="888888"/>
              </a:solidFill>
              <a:effectLst/>
              <a:uLnTx/>
              <a:uFillTx/>
              <a:latin typeface="Calibri"/>
              <a:cs typeface="Calibri"/>
            </a:endParaRPr>
          </a:p>
        </p:txBody>
      </p:sp>
      <p:sp>
        <p:nvSpPr>
          <p:cNvPr id="4" name="object 4"/>
          <p:cNvSpPr txBox="1"/>
          <p:nvPr/>
        </p:nvSpPr>
        <p:spPr>
          <a:xfrm>
            <a:off x="851712" y="1762759"/>
            <a:ext cx="5697220" cy="1123315"/>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Tx/>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Tahoma"/>
                <a:cs typeface="Tahoma"/>
              </a:rPr>
              <a:t>Toutes</a:t>
            </a:r>
            <a:r>
              <a:rPr kumimoji="0" sz="1800" b="0" i="0" u="none" strike="noStrike" kern="0" cap="none" spc="375"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les</a:t>
            </a:r>
            <a:r>
              <a:rPr kumimoji="0" sz="1800" b="0" i="0" u="none" strike="noStrike" kern="0" cap="none" spc="38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décisions</a:t>
            </a:r>
            <a:r>
              <a:rPr kumimoji="0" sz="1800" b="0" i="0" u="none" strike="noStrike" kern="0" cap="none" spc="395"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sont</a:t>
            </a:r>
            <a:r>
              <a:rPr kumimoji="0" sz="1800" b="0" i="0" u="none" strike="noStrike" kern="0" cap="none" spc="365" normalizeH="0" baseline="0" noProof="0" dirty="0">
                <a:ln>
                  <a:noFill/>
                </a:ln>
                <a:solidFill>
                  <a:sysClr val="windowText" lastClr="000000"/>
                </a:solidFill>
                <a:effectLst/>
                <a:uLnTx/>
                <a:uFillTx/>
                <a:latin typeface="Tahoma"/>
                <a:cs typeface="Tahoma"/>
              </a:rPr>
              <a:t> </a:t>
            </a:r>
            <a:r>
              <a:rPr kumimoji="0" sz="1800" b="0" i="0" u="none" strike="noStrike" kern="0" cap="none" spc="100" normalizeH="0" baseline="0" noProof="0" dirty="0">
                <a:ln>
                  <a:noFill/>
                </a:ln>
                <a:solidFill>
                  <a:sysClr val="windowText" lastClr="000000"/>
                </a:solidFill>
                <a:effectLst/>
                <a:uLnTx/>
                <a:uFillTx/>
                <a:latin typeface="Tahoma"/>
                <a:cs typeface="Tahoma"/>
              </a:rPr>
              <a:t>obligatoirement</a:t>
            </a:r>
            <a:r>
              <a:rPr kumimoji="0" sz="1800" b="0" i="0" u="none" strike="noStrike" kern="0" cap="none" spc="380" normalizeH="0" baseline="0" noProof="0" dirty="0">
                <a:ln>
                  <a:noFill/>
                </a:ln>
                <a:solidFill>
                  <a:sysClr val="windowText" lastClr="000000"/>
                </a:solidFill>
                <a:effectLst/>
                <a:uLnTx/>
                <a:uFillTx/>
                <a:latin typeface="Tahoma"/>
                <a:cs typeface="Tahoma"/>
              </a:rPr>
              <a:t> </a:t>
            </a:r>
            <a:r>
              <a:rPr kumimoji="0" sz="1800" b="0" i="0" u="none" strike="noStrike" kern="0" cap="none" spc="-10" normalizeH="0" baseline="0" noProof="0" dirty="0">
                <a:ln>
                  <a:noFill/>
                </a:ln>
                <a:solidFill>
                  <a:sysClr val="windowText" lastClr="000000"/>
                </a:solidFill>
                <a:effectLst/>
                <a:uLnTx/>
                <a:uFillTx/>
                <a:latin typeface="Tahoma"/>
                <a:cs typeface="Tahoma"/>
              </a:rPr>
              <a:t>prises</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150" normalizeH="0" baseline="0" noProof="0" dirty="0">
                <a:ln>
                  <a:noFill/>
                </a:ln>
                <a:solidFill>
                  <a:sysClr val="windowText" lastClr="000000"/>
                </a:solidFill>
                <a:effectLst/>
                <a:uLnTx/>
                <a:uFillTx/>
                <a:latin typeface="Tahoma"/>
                <a:cs typeface="Tahoma"/>
              </a:rPr>
              <a:t>en</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300" normalizeH="0" baseline="0" noProof="0" dirty="0">
                <a:ln>
                  <a:noFill/>
                </a:ln>
                <a:solidFill>
                  <a:sysClr val="windowText" lastClr="000000"/>
                </a:solidFill>
                <a:effectLst/>
                <a:uLnTx/>
                <a:uFillTx/>
                <a:latin typeface="Tahoma"/>
                <a:cs typeface="Tahoma"/>
              </a:rPr>
              <a:t>AG</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0" lvl="0" indent="-286385" defTabSz="914400" eaLnBrk="1" fontAlgn="auto" latinLnBrk="0" hangingPunct="1">
              <a:lnSpc>
                <a:spcPct val="100000"/>
              </a:lnSpc>
              <a:spcBef>
                <a:spcPts val="0"/>
              </a:spcBef>
              <a:spcAft>
                <a:spcPts val="0"/>
              </a:spcAft>
              <a:buClrTx/>
              <a:buSzTx/>
              <a:buFontTx/>
              <a:buChar char="-"/>
              <a:tabLst>
                <a:tab pos="299085" algn="l"/>
              </a:tabLst>
              <a:defRPr/>
            </a:pPr>
            <a:r>
              <a:rPr kumimoji="0" sz="1800" b="0" i="0" u="none" strike="noStrike" kern="0" cap="none" spc="90" normalizeH="0" baseline="0" noProof="0" dirty="0">
                <a:ln>
                  <a:noFill/>
                </a:ln>
                <a:solidFill>
                  <a:sysClr val="windowText" lastClr="000000"/>
                </a:solidFill>
                <a:effectLst/>
                <a:uLnTx/>
                <a:uFillTx/>
                <a:latin typeface="Tahoma"/>
                <a:cs typeface="Tahoma"/>
              </a:rPr>
              <a:t>Dans</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70" normalizeH="0" baseline="0" noProof="0" dirty="0">
                <a:ln>
                  <a:noFill/>
                </a:ln>
                <a:solidFill>
                  <a:sysClr val="windowText" lastClr="000000"/>
                </a:solidFill>
                <a:effectLst/>
                <a:uLnTx/>
                <a:uFillTx/>
                <a:latin typeface="Tahoma"/>
                <a:cs typeface="Tahoma"/>
              </a:rPr>
              <a:t>tout</a:t>
            </a:r>
            <a:r>
              <a:rPr kumimoji="0" sz="1800" b="0" i="0" u="none" strike="noStrike" kern="0" cap="none" spc="85"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syndicat</a:t>
            </a:r>
            <a:r>
              <a:rPr kumimoji="0" sz="1800" b="0" i="0" u="none" strike="noStrike" kern="0" cap="none" spc="85"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80" normalizeH="0" baseline="0" noProof="0" dirty="0">
                <a:ln>
                  <a:noFill/>
                </a:ln>
                <a:solidFill>
                  <a:sysClr val="windowText" lastClr="000000"/>
                </a:solidFill>
                <a:effectLst/>
                <a:uLnTx/>
                <a:uFillTx/>
                <a:latin typeface="Tahoma"/>
                <a:cs typeface="Tahoma"/>
              </a:rPr>
              <a:t> </a:t>
            </a:r>
            <a:r>
              <a:rPr kumimoji="0" sz="1800" b="0" i="0" u="none" strike="noStrike" kern="0" cap="none" spc="100" normalizeH="0" baseline="0" noProof="0" dirty="0">
                <a:ln>
                  <a:noFill/>
                </a:ln>
                <a:solidFill>
                  <a:sysClr val="windowText" lastClr="000000"/>
                </a:solidFill>
                <a:effectLst/>
                <a:uLnTx/>
                <a:uFillTx/>
                <a:latin typeface="Tahoma"/>
                <a:cs typeface="Tahoma"/>
              </a:rPr>
              <a:t>copropriété,</a:t>
            </a:r>
            <a:r>
              <a:rPr kumimoji="0" sz="1800" b="0" i="0" u="none" strike="noStrike" kern="0" cap="none" spc="80" normalizeH="0" baseline="0" noProof="0" dirty="0">
                <a:ln>
                  <a:noFill/>
                </a:ln>
                <a:solidFill>
                  <a:sysClr val="windowText" lastClr="000000"/>
                </a:solidFill>
                <a:effectLst/>
                <a:uLnTx/>
                <a:uFillTx/>
                <a:latin typeface="Tahoma"/>
                <a:cs typeface="Tahoma"/>
              </a:rPr>
              <a:t> </a:t>
            </a:r>
            <a:r>
              <a:rPr kumimoji="0" sz="1800" b="0" i="0" u="none" strike="noStrike" kern="0" cap="none" spc="-285" normalizeH="0" baseline="0" noProof="0" dirty="0">
                <a:ln>
                  <a:noFill/>
                </a:ln>
                <a:solidFill>
                  <a:sysClr val="windowText" lastClr="000000"/>
                </a:solidFill>
                <a:effectLst/>
                <a:uLnTx/>
                <a:uFillTx/>
                <a:latin typeface="Tahoma"/>
                <a:cs typeface="Tahoma"/>
              </a:rPr>
              <a:t>«</a:t>
            </a:r>
            <a:r>
              <a:rPr kumimoji="0" sz="1800" b="0" i="0" u="none" strike="noStrike" kern="0" cap="none" spc="110" normalizeH="0" baseline="0" noProof="0" dirty="0">
                <a:ln>
                  <a:noFill/>
                </a:ln>
                <a:solidFill>
                  <a:sysClr val="windowText" lastClr="000000"/>
                </a:solidFill>
                <a:effectLst/>
                <a:uLnTx/>
                <a:uFillTx/>
                <a:latin typeface="Tahoma"/>
                <a:cs typeface="Tahoma"/>
              </a:rPr>
              <a:t> </a:t>
            </a:r>
            <a:r>
              <a:rPr kumimoji="0" sz="1800" b="0" i="1" u="none" strike="noStrike" kern="0" cap="none" spc="-65" normalizeH="0" baseline="0" noProof="0" dirty="0">
                <a:ln>
                  <a:noFill/>
                </a:ln>
                <a:solidFill>
                  <a:sysClr val="windowText" lastClr="000000"/>
                </a:solidFill>
                <a:effectLst/>
                <a:uLnTx/>
                <a:uFillTx/>
                <a:latin typeface="Verdana"/>
                <a:cs typeface="Verdana"/>
              </a:rPr>
              <a:t>il</a:t>
            </a:r>
            <a:r>
              <a:rPr kumimoji="0" sz="1800" b="0" i="1" u="none" strike="noStrike" kern="0" cap="none" spc="20" normalizeH="0" baseline="0" noProof="0" dirty="0">
                <a:ln>
                  <a:noFill/>
                </a:ln>
                <a:solidFill>
                  <a:sysClr val="windowText" lastClr="000000"/>
                </a:solidFill>
                <a:effectLst/>
                <a:uLnTx/>
                <a:uFillTx/>
                <a:latin typeface="Verdana"/>
                <a:cs typeface="Verdana"/>
              </a:rPr>
              <a:t> </a:t>
            </a:r>
            <a:r>
              <a:rPr kumimoji="0" sz="1800" b="0" i="1" u="none" strike="noStrike" kern="0" cap="none" spc="-25" normalizeH="0" baseline="0" noProof="0" dirty="0">
                <a:ln>
                  <a:noFill/>
                </a:ln>
                <a:solidFill>
                  <a:sysClr val="windowText" lastClr="000000"/>
                </a:solidFill>
                <a:effectLst/>
                <a:uLnTx/>
                <a:uFillTx/>
                <a:latin typeface="Verdana"/>
                <a:cs typeface="Verdana"/>
              </a:rPr>
              <a:t>est</a:t>
            </a:r>
            <a:r>
              <a:rPr kumimoji="0" sz="1800" b="0" i="1" u="none" strike="noStrike" kern="0" cap="none" spc="20" normalizeH="0" baseline="0" noProof="0" dirty="0">
                <a:ln>
                  <a:noFill/>
                </a:ln>
                <a:solidFill>
                  <a:sysClr val="windowText" lastClr="000000"/>
                </a:solidFill>
                <a:effectLst/>
                <a:uLnTx/>
                <a:uFillTx/>
                <a:latin typeface="Verdana"/>
                <a:cs typeface="Verdana"/>
              </a:rPr>
              <a:t> </a:t>
            </a:r>
            <a:r>
              <a:rPr kumimoji="0" sz="1800" b="0" i="1" u="none" strike="noStrike" kern="0" cap="none" spc="-10" normalizeH="0" baseline="0" noProof="0" dirty="0">
                <a:ln>
                  <a:noFill/>
                </a:ln>
                <a:solidFill>
                  <a:sysClr val="windowText" lastClr="000000"/>
                </a:solidFill>
                <a:effectLst/>
                <a:uLnTx/>
                <a:uFillTx/>
                <a:latin typeface="Verdana"/>
                <a:cs typeface="Verdana"/>
              </a:rPr>
              <a:t>tenu,</a:t>
            </a:r>
            <a:endParaRPr kumimoji="0" sz="1800" b="0" i="0" u="none" strike="noStrike" kern="0" cap="none" spc="0" normalizeH="0" baseline="0" noProof="0" dirty="0">
              <a:ln>
                <a:noFill/>
              </a:ln>
              <a:solidFill>
                <a:sysClr val="windowText" lastClr="000000"/>
              </a:solidFill>
              <a:effectLst/>
              <a:uLnTx/>
              <a:uFillTx/>
              <a:latin typeface="Verdana"/>
              <a:cs typeface="Verdana"/>
            </a:endParaRPr>
          </a:p>
          <a:p>
            <a:pPr marL="299085" marR="0" lvl="0" indent="0" defTabSz="914400" eaLnBrk="1" fontAlgn="auto" latinLnBrk="0" hangingPunct="1">
              <a:lnSpc>
                <a:spcPct val="100000"/>
              </a:lnSpc>
              <a:spcBef>
                <a:spcPts val="0"/>
              </a:spcBef>
              <a:spcAft>
                <a:spcPts val="0"/>
              </a:spcAft>
              <a:buClrTx/>
              <a:buSzTx/>
              <a:buFontTx/>
              <a:buNone/>
              <a:tabLst>
                <a:tab pos="852169" algn="l"/>
                <a:tab pos="1768475" algn="l"/>
                <a:tab pos="2452370" algn="l"/>
                <a:tab pos="3082290" algn="l"/>
                <a:tab pos="4213225" algn="l"/>
                <a:tab pos="5257165" algn="l"/>
              </a:tabLst>
              <a:defRPr/>
            </a:pPr>
            <a:r>
              <a:rPr kumimoji="0" sz="1800" b="1" i="1" u="none" strike="noStrike" kern="0" cap="none" spc="-25" normalizeH="0" baseline="0" noProof="0" dirty="0">
                <a:ln>
                  <a:noFill/>
                </a:ln>
                <a:solidFill>
                  <a:sysClr val="windowText" lastClr="000000"/>
                </a:solidFill>
                <a:effectLst/>
                <a:uLnTx/>
                <a:uFillTx/>
                <a:latin typeface="Verdana"/>
                <a:cs typeface="Verdana"/>
              </a:rPr>
              <a:t>au</a:t>
            </a:r>
            <a:r>
              <a:rPr kumimoji="0" sz="1800" b="1" i="1" u="none" strike="noStrike" kern="0" cap="none" spc="0" normalizeH="0" baseline="0" noProof="0" dirty="0">
                <a:ln>
                  <a:noFill/>
                </a:ln>
                <a:solidFill>
                  <a:sysClr val="windowText" lastClr="000000"/>
                </a:solidFill>
                <a:effectLst/>
                <a:uLnTx/>
                <a:uFillTx/>
                <a:latin typeface="Verdana"/>
                <a:cs typeface="Verdana"/>
              </a:rPr>
              <a:t>	</a:t>
            </a:r>
            <a:r>
              <a:rPr kumimoji="0" sz="1800" b="1" i="1" u="none" strike="noStrike" kern="0" cap="none" spc="-10" normalizeH="0" baseline="0" noProof="0" dirty="0">
                <a:ln>
                  <a:noFill/>
                </a:ln>
                <a:solidFill>
                  <a:sysClr val="windowText" lastClr="000000"/>
                </a:solidFill>
                <a:effectLst/>
                <a:uLnTx/>
                <a:uFillTx/>
                <a:latin typeface="Verdana"/>
                <a:cs typeface="Verdana"/>
              </a:rPr>
              <a:t>moins</a:t>
            </a:r>
            <a:r>
              <a:rPr kumimoji="0" sz="1800" b="1" i="1" u="none" strike="noStrike" kern="0" cap="none" spc="0" normalizeH="0" baseline="0" noProof="0" dirty="0">
                <a:ln>
                  <a:noFill/>
                </a:ln>
                <a:solidFill>
                  <a:sysClr val="windowText" lastClr="000000"/>
                </a:solidFill>
                <a:effectLst/>
                <a:uLnTx/>
                <a:uFillTx/>
                <a:latin typeface="Verdana"/>
                <a:cs typeface="Verdana"/>
              </a:rPr>
              <a:t>	</a:t>
            </a:r>
            <a:r>
              <a:rPr kumimoji="0" sz="1800" b="1" i="1" u="none" strike="noStrike" kern="0" cap="none" spc="-25" normalizeH="0" baseline="0" noProof="0" dirty="0">
                <a:ln>
                  <a:noFill/>
                </a:ln>
                <a:solidFill>
                  <a:sysClr val="windowText" lastClr="000000"/>
                </a:solidFill>
                <a:effectLst/>
                <a:uLnTx/>
                <a:uFillTx/>
                <a:latin typeface="Verdana"/>
                <a:cs typeface="Verdana"/>
              </a:rPr>
              <a:t>une</a:t>
            </a:r>
            <a:r>
              <a:rPr kumimoji="0" sz="1800" b="1" i="1" u="none" strike="noStrike" kern="0" cap="none" spc="0" normalizeH="0" baseline="0" noProof="0" dirty="0">
                <a:ln>
                  <a:noFill/>
                </a:ln>
                <a:solidFill>
                  <a:sysClr val="windowText" lastClr="000000"/>
                </a:solidFill>
                <a:effectLst/>
                <a:uLnTx/>
                <a:uFillTx/>
                <a:latin typeface="Verdana"/>
                <a:cs typeface="Verdana"/>
              </a:rPr>
              <a:t>	</a:t>
            </a:r>
            <a:r>
              <a:rPr kumimoji="0" sz="1800" b="1" i="1" u="none" strike="noStrike" kern="0" cap="none" spc="-20" normalizeH="0" baseline="0" noProof="0" dirty="0">
                <a:ln>
                  <a:noFill/>
                </a:ln>
                <a:solidFill>
                  <a:sysClr val="windowText" lastClr="000000"/>
                </a:solidFill>
                <a:effectLst/>
                <a:uLnTx/>
                <a:uFillTx/>
                <a:latin typeface="Verdana"/>
                <a:cs typeface="Verdana"/>
              </a:rPr>
              <a:t>fois</a:t>
            </a:r>
            <a:r>
              <a:rPr kumimoji="0" sz="1800" b="1" i="1" u="none" strike="noStrike" kern="0" cap="none" spc="0" normalizeH="0" baseline="0" noProof="0" dirty="0">
                <a:ln>
                  <a:noFill/>
                </a:ln>
                <a:solidFill>
                  <a:sysClr val="windowText" lastClr="000000"/>
                </a:solidFill>
                <a:effectLst/>
                <a:uLnTx/>
                <a:uFillTx/>
                <a:latin typeface="Verdana"/>
                <a:cs typeface="Verdana"/>
              </a:rPr>
              <a:t>	</a:t>
            </a:r>
            <a:r>
              <a:rPr kumimoji="0" sz="1800" b="1" i="1" u="none" strike="noStrike" kern="0" cap="none" spc="-10" normalizeH="0" baseline="0" noProof="0" dirty="0">
                <a:ln>
                  <a:noFill/>
                </a:ln>
                <a:solidFill>
                  <a:sysClr val="windowText" lastClr="000000"/>
                </a:solidFill>
                <a:effectLst/>
                <a:uLnTx/>
                <a:uFillTx/>
                <a:latin typeface="Verdana"/>
                <a:cs typeface="Verdana"/>
              </a:rPr>
              <a:t>chaque</a:t>
            </a:r>
            <a:r>
              <a:rPr kumimoji="0" sz="1800" b="1" i="1" u="none" strike="noStrike" kern="0" cap="none" spc="0" normalizeH="0" baseline="0" noProof="0" dirty="0">
                <a:ln>
                  <a:noFill/>
                </a:ln>
                <a:solidFill>
                  <a:sysClr val="windowText" lastClr="000000"/>
                </a:solidFill>
                <a:effectLst/>
                <a:uLnTx/>
                <a:uFillTx/>
                <a:latin typeface="Verdana"/>
                <a:cs typeface="Verdana"/>
              </a:rPr>
              <a:t>	</a:t>
            </a:r>
            <a:r>
              <a:rPr kumimoji="0" sz="1800" b="1" i="1" u="none" strike="noStrike" kern="0" cap="none" spc="-10" normalizeH="0" baseline="0" noProof="0" dirty="0">
                <a:ln>
                  <a:noFill/>
                </a:ln>
                <a:solidFill>
                  <a:sysClr val="windowText" lastClr="000000"/>
                </a:solidFill>
                <a:effectLst/>
                <a:uLnTx/>
                <a:uFillTx/>
                <a:latin typeface="Verdana"/>
                <a:cs typeface="Verdana"/>
              </a:rPr>
              <a:t>année</a:t>
            </a:r>
            <a:r>
              <a:rPr kumimoji="0" sz="1800" b="0" i="1" u="none" strike="noStrike" kern="0" cap="none" spc="-10" normalizeH="0" baseline="0" noProof="0" dirty="0">
                <a:ln>
                  <a:noFill/>
                </a:ln>
                <a:solidFill>
                  <a:sysClr val="windowText" lastClr="000000"/>
                </a:solidFill>
                <a:effectLst/>
                <a:uLnTx/>
                <a:uFillTx/>
                <a:latin typeface="Verdana"/>
                <a:cs typeface="Verdana"/>
              </a:rPr>
              <a:t>,</a:t>
            </a:r>
            <a:r>
              <a:rPr kumimoji="0" sz="1800" b="0" i="1" u="none" strike="noStrike" kern="0" cap="none" spc="0" normalizeH="0" baseline="0" noProof="0" dirty="0">
                <a:ln>
                  <a:noFill/>
                </a:ln>
                <a:solidFill>
                  <a:sysClr val="windowText" lastClr="000000"/>
                </a:solidFill>
                <a:effectLst/>
                <a:uLnTx/>
                <a:uFillTx/>
                <a:latin typeface="Verdana"/>
                <a:cs typeface="Verdana"/>
              </a:rPr>
              <a:t>	</a:t>
            </a:r>
            <a:r>
              <a:rPr kumimoji="0" sz="1800" b="0" i="1" u="none" strike="noStrike" kern="0" cap="none" spc="-25" normalizeH="0" baseline="0" noProof="0" dirty="0">
                <a:ln>
                  <a:noFill/>
                </a:ln>
                <a:solidFill>
                  <a:sysClr val="windowText" lastClr="000000"/>
                </a:solidFill>
                <a:effectLst/>
                <a:uLnTx/>
                <a:uFillTx/>
                <a:latin typeface="Verdana"/>
                <a:cs typeface="Verdana"/>
              </a:rPr>
              <a:t>une</a:t>
            </a:r>
            <a:endParaRPr kumimoji="0" sz="1800" b="0" i="0" u="none" strike="noStrike" kern="0" cap="none" spc="0" normalizeH="0" baseline="0" noProof="0" dirty="0">
              <a:ln>
                <a:noFill/>
              </a:ln>
              <a:solidFill>
                <a:sysClr val="windowText" lastClr="000000"/>
              </a:solidFill>
              <a:effectLst/>
              <a:uLnTx/>
              <a:uFillTx/>
              <a:latin typeface="Verdana"/>
              <a:cs typeface="Verdana"/>
            </a:endParaRPr>
          </a:p>
        </p:txBody>
      </p:sp>
      <p:sp>
        <p:nvSpPr>
          <p:cNvPr id="5" name="object 5"/>
          <p:cNvSpPr txBox="1"/>
          <p:nvPr/>
        </p:nvSpPr>
        <p:spPr>
          <a:xfrm>
            <a:off x="1138529" y="2860294"/>
            <a:ext cx="541147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1461770" algn="l"/>
                <a:tab pos="2725420" algn="l"/>
                <a:tab pos="3371215" algn="l"/>
                <a:tab pos="5300980" algn="l"/>
              </a:tabLst>
              <a:defRPr/>
            </a:pPr>
            <a:r>
              <a:rPr kumimoji="0" sz="1800" b="0" i="1" u="none" strike="noStrike" kern="0" cap="none" spc="-10" normalizeH="0" baseline="0" noProof="0" dirty="0">
                <a:ln>
                  <a:noFill/>
                </a:ln>
                <a:solidFill>
                  <a:sysClr val="windowText" lastClr="000000"/>
                </a:solidFill>
                <a:effectLst/>
                <a:uLnTx/>
                <a:uFillTx/>
                <a:latin typeface="Verdana"/>
                <a:cs typeface="Verdana"/>
              </a:rPr>
              <a:t>assemblée</a:t>
            </a:r>
            <a:r>
              <a:rPr kumimoji="0" sz="1800" b="0" i="1" u="none" strike="noStrike" kern="0" cap="none" spc="0" normalizeH="0" baseline="0" noProof="0" dirty="0">
                <a:ln>
                  <a:noFill/>
                </a:ln>
                <a:solidFill>
                  <a:sysClr val="windowText" lastClr="000000"/>
                </a:solidFill>
                <a:effectLst/>
                <a:uLnTx/>
                <a:uFillTx/>
                <a:latin typeface="Verdana"/>
                <a:cs typeface="Verdana"/>
              </a:rPr>
              <a:t>	</a:t>
            </a:r>
            <a:r>
              <a:rPr kumimoji="0" sz="1800" b="0" i="1" u="none" strike="noStrike" kern="0" cap="none" spc="-10" normalizeH="0" baseline="0" noProof="0" dirty="0">
                <a:ln>
                  <a:noFill/>
                </a:ln>
                <a:solidFill>
                  <a:sysClr val="windowText" lastClr="000000"/>
                </a:solidFill>
                <a:effectLst/>
                <a:uLnTx/>
                <a:uFillTx/>
                <a:latin typeface="Verdana"/>
                <a:cs typeface="Verdana"/>
              </a:rPr>
              <a:t>générale</a:t>
            </a:r>
            <a:r>
              <a:rPr kumimoji="0" sz="1800" b="0" i="1" u="none" strike="noStrike" kern="0" cap="none" spc="0" normalizeH="0" baseline="0" noProof="0" dirty="0">
                <a:ln>
                  <a:noFill/>
                </a:ln>
                <a:solidFill>
                  <a:sysClr val="windowText" lastClr="000000"/>
                </a:solidFill>
                <a:effectLst/>
                <a:uLnTx/>
                <a:uFillTx/>
                <a:latin typeface="Verdana"/>
                <a:cs typeface="Verdana"/>
              </a:rPr>
              <a:t>	</a:t>
            </a:r>
            <a:r>
              <a:rPr kumimoji="0" sz="1800" b="0" i="1" u="none" strike="noStrike" kern="0" cap="none" spc="-25" normalizeH="0" baseline="0" noProof="0" dirty="0">
                <a:ln>
                  <a:noFill/>
                </a:ln>
                <a:solidFill>
                  <a:sysClr val="windowText" lastClr="000000"/>
                </a:solidFill>
                <a:effectLst/>
                <a:uLnTx/>
                <a:uFillTx/>
                <a:latin typeface="Verdana"/>
                <a:cs typeface="Verdana"/>
              </a:rPr>
              <a:t>des</a:t>
            </a:r>
            <a:r>
              <a:rPr kumimoji="0" sz="1800" b="0" i="1" u="none" strike="noStrike" kern="0" cap="none" spc="0" normalizeH="0" baseline="0" noProof="0" dirty="0">
                <a:ln>
                  <a:noFill/>
                </a:ln>
                <a:solidFill>
                  <a:sysClr val="windowText" lastClr="000000"/>
                </a:solidFill>
                <a:effectLst/>
                <a:uLnTx/>
                <a:uFillTx/>
                <a:latin typeface="Verdana"/>
                <a:cs typeface="Verdana"/>
              </a:rPr>
              <a:t>	</a:t>
            </a:r>
            <a:r>
              <a:rPr kumimoji="0" sz="1800" b="0" i="1" u="none" strike="noStrike" kern="0" cap="none" spc="-10" normalizeH="0" baseline="0" noProof="0" dirty="0">
                <a:ln>
                  <a:noFill/>
                </a:ln>
                <a:solidFill>
                  <a:sysClr val="windowText" lastClr="000000"/>
                </a:solidFill>
                <a:effectLst/>
                <a:uLnTx/>
                <a:uFillTx/>
                <a:latin typeface="Verdana"/>
                <a:cs typeface="Verdana"/>
              </a:rPr>
              <a:t>copropriétaires</a:t>
            </a:r>
            <a:r>
              <a:rPr kumimoji="0" sz="1800" b="0" i="1" u="none" strike="noStrike" kern="0" cap="none" spc="0" normalizeH="0" baseline="0" noProof="0" dirty="0">
                <a:ln>
                  <a:noFill/>
                </a:ln>
                <a:solidFill>
                  <a:sysClr val="windowText" lastClr="000000"/>
                </a:solidFill>
                <a:effectLst/>
                <a:uLnTx/>
                <a:uFillTx/>
                <a:latin typeface="Verdana"/>
                <a:cs typeface="Verdana"/>
              </a:rPr>
              <a:t>	</a:t>
            </a:r>
            <a:r>
              <a:rPr kumimoji="0" sz="1800" b="0" i="0" u="none" strike="noStrike" kern="0" cap="none" spc="-335" normalizeH="0" baseline="0" noProof="0" dirty="0">
                <a:ln>
                  <a:noFill/>
                </a:ln>
                <a:solidFill>
                  <a:sysClr val="windowText" lastClr="000000"/>
                </a:solidFill>
                <a:effectLst/>
                <a:uLnTx/>
                <a:uFillTx/>
                <a:latin typeface="Tahoma"/>
                <a:cs typeface="Tahoma"/>
              </a:rPr>
              <a:t>»</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sp>
        <p:nvSpPr>
          <p:cNvPr id="6" name="object 6"/>
          <p:cNvSpPr txBox="1"/>
          <p:nvPr/>
        </p:nvSpPr>
        <p:spPr>
          <a:xfrm>
            <a:off x="1148826" y="3134805"/>
            <a:ext cx="3786504"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65" normalizeH="0" baseline="0" noProof="0" dirty="0">
                <a:ln>
                  <a:noFill/>
                </a:ln>
                <a:solidFill>
                  <a:sysClr val="windowText" lastClr="000000"/>
                </a:solidFill>
                <a:effectLst/>
                <a:uLnTx/>
                <a:uFillTx/>
                <a:latin typeface="Tahoma"/>
                <a:cs typeface="Tahoma"/>
              </a:rPr>
              <a:t>(</a:t>
            </a:r>
            <a:r>
              <a:rPr kumimoji="0" sz="1800" b="0" i="0" u="none" strike="noStrike" kern="0" cap="none" spc="65" normalizeH="0" baseline="0" noProof="0" dirty="0">
                <a:ln>
                  <a:noFill/>
                </a:ln>
                <a:solidFill>
                  <a:srgbClr val="30849B"/>
                </a:solidFill>
                <a:effectLst/>
                <a:uLnTx/>
                <a:uFillTx/>
                <a:latin typeface="Tahoma"/>
                <a:cs typeface="Tahoma"/>
              </a:rPr>
              <a:t>article</a:t>
            </a:r>
            <a:r>
              <a:rPr kumimoji="0" sz="1800" b="0" i="0" u="none" strike="noStrike" kern="0" cap="none" spc="-20" normalizeH="0" baseline="0" noProof="0" dirty="0">
                <a:ln>
                  <a:noFill/>
                </a:ln>
                <a:solidFill>
                  <a:srgbClr val="30849B"/>
                </a:solidFill>
                <a:effectLst/>
                <a:uLnTx/>
                <a:uFillTx/>
                <a:latin typeface="Tahoma"/>
                <a:cs typeface="Tahoma"/>
              </a:rPr>
              <a:t> </a:t>
            </a:r>
            <a:r>
              <a:rPr kumimoji="0" sz="1800" b="0" i="0" u="none" strike="noStrike" kern="0" cap="none" spc="0" normalizeH="0" baseline="0" noProof="0" dirty="0">
                <a:ln>
                  <a:noFill/>
                </a:ln>
                <a:solidFill>
                  <a:srgbClr val="30849B"/>
                </a:solidFill>
                <a:effectLst/>
                <a:uLnTx/>
                <a:uFillTx/>
                <a:latin typeface="Tahoma"/>
                <a:cs typeface="Tahoma"/>
              </a:rPr>
              <a:t>7</a:t>
            </a:r>
            <a:r>
              <a:rPr kumimoji="0" sz="1800" b="0" i="0" u="none" strike="noStrike" kern="0" cap="none" spc="-50" normalizeH="0" baseline="0" noProof="0" dirty="0">
                <a:ln>
                  <a:noFill/>
                </a:ln>
                <a:solidFill>
                  <a:srgbClr val="30849B"/>
                </a:solidFill>
                <a:effectLst/>
                <a:uLnTx/>
                <a:uFillTx/>
                <a:latin typeface="Tahoma"/>
                <a:cs typeface="Tahoma"/>
              </a:rPr>
              <a:t> </a:t>
            </a:r>
            <a:r>
              <a:rPr kumimoji="0" sz="1800" b="0" i="0" u="none" strike="noStrike" kern="0" cap="none" spc="160" normalizeH="0" baseline="0" noProof="0" dirty="0">
                <a:ln>
                  <a:noFill/>
                </a:ln>
                <a:solidFill>
                  <a:srgbClr val="30849B"/>
                </a:solidFill>
                <a:effectLst/>
                <a:uLnTx/>
                <a:uFillTx/>
                <a:latin typeface="Tahoma"/>
                <a:cs typeface="Tahoma"/>
              </a:rPr>
              <a:t>du</a:t>
            </a:r>
            <a:r>
              <a:rPr kumimoji="0" sz="1800" b="0" i="0" u="none" strike="noStrike" kern="0" cap="none" spc="-50" normalizeH="0" baseline="0" noProof="0" dirty="0">
                <a:ln>
                  <a:noFill/>
                </a:ln>
                <a:solidFill>
                  <a:srgbClr val="30849B"/>
                </a:solidFill>
                <a:effectLst/>
                <a:uLnTx/>
                <a:uFillTx/>
                <a:latin typeface="Tahoma"/>
                <a:cs typeface="Tahoma"/>
              </a:rPr>
              <a:t> </a:t>
            </a:r>
            <a:r>
              <a:rPr kumimoji="0" sz="1800" b="0" i="0" u="none" strike="noStrike" kern="0" cap="none" spc="140" normalizeH="0" baseline="0" noProof="0" dirty="0">
                <a:ln>
                  <a:noFill/>
                </a:ln>
                <a:solidFill>
                  <a:srgbClr val="30849B"/>
                </a:solidFill>
                <a:effectLst/>
                <a:uLnTx/>
                <a:uFillTx/>
                <a:latin typeface="Tahoma"/>
                <a:cs typeface="Tahoma"/>
              </a:rPr>
              <a:t>décret</a:t>
            </a:r>
            <a:r>
              <a:rPr kumimoji="0" sz="1800" b="0" i="0" u="none" strike="noStrike" kern="0" cap="none" spc="-20" normalizeH="0" baseline="0" noProof="0" dirty="0">
                <a:ln>
                  <a:noFill/>
                </a:ln>
                <a:solidFill>
                  <a:srgbClr val="30849B"/>
                </a:solidFill>
                <a:effectLst/>
                <a:uLnTx/>
                <a:uFillTx/>
                <a:latin typeface="Tahoma"/>
                <a:cs typeface="Tahoma"/>
              </a:rPr>
              <a:t> </a:t>
            </a:r>
            <a:r>
              <a:rPr kumimoji="0" sz="1800" b="0" i="0" u="none" strike="noStrike" kern="0" cap="none" spc="0" normalizeH="0" baseline="0" noProof="0" dirty="0">
                <a:ln>
                  <a:noFill/>
                </a:ln>
                <a:solidFill>
                  <a:srgbClr val="30849B"/>
                </a:solidFill>
                <a:effectLst/>
                <a:uLnTx/>
                <a:uFillTx/>
                <a:latin typeface="Tahoma"/>
                <a:cs typeface="Tahoma"/>
              </a:rPr>
              <a:t>17</a:t>
            </a:r>
            <a:r>
              <a:rPr kumimoji="0" sz="1800" b="0" i="0" u="none" strike="noStrike" kern="0" cap="none" spc="-50" normalizeH="0" baseline="0" noProof="0" dirty="0">
                <a:ln>
                  <a:noFill/>
                </a:ln>
                <a:solidFill>
                  <a:srgbClr val="30849B"/>
                </a:solidFill>
                <a:effectLst/>
                <a:uLnTx/>
                <a:uFillTx/>
                <a:latin typeface="Tahoma"/>
                <a:cs typeface="Tahoma"/>
              </a:rPr>
              <a:t> </a:t>
            </a:r>
            <a:r>
              <a:rPr kumimoji="0" sz="1800" b="0" i="0" u="none" strike="noStrike" kern="0" cap="none" spc="50" normalizeH="0" baseline="0" noProof="0" dirty="0">
                <a:ln>
                  <a:noFill/>
                </a:ln>
                <a:solidFill>
                  <a:srgbClr val="30849B"/>
                </a:solidFill>
                <a:effectLst/>
                <a:uLnTx/>
                <a:uFillTx/>
                <a:latin typeface="Tahoma"/>
                <a:cs typeface="Tahoma"/>
              </a:rPr>
              <a:t>mars</a:t>
            </a:r>
            <a:r>
              <a:rPr kumimoji="0" sz="1800" b="0" i="0" u="none" strike="noStrike" kern="0" cap="none" spc="-50" normalizeH="0" baseline="0" noProof="0" dirty="0">
                <a:ln>
                  <a:noFill/>
                </a:ln>
                <a:solidFill>
                  <a:srgbClr val="30849B"/>
                </a:solidFill>
                <a:effectLst/>
                <a:uLnTx/>
                <a:uFillTx/>
                <a:latin typeface="Tahoma"/>
                <a:cs typeface="Tahoma"/>
              </a:rPr>
              <a:t> </a:t>
            </a:r>
            <a:r>
              <a:rPr kumimoji="0" sz="1800" b="0" i="0" u="none" strike="noStrike" kern="0" cap="none" spc="-10" normalizeH="0" baseline="0" noProof="0" dirty="0">
                <a:ln>
                  <a:noFill/>
                </a:ln>
                <a:solidFill>
                  <a:srgbClr val="30849B"/>
                </a:solidFill>
                <a:effectLst/>
                <a:uLnTx/>
                <a:uFillTx/>
                <a:latin typeface="Tahoma"/>
                <a:cs typeface="Tahoma"/>
              </a:rPr>
              <a:t>1967</a:t>
            </a:r>
            <a:r>
              <a:rPr kumimoji="0" sz="1800" b="0" i="0" u="none" strike="noStrike" kern="0" cap="none" spc="-10" normalizeH="0" baseline="0" noProof="0" dirty="0">
                <a:ln>
                  <a:noFill/>
                </a:ln>
                <a:solidFill>
                  <a:sysClr val="windowText" lastClr="000000"/>
                </a:solidFill>
                <a:effectLst/>
                <a:uLnTx/>
                <a:uFillTx/>
                <a:latin typeface="Tahoma"/>
                <a:cs typeface="Tahoma"/>
              </a:rPr>
              <a:t>).</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sp>
        <p:nvSpPr>
          <p:cNvPr id="7" name="object 7"/>
          <p:cNvSpPr txBox="1"/>
          <p:nvPr/>
        </p:nvSpPr>
        <p:spPr>
          <a:xfrm>
            <a:off x="851712" y="3409315"/>
            <a:ext cx="298894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99085" algn="l"/>
                <a:tab pos="1964689" algn="l"/>
              </a:tabLst>
              <a:defRPr/>
            </a:pPr>
            <a:r>
              <a:rPr kumimoji="0" sz="1800" b="0" i="0" u="none" strike="noStrike" kern="0" cap="none" spc="-50" normalizeH="0" baseline="0" noProof="0" dirty="0">
                <a:ln>
                  <a:noFill/>
                </a:ln>
                <a:solidFill>
                  <a:sysClr val="windowText" lastClr="000000"/>
                </a:solidFill>
                <a:effectLst/>
                <a:uLnTx/>
                <a:uFillTx/>
                <a:latin typeface="Tahoma"/>
                <a:cs typeface="Tahoma"/>
              </a:rPr>
              <a:t>-</a:t>
            </a:r>
            <a:r>
              <a:rPr kumimoji="0" sz="1800" b="0" i="0" u="none" strike="noStrike" kern="0" cap="none" spc="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L'assemblée</a:t>
            </a:r>
            <a:r>
              <a:rPr kumimoji="0" sz="1800" b="0" i="0" u="none" strike="noStrike" kern="0" cap="none" spc="0" normalizeH="0" baseline="0" noProof="0" dirty="0">
                <a:ln>
                  <a:noFill/>
                </a:ln>
                <a:solidFill>
                  <a:sysClr val="windowText" lastClr="000000"/>
                </a:solidFill>
                <a:effectLst/>
                <a:uLnTx/>
                <a:uFillTx/>
                <a:latin typeface="Tahoma"/>
                <a:cs typeface="Tahoma"/>
              </a:rPr>
              <a:t>	</a:t>
            </a:r>
            <a:r>
              <a:rPr kumimoji="0" sz="1800" b="0" i="0" u="none" strike="noStrike" kern="0" cap="none" spc="120" normalizeH="0" baseline="0" noProof="0" dirty="0">
                <a:ln>
                  <a:noFill/>
                </a:ln>
                <a:solidFill>
                  <a:sysClr val="windowText" lastClr="000000"/>
                </a:solidFill>
                <a:effectLst/>
                <a:uLnTx/>
                <a:uFillTx/>
                <a:latin typeface="Tahoma"/>
                <a:cs typeface="Tahoma"/>
              </a:rPr>
              <a:t>générale</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sp>
        <p:nvSpPr>
          <p:cNvPr id="8" name="object 8"/>
          <p:cNvSpPr txBox="1"/>
          <p:nvPr/>
        </p:nvSpPr>
        <p:spPr>
          <a:xfrm>
            <a:off x="4134992" y="3409315"/>
            <a:ext cx="24130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723900" algn="l"/>
              </a:tabLst>
              <a:defRPr/>
            </a:pPr>
            <a:r>
              <a:rPr kumimoji="0" sz="1800" b="0" i="0" u="none" strike="noStrike" kern="0" cap="none" spc="80" normalizeH="0" baseline="0" noProof="0" dirty="0">
                <a:ln>
                  <a:noFill/>
                </a:ln>
                <a:solidFill>
                  <a:sysClr val="windowText" lastClr="000000"/>
                </a:solidFill>
                <a:effectLst/>
                <a:uLnTx/>
                <a:uFillTx/>
                <a:latin typeface="Tahoma"/>
                <a:cs typeface="Tahoma"/>
              </a:rPr>
              <a:t>des</a:t>
            </a:r>
            <a:r>
              <a:rPr kumimoji="0" sz="1800" b="0" i="0" u="none" strike="noStrike" kern="0" cap="none" spc="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copropriétaires</a:t>
            </a:r>
            <a:endParaRPr kumimoji="0" sz="1800" b="0" i="0" u="none" strike="noStrike" kern="0" cap="none" spc="0" normalizeH="0" baseline="0" noProof="0">
              <a:ln>
                <a:noFill/>
              </a:ln>
              <a:solidFill>
                <a:sysClr val="windowText" lastClr="000000"/>
              </a:solidFill>
              <a:effectLst/>
              <a:uLnTx/>
              <a:uFillTx/>
              <a:latin typeface="Tahoma"/>
              <a:cs typeface="Tahoma"/>
            </a:endParaRPr>
          </a:p>
        </p:txBody>
      </p:sp>
      <p:sp>
        <p:nvSpPr>
          <p:cNvPr id="9" name="object 9"/>
          <p:cNvSpPr txBox="1"/>
          <p:nvPr/>
        </p:nvSpPr>
        <p:spPr>
          <a:xfrm>
            <a:off x="1138529" y="3683634"/>
            <a:ext cx="5410200" cy="1397635"/>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80" normalizeH="0" baseline="0" noProof="0" dirty="0">
                <a:ln>
                  <a:noFill/>
                </a:ln>
                <a:solidFill>
                  <a:sysClr val="windowText" lastClr="000000"/>
                </a:solidFill>
                <a:effectLst/>
                <a:uLnTx/>
                <a:uFillTx/>
                <a:latin typeface="Tahoma"/>
                <a:cs typeface="Tahoma"/>
              </a:rPr>
              <a:t>appelée</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1" i="0" u="none" strike="noStrike" kern="0" cap="none" spc="105" normalizeH="0" baseline="0" noProof="0" dirty="0">
                <a:ln>
                  <a:noFill/>
                </a:ln>
                <a:solidFill>
                  <a:sysClr val="windowText" lastClr="000000"/>
                </a:solidFill>
                <a:effectLst/>
                <a:uLnTx/>
                <a:uFillTx/>
                <a:latin typeface="Tahoma"/>
                <a:cs typeface="Tahoma"/>
              </a:rPr>
              <a:t>à</a:t>
            </a:r>
            <a:r>
              <a:rPr kumimoji="0" sz="1800" b="1" i="0" u="none" strike="noStrike" kern="0" cap="none" spc="80" normalizeH="0" baseline="0" noProof="0" dirty="0">
                <a:ln>
                  <a:noFill/>
                </a:ln>
                <a:solidFill>
                  <a:sysClr val="windowText" lastClr="000000"/>
                </a:solidFill>
                <a:effectLst/>
                <a:uLnTx/>
                <a:uFillTx/>
                <a:latin typeface="Tahoma"/>
                <a:cs typeface="Tahoma"/>
              </a:rPr>
              <a:t>  </a:t>
            </a:r>
            <a:r>
              <a:rPr kumimoji="0" sz="1800" b="1" i="0" u="none" strike="noStrike" kern="0" cap="none" spc="0" normalizeH="0" baseline="0" noProof="0" dirty="0">
                <a:ln>
                  <a:noFill/>
                </a:ln>
                <a:solidFill>
                  <a:sysClr val="windowText" lastClr="000000"/>
                </a:solidFill>
                <a:effectLst/>
                <a:uLnTx/>
                <a:uFillTx/>
                <a:latin typeface="Tahoma"/>
                <a:cs typeface="Tahoma"/>
              </a:rPr>
              <a:t>voter</a:t>
            </a:r>
            <a:r>
              <a:rPr kumimoji="0" sz="1800" b="1" i="0" u="none" strike="noStrike" kern="0" cap="none" spc="75" normalizeH="0" baseline="0" noProof="0" dirty="0">
                <a:ln>
                  <a:noFill/>
                </a:ln>
                <a:solidFill>
                  <a:sysClr val="windowText" lastClr="000000"/>
                </a:solidFill>
                <a:effectLst/>
                <a:uLnTx/>
                <a:uFillTx/>
                <a:latin typeface="Tahoma"/>
                <a:cs typeface="Tahoma"/>
              </a:rPr>
              <a:t>  </a:t>
            </a:r>
            <a:r>
              <a:rPr kumimoji="0" sz="1800" b="1" i="0" u="none" strike="noStrike" kern="0" cap="none" spc="0" normalizeH="0" baseline="0" noProof="0" dirty="0">
                <a:ln>
                  <a:noFill/>
                </a:ln>
                <a:solidFill>
                  <a:sysClr val="windowText" lastClr="000000"/>
                </a:solidFill>
                <a:effectLst/>
                <a:uLnTx/>
                <a:uFillTx/>
                <a:latin typeface="Tahoma"/>
                <a:cs typeface="Tahoma"/>
              </a:rPr>
              <a:t>le</a:t>
            </a:r>
            <a:r>
              <a:rPr kumimoji="0" sz="1800" b="1" i="0" u="none" strike="noStrike" kern="0" cap="none" spc="75" normalizeH="0" baseline="0" noProof="0" dirty="0">
                <a:ln>
                  <a:noFill/>
                </a:ln>
                <a:solidFill>
                  <a:sysClr val="windowText" lastClr="000000"/>
                </a:solidFill>
                <a:effectLst/>
                <a:uLnTx/>
                <a:uFillTx/>
                <a:latin typeface="Tahoma"/>
                <a:cs typeface="Tahoma"/>
              </a:rPr>
              <a:t>  </a:t>
            </a:r>
            <a:r>
              <a:rPr kumimoji="0" sz="1800" b="1" i="0" u="none" strike="noStrike" kern="0" cap="none" spc="0" normalizeH="0" baseline="0" noProof="0" dirty="0">
                <a:ln>
                  <a:noFill/>
                </a:ln>
                <a:solidFill>
                  <a:sysClr val="windowText" lastClr="000000"/>
                </a:solidFill>
                <a:effectLst/>
                <a:uLnTx/>
                <a:uFillTx/>
                <a:latin typeface="Tahoma"/>
                <a:cs typeface="Tahoma"/>
              </a:rPr>
              <a:t>budget</a:t>
            </a:r>
            <a:r>
              <a:rPr kumimoji="0" sz="1800" b="1" i="0" u="none" strike="noStrike" kern="0" cap="none" spc="70" normalizeH="0" baseline="0" noProof="0" dirty="0">
                <a:ln>
                  <a:noFill/>
                </a:ln>
                <a:solidFill>
                  <a:sysClr val="windowText" lastClr="000000"/>
                </a:solidFill>
                <a:effectLst/>
                <a:uLnTx/>
                <a:uFillTx/>
                <a:latin typeface="Tahoma"/>
                <a:cs typeface="Tahoma"/>
              </a:rPr>
              <a:t>  </a:t>
            </a:r>
            <a:r>
              <a:rPr kumimoji="0" sz="1800" b="1" i="0" u="none" strike="noStrike" kern="0" cap="none" spc="0" normalizeH="0" baseline="0" noProof="0" dirty="0">
                <a:ln>
                  <a:noFill/>
                </a:ln>
                <a:solidFill>
                  <a:sysClr val="windowText" lastClr="000000"/>
                </a:solidFill>
                <a:effectLst/>
                <a:uLnTx/>
                <a:uFillTx/>
                <a:latin typeface="Tahoma"/>
                <a:cs typeface="Tahoma"/>
              </a:rPr>
              <a:t>prévisionnel</a:t>
            </a:r>
            <a:r>
              <a:rPr kumimoji="0" sz="1800" b="1" i="0" u="none" strike="noStrike" kern="0" cap="none" spc="75" normalizeH="0" baseline="0" noProof="0" dirty="0">
                <a:ln>
                  <a:noFill/>
                </a:ln>
                <a:solidFill>
                  <a:sysClr val="windowText" lastClr="000000"/>
                </a:solidFill>
                <a:effectLst/>
                <a:uLnTx/>
                <a:uFillTx/>
                <a:latin typeface="Tahoma"/>
                <a:cs typeface="Tahoma"/>
              </a:rPr>
              <a:t>  </a:t>
            </a:r>
            <a:r>
              <a:rPr kumimoji="0" sz="1800" b="0" i="0" u="none" strike="noStrike" kern="0" cap="none" spc="-25" normalizeH="0" baseline="0" noProof="0" dirty="0">
                <a:ln>
                  <a:noFill/>
                </a:ln>
                <a:solidFill>
                  <a:sysClr val="windowText" lastClr="000000"/>
                </a:solidFill>
                <a:effectLst/>
                <a:uLnTx/>
                <a:uFillTx/>
                <a:latin typeface="Tahoma"/>
                <a:cs typeface="Tahoma"/>
              </a:rPr>
              <a:t>est </a:t>
            </a:r>
            <a:r>
              <a:rPr kumimoji="0" sz="1800" b="0" i="0" u="none" strike="noStrike" kern="0" cap="none" spc="70" normalizeH="0" baseline="0" noProof="0" dirty="0">
                <a:ln>
                  <a:noFill/>
                </a:ln>
                <a:solidFill>
                  <a:sysClr val="windowText" lastClr="000000"/>
                </a:solidFill>
                <a:effectLst/>
                <a:uLnTx/>
                <a:uFillTx/>
                <a:latin typeface="Tahoma"/>
                <a:cs typeface="Tahoma"/>
              </a:rPr>
              <a:t>réunie</a:t>
            </a:r>
            <a:r>
              <a:rPr kumimoji="0" sz="1800" b="0" i="0" u="none" strike="noStrike" kern="0" cap="none" spc="175"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dans</a:t>
            </a:r>
            <a:r>
              <a:rPr kumimoji="0" sz="1800" b="0" i="0" u="none" strike="noStrike" kern="0" cap="none" spc="18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un</a:t>
            </a:r>
            <a:r>
              <a:rPr kumimoji="0" sz="1800" b="0" i="0" u="none" strike="noStrike" kern="0" cap="none" spc="170" normalizeH="0" baseline="0" noProof="0" dirty="0">
                <a:ln>
                  <a:noFill/>
                </a:ln>
                <a:solidFill>
                  <a:sysClr val="windowText" lastClr="000000"/>
                </a:solidFill>
                <a:effectLst/>
                <a:uLnTx/>
                <a:uFillTx/>
                <a:latin typeface="Tahoma"/>
                <a:cs typeface="Tahoma"/>
              </a:rPr>
              <a:t> </a:t>
            </a:r>
            <a:r>
              <a:rPr kumimoji="0" sz="1800" b="0" i="0" u="none" strike="noStrike" kern="0" cap="none" spc="120" normalizeH="0" baseline="0" noProof="0" dirty="0">
                <a:ln>
                  <a:noFill/>
                </a:ln>
                <a:solidFill>
                  <a:sysClr val="windowText" lastClr="000000"/>
                </a:solidFill>
                <a:effectLst/>
                <a:uLnTx/>
                <a:uFillTx/>
                <a:latin typeface="Tahoma"/>
                <a:cs typeface="Tahoma"/>
              </a:rPr>
              <a:t>délai</a:t>
            </a:r>
            <a:r>
              <a:rPr kumimoji="0" sz="1800" b="0" i="0" u="none" strike="noStrike" kern="0" cap="none" spc="200"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175"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six</a:t>
            </a:r>
            <a:r>
              <a:rPr kumimoji="0" sz="1800" b="0" i="0" u="none" strike="noStrike" kern="0" cap="none" spc="175" normalizeH="0" baseline="0" noProof="0" dirty="0">
                <a:ln>
                  <a:noFill/>
                </a:ln>
                <a:solidFill>
                  <a:sysClr val="windowText" lastClr="000000"/>
                </a:solidFill>
                <a:effectLst/>
                <a:uLnTx/>
                <a:uFillTx/>
                <a:latin typeface="Tahoma"/>
                <a:cs typeface="Tahoma"/>
              </a:rPr>
              <a:t> </a:t>
            </a:r>
            <a:r>
              <a:rPr kumimoji="0" sz="1800" b="0" i="0" u="none" strike="noStrike" kern="0" cap="none" spc="50" normalizeH="0" baseline="0" noProof="0" dirty="0">
                <a:ln>
                  <a:noFill/>
                </a:ln>
                <a:solidFill>
                  <a:sysClr val="windowText" lastClr="000000"/>
                </a:solidFill>
                <a:effectLst/>
                <a:uLnTx/>
                <a:uFillTx/>
                <a:latin typeface="Tahoma"/>
                <a:cs typeface="Tahoma"/>
              </a:rPr>
              <a:t>mois</a:t>
            </a:r>
            <a:r>
              <a:rPr kumimoji="0" sz="1800" b="0" i="0" u="none" strike="noStrike" kern="0" cap="none" spc="180" normalizeH="0" baseline="0" noProof="0" dirty="0">
                <a:ln>
                  <a:noFill/>
                </a:ln>
                <a:solidFill>
                  <a:sysClr val="windowText" lastClr="000000"/>
                </a:solidFill>
                <a:effectLst/>
                <a:uLnTx/>
                <a:uFillTx/>
                <a:latin typeface="Tahoma"/>
                <a:cs typeface="Tahoma"/>
              </a:rPr>
              <a:t> </a:t>
            </a:r>
            <a:r>
              <a:rPr kumimoji="0" sz="1800" b="0" i="0" u="none" strike="noStrike" kern="0" cap="none" spc="275" normalizeH="0" baseline="0" noProof="0" dirty="0">
                <a:ln>
                  <a:noFill/>
                </a:ln>
                <a:solidFill>
                  <a:sysClr val="windowText" lastClr="000000"/>
                </a:solidFill>
                <a:effectLst/>
                <a:uLnTx/>
                <a:uFillTx/>
                <a:latin typeface="Tahoma"/>
                <a:cs typeface="Tahoma"/>
              </a:rPr>
              <a:t>à</a:t>
            </a:r>
            <a:r>
              <a:rPr kumimoji="0" sz="1800" b="0" i="0" u="none" strike="noStrike" kern="0" cap="none" spc="165" normalizeH="0" baseline="0" noProof="0" dirty="0">
                <a:ln>
                  <a:noFill/>
                </a:ln>
                <a:solidFill>
                  <a:sysClr val="windowText" lastClr="000000"/>
                </a:solidFill>
                <a:effectLst/>
                <a:uLnTx/>
                <a:uFillTx/>
                <a:latin typeface="Tahoma"/>
                <a:cs typeface="Tahoma"/>
              </a:rPr>
              <a:t> </a:t>
            </a:r>
            <a:r>
              <a:rPr kumimoji="0" sz="1800" b="0" i="0" u="none" strike="noStrike" kern="0" cap="none" spc="140" normalizeH="0" baseline="0" noProof="0" dirty="0">
                <a:ln>
                  <a:noFill/>
                </a:ln>
                <a:solidFill>
                  <a:sysClr val="windowText" lastClr="000000"/>
                </a:solidFill>
                <a:effectLst/>
                <a:uLnTx/>
                <a:uFillTx/>
                <a:latin typeface="Tahoma"/>
                <a:cs typeface="Tahoma"/>
              </a:rPr>
              <a:t>compter</a:t>
            </a:r>
            <a:r>
              <a:rPr kumimoji="0" sz="1800" b="0" i="0" u="none" strike="noStrike" kern="0" cap="none" spc="180" normalizeH="0" baseline="0" noProof="0" dirty="0">
                <a:ln>
                  <a:noFill/>
                </a:ln>
                <a:solidFill>
                  <a:sysClr val="windowText" lastClr="000000"/>
                </a:solidFill>
                <a:effectLst/>
                <a:uLnTx/>
                <a:uFillTx/>
                <a:latin typeface="Tahoma"/>
                <a:cs typeface="Tahoma"/>
              </a:rPr>
              <a:t> </a:t>
            </a:r>
            <a:r>
              <a:rPr kumimoji="0" sz="1800" b="0" i="0" u="none" strike="noStrike" kern="0" cap="none" spc="135" normalizeH="0" baseline="0" noProof="0" dirty="0">
                <a:ln>
                  <a:noFill/>
                </a:ln>
                <a:solidFill>
                  <a:sysClr val="windowText" lastClr="000000"/>
                </a:solidFill>
                <a:effectLst/>
                <a:uLnTx/>
                <a:uFillTx/>
                <a:latin typeface="Tahoma"/>
                <a:cs typeface="Tahoma"/>
              </a:rPr>
              <a:t>du </a:t>
            </a:r>
            <a:r>
              <a:rPr kumimoji="0" sz="1800" b="0" i="0" u="none" strike="noStrike" kern="0" cap="none" spc="65" normalizeH="0" baseline="0" noProof="0" dirty="0">
                <a:ln>
                  <a:noFill/>
                </a:ln>
                <a:solidFill>
                  <a:sysClr val="windowText" lastClr="000000"/>
                </a:solidFill>
                <a:effectLst/>
                <a:uLnTx/>
                <a:uFillTx/>
                <a:latin typeface="Tahoma"/>
                <a:cs typeface="Tahoma"/>
              </a:rPr>
              <a:t>dernier</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jour</a:t>
            </a:r>
            <a:r>
              <a:rPr kumimoji="0" sz="1800" b="0" i="0" u="none" strike="noStrike" kern="0" cap="none" spc="75"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l'exercice</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175" normalizeH="0" baseline="0" noProof="0" dirty="0">
                <a:ln>
                  <a:noFill/>
                </a:ln>
                <a:solidFill>
                  <a:sysClr val="windowText" lastClr="000000"/>
                </a:solidFill>
                <a:effectLst/>
                <a:uLnTx/>
                <a:uFillTx/>
                <a:latin typeface="Tahoma"/>
                <a:cs typeface="Tahoma"/>
              </a:rPr>
              <a:t>comptable</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145" normalizeH="0" baseline="0" noProof="0" dirty="0">
                <a:ln>
                  <a:noFill/>
                </a:ln>
                <a:solidFill>
                  <a:sysClr val="windowText" lastClr="000000"/>
                </a:solidFill>
                <a:effectLst/>
                <a:uLnTx/>
                <a:uFillTx/>
                <a:latin typeface="Tahoma"/>
                <a:cs typeface="Tahoma"/>
              </a:rPr>
              <a:t>précédent </a:t>
            </a:r>
            <a:r>
              <a:rPr kumimoji="0" sz="1800" b="0" i="0" u="none" strike="noStrike" kern="0" cap="none" spc="0" normalizeH="0" baseline="0" noProof="0" dirty="0">
                <a:ln>
                  <a:noFill/>
                </a:ln>
                <a:solidFill>
                  <a:sysClr val="windowText" lastClr="000000"/>
                </a:solidFill>
                <a:effectLst/>
                <a:uLnTx/>
                <a:uFillTx/>
                <a:latin typeface="Tahoma"/>
                <a:cs typeface="Tahoma"/>
              </a:rPr>
              <a:t>(</a:t>
            </a:r>
            <a:r>
              <a:rPr kumimoji="0" sz="1800" b="0" i="1" u="none" strike="noStrike" kern="0" cap="none" spc="0" normalizeH="0" baseline="0" noProof="0" dirty="0">
                <a:ln>
                  <a:noFill/>
                </a:ln>
                <a:solidFill>
                  <a:sysClr val="windowText" lastClr="000000"/>
                </a:solidFill>
                <a:effectLst/>
                <a:uLnTx/>
                <a:uFillTx/>
                <a:latin typeface="Verdana"/>
                <a:cs typeface="Verdana"/>
              </a:rPr>
              <a:t>et</a:t>
            </a:r>
            <a:r>
              <a:rPr kumimoji="0" sz="1800" b="0" i="1" u="none" strike="noStrike" kern="0" cap="none" spc="160" normalizeH="0" baseline="0" noProof="0" dirty="0">
                <a:ln>
                  <a:noFill/>
                </a:ln>
                <a:solidFill>
                  <a:sysClr val="windowText" lastClr="000000"/>
                </a:solidFill>
                <a:effectLst/>
                <a:uLnTx/>
                <a:uFillTx/>
                <a:latin typeface="Verdana"/>
                <a:cs typeface="Verdana"/>
              </a:rPr>
              <a:t> </a:t>
            </a:r>
            <a:r>
              <a:rPr kumimoji="0" sz="1800" b="0" i="1" u="none" strike="noStrike" kern="0" cap="none" spc="0" normalizeH="0" baseline="0" noProof="0" dirty="0">
                <a:ln>
                  <a:noFill/>
                </a:ln>
                <a:solidFill>
                  <a:sysClr val="windowText" lastClr="000000"/>
                </a:solidFill>
                <a:effectLst/>
                <a:uLnTx/>
                <a:uFillTx/>
                <a:latin typeface="Verdana"/>
                <a:cs typeface="Verdana"/>
              </a:rPr>
              <a:t>non</a:t>
            </a:r>
            <a:r>
              <a:rPr kumimoji="0" sz="1800" b="0" i="1" u="none" strike="noStrike" kern="0" cap="none" spc="145" normalizeH="0" baseline="0" noProof="0" dirty="0">
                <a:ln>
                  <a:noFill/>
                </a:ln>
                <a:solidFill>
                  <a:sysClr val="windowText" lastClr="000000"/>
                </a:solidFill>
                <a:effectLst/>
                <a:uLnTx/>
                <a:uFillTx/>
                <a:latin typeface="Verdana"/>
                <a:cs typeface="Verdana"/>
              </a:rPr>
              <a:t> </a:t>
            </a:r>
            <a:r>
              <a:rPr kumimoji="0" sz="1800" b="0" i="1" u="none" strike="noStrike" kern="0" cap="none" spc="0" normalizeH="0" baseline="0" noProof="0" dirty="0">
                <a:ln>
                  <a:noFill/>
                </a:ln>
                <a:solidFill>
                  <a:sysClr val="windowText" lastClr="000000"/>
                </a:solidFill>
                <a:effectLst/>
                <a:uLnTx/>
                <a:uFillTx/>
                <a:latin typeface="Verdana"/>
                <a:cs typeface="Verdana"/>
              </a:rPr>
              <a:t>pour</a:t>
            </a:r>
            <a:r>
              <a:rPr kumimoji="0" sz="1800" b="0" i="1" u="none" strike="noStrike" kern="0" cap="none" spc="140" normalizeH="0" baseline="0" noProof="0" dirty="0">
                <a:ln>
                  <a:noFill/>
                </a:ln>
                <a:solidFill>
                  <a:sysClr val="windowText" lastClr="000000"/>
                </a:solidFill>
                <a:effectLst/>
                <a:uLnTx/>
                <a:uFillTx/>
                <a:latin typeface="Verdana"/>
                <a:cs typeface="Verdana"/>
              </a:rPr>
              <a:t> </a:t>
            </a:r>
            <a:r>
              <a:rPr kumimoji="0" sz="1800" b="0" i="1" u="none" strike="noStrike" kern="0" cap="none" spc="0" normalizeH="0" baseline="0" noProof="0" dirty="0">
                <a:ln>
                  <a:noFill/>
                </a:ln>
                <a:solidFill>
                  <a:sysClr val="windowText" lastClr="000000"/>
                </a:solidFill>
                <a:effectLst/>
                <a:uLnTx/>
                <a:uFillTx/>
                <a:latin typeface="Verdana"/>
                <a:cs typeface="Verdana"/>
              </a:rPr>
              <a:t>approuver</a:t>
            </a:r>
            <a:r>
              <a:rPr kumimoji="0" sz="1800" b="0" i="1" u="none" strike="noStrike" kern="0" cap="none" spc="150" normalizeH="0" baseline="0" noProof="0" dirty="0">
                <a:ln>
                  <a:noFill/>
                </a:ln>
                <a:solidFill>
                  <a:sysClr val="windowText" lastClr="000000"/>
                </a:solidFill>
                <a:effectLst/>
                <a:uLnTx/>
                <a:uFillTx/>
                <a:latin typeface="Verdana"/>
                <a:cs typeface="Verdana"/>
              </a:rPr>
              <a:t> </a:t>
            </a:r>
            <a:r>
              <a:rPr kumimoji="0" sz="1800" b="0" i="1" u="none" strike="noStrike" kern="0" cap="none" spc="0" normalizeH="0" baseline="0" noProof="0" dirty="0">
                <a:ln>
                  <a:noFill/>
                </a:ln>
                <a:solidFill>
                  <a:sysClr val="windowText" lastClr="000000"/>
                </a:solidFill>
                <a:effectLst/>
                <a:uLnTx/>
                <a:uFillTx/>
                <a:latin typeface="Verdana"/>
                <a:cs typeface="Verdana"/>
              </a:rPr>
              <a:t>les</a:t>
            </a:r>
            <a:r>
              <a:rPr kumimoji="0" sz="1800" b="0" i="1" u="none" strike="noStrike" kern="0" cap="none" spc="150" normalizeH="0" baseline="0" noProof="0" dirty="0">
                <a:ln>
                  <a:noFill/>
                </a:ln>
                <a:solidFill>
                  <a:sysClr val="windowText" lastClr="000000"/>
                </a:solidFill>
                <a:effectLst/>
                <a:uLnTx/>
                <a:uFillTx/>
                <a:latin typeface="Verdana"/>
                <a:cs typeface="Verdana"/>
              </a:rPr>
              <a:t> </a:t>
            </a:r>
            <a:r>
              <a:rPr kumimoji="0" sz="1800" b="0" i="1" u="none" strike="noStrike" kern="0" cap="none" spc="0" normalizeH="0" baseline="0" noProof="0" dirty="0">
                <a:ln>
                  <a:noFill/>
                </a:ln>
                <a:solidFill>
                  <a:sysClr val="windowText" lastClr="000000"/>
                </a:solidFill>
                <a:effectLst/>
                <a:uLnTx/>
                <a:uFillTx/>
                <a:latin typeface="Verdana"/>
                <a:cs typeface="Verdana"/>
              </a:rPr>
              <a:t>comptes,</a:t>
            </a:r>
            <a:r>
              <a:rPr kumimoji="0" sz="1800" b="0" i="1" u="none" strike="noStrike" kern="0" cap="none" spc="155" normalizeH="0" baseline="0" noProof="0" dirty="0">
                <a:ln>
                  <a:noFill/>
                </a:ln>
                <a:solidFill>
                  <a:sysClr val="windowText" lastClr="000000"/>
                </a:solidFill>
                <a:effectLst/>
                <a:uLnTx/>
                <a:uFillTx/>
                <a:latin typeface="Verdana"/>
                <a:cs typeface="Verdana"/>
              </a:rPr>
              <a:t> </a:t>
            </a:r>
            <a:r>
              <a:rPr kumimoji="0" sz="1800" b="0" i="1" u="none" strike="noStrike" kern="0" cap="none" spc="0" normalizeH="0" baseline="0" noProof="0" dirty="0">
                <a:ln>
                  <a:noFill/>
                </a:ln>
                <a:solidFill>
                  <a:sysClr val="windowText" lastClr="000000"/>
                </a:solidFill>
                <a:effectLst/>
                <a:uLnTx/>
                <a:uFillTx/>
                <a:latin typeface="Verdana"/>
                <a:cs typeface="Verdana"/>
              </a:rPr>
              <a:t>même</a:t>
            </a:r>
            <a:r>
              <a:rPr kumimoji="0" sz="1800" b="0" i="1" u="none" strike="noStrike" kern="0" cap="none" spc="145" normalizeH="0" baseline="0" noProof="0" dirty="0">
                <a:ln>
                  <a:noFill/>
                </a:ln>
                <a:solidFill>
                  <a:sysClr val="windowText" lastClr="000000"/>
                </a:solidFill>
                <a:effectLst/>
                <a:uLnTx/>
                <a:uFillTx/>
                <a:latin typeface="Verdana"/>
                <a:cs typeface="Verdana"/>
              </a:rPr>
              <a:t> </a:t>
            </a:r>
            <a:r>
              <a:rPr kumimoji="0" sz="1800" b="0" i="1" u="none" strike="noStrike" kern="0" cap="none" spc="-100" normalizeH="0" baseline="0" noProof="0" dirty="0">
                <a:ln>
                  <a:noFill/>
                </a:ln>
                <a:solidFill>
                  <a:sysClr val="windowText" lastClr="000000"/>
                </a:solidFill>
                <a:effectLst/>
                <a:uLnTx/>
                <a:uFillTx/>
                <a:latin typeface="Verdana"/>
                <a:cs typeface="Verdana"/>
              </a:rPr>
              <a:t>si </a:t>
            </a:r>
            <a:r>
              <a:rPr kumimoji="0" sz="1800" b="0" i="1" u="none" strike="noStrike" kern="0" cap="none" spc="70" normalizeH="0" baseline="0" noProof="0" dirty="0">
                <a:ln>
                  <a:noFill/>
                </a:ln>
                <a:solidFill>
                  <a:sysClr val="windowText" lastClr="000000"/>
                </a:solidFill>
                <a:effectLst/>
                <a:uLnTx/>
                <a:uFillTx/>
                <a:latin typeface="Verdana"/>
                <a:cs typeface="Verdana"/>
              </a:rPr>
              <a:t>cela</a:t>
            </a:r>
            <a:r>
              <a:rPr kumimoji="0" sz="1800" b="0" i="1" u="none" strike="noStrike" kern="0" cap="none" spc="-100" normalizeH="0" baseline="0" noProof="0" dirty="0">
                <a:ln>
                  <a:noFill/>
                </a:ln>
                <a:solidFill>
                  <a:sysClr val="windowText" lastClr="000000"/>
                </a:solidFill>
                <a:effectLst/>
                <a:uLnTx/>
                <a:uFillTx/>
                <a:latin typeface="Verdana"/>
                <a:cs typeface="Verdana"/>
              </a:rPr>
              <a:t> est</a:t>
            </a:r>
            <a:r>
              <a:rPr kumimoji="0" sz="1800" b="0" i="1" u="none" strike="noStrike" kern="0" cap="none" spc="-90" normalizeH="0" baseline="0" noProof="0" dirty="0">
                <a:ln>
                  <a:noFill/>
                </a:ln>
                <a:solidFill>
                  <a:sysClr val="windowText" lastClr="000000"/>
                </a:solidFill>
                <a:effectLst/>
                <a:uLnTx/>
                <a:uFillTx/>
                <a:latin typeface="Verdana"/>
                <a:cs typeface="Verdana"/>
              </a:rPr>
              <a:t> </a:t>
            </a:r>
            <a:r>
              <a:rPr kumimoji="0" sz="1800" b="0" i="1" u="none" strike="noStrike" kern="0" cap="none" spc="-50" normalizeH="0" baseline="0" noProof="0" dirty="0">
                <a:ln>
                  <a:noFill/>
                </a:ln>
                <a:solidFill>
                  <a:sysClr val="windowText" lastClr="000000"/>
                </a:solidFill>
                <a:effectLst/>
                <a:uLnTx/>
                <a:uFillTx/>
                <a:latin typeface="Verdana"/>
                <a:cs typeface="Verdana"/>
              </a:rPr>
              <a:t>fortement</a:t>
            </a:r>
            <a:r>
              <a:rPr kumimoji="0" sz="1800" b="0" i="1" u="none" strike="noStrike" kern="0" cap="none" spc="-114" normalizeH="0" baseline="0" noProof="0" dirty="0">
                <a:ln>
                  <a:noFill/>
                </a:ln>
                <a:solidFill>
                  <a:sysClr val="windowText" lastClr="000000"/>
                </a:solidFill>
                <a:effectLst/>
                <a:uLnTx/>
                <a:uFillTx/>
                <a:latin typeface="Verdana"/>
                <a:cs typeface="Verdana"/>
              </a:rPr>
              <a:t> </a:t>
            </a:r>
            <a:r>
              <a:rPr kumimoji="0" sz="1800" b="0" i="1" u="none" strike="noStrike" kern="0" cap="none" spc="-10" normalizeH="0" baseline="0" noProof="0" dirty="0">
                <a:ln>
                  <a:noFill/>
                </a:ln>
                <a:solidFill>
                  <a:sysClr val="windowText" lastClr="000000"/>
                </a:solidFill>
                <a:effectLst/>
                <a:uLnTx/>
                <a:uFillTx/>
                <a:latin typeface="Verdana"/>
                <a:cs typeface="Verdana"/>
              </a:rPr>
              <a:t>recommandé</a:t>
            </a:r>
            <a:r>
              <a:rPr kumimoji="0" sz="1800" b="0" i="0" u="none" strike="noStrike" kern="0" cap="none" spc="-10" normalizeH="0" baseline="0" noProof="0" dirty="0">
                <a:ln>
                  <a:noFill/>
                </a:ln>
                <a:solidFill>
                  <a:sysClr val="windowText" lastClr="000000"/>
                </a:solidFill>
                <a:effectLst/>
                <a:uLnTx/>
                <a:uFillTx/>
                <a:latin typeface="Tahoma"/>
                <a:cs typeface="Tahoma"/>
              </a:rPr>
              <a:t>).</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sp>
        <p:nvSpPr>
          <p:cNvPr id="10" name="object 10"/>
          <p:cNvSpPr txBox="1"/>
          <p:nvPr/>
        </p:nvSpPr>
        <p:spPr>
          <a:xfrm>
            <a:off x="6955028" y="1762759"/>
            <a:ext cx="4987290" cy="331851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Tx/>
              <a:buSzTx/>
              <a:buFontTx/>
              <a:buChar char="-"/>
              <a:tabLst>
                <a:tab pos="299085" algn="l"/>
              </a:tabLst>
              <a:defRPr/>
            </a:pPr>
            <a:r>
              <a:rPr kumimoji="0" sz="1800" b="0" i="0" u="none" strike="noStrike" kern="0" cap="none" spc="-160" normalizeH="0" baseline="0" noProof="0" dirty="0">
                <a:ln>
                  <a:noFill/>
                </a:ln>
                <a:solidFill>
                  <a:sysClr val="windowText" lastClr="000000"/>
                </a:solidFill>
                <a:effectLst/>
                <a:uLnTx/>
                <a:uFillTx/>
                <a:latin typeface="Tahoma"/>
                <a:cs typeface="Tahoma"/>
              </a:rPr>
              <a:t>Il</a:t>
            </a:r>
            <a:r>
              <a:rPr kumimoji="0" sz="1800" b="0" i="0" u="none" strike="noStrike" kern="0" cap="none" spc="-65"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est</a:t>
            </a:r>
            <a:r>
              <a:rPr kumimoji="0" sz="1800" b="0" i="0" u="none" strike="noStrike" kern="0" cap="none" spc="-3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le</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gestionnaire</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225" normalizeH="0" baseline="0" noProof="0" dirty="0">
                <a:ln>
                  <a:noFill/>
                </a:ln>
                <a:solidFill>
                  <a:sysClr val="windowText" lastClr="000000"/>
                </a:solidFill>
                <a:effectLst/>
                <a:uLnTx/>
                <a:uFillTx/>
                <a:latin typeface="Tahoma"/>
                <a:cs typeface="Tahoma"/>
              </a:rPr>
              <a:t>de</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la</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copropriété</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et</a:t>
            </a:r>
            <a:r>
              <a:rPr kumimoji="0" sz="1800" b="0" i="0" u="none" strike="noStrike" kern="0" cap="none" spc="-30" normalizeH="0" baseline="0" noProof="0" dirty="0">
                <a:ln>
                  <a:noFill/>
                </a:ln>
                <a:solidFill>
                  <a:sysClr val="windowText" lastClr="000000"/>
                </a:solidFill>
                <a:effectLst/>
                <a:uLnTx/>
                <a:uFillTx/>
                <a:latin typeface="Tahoma"/>
                <a:cs typeface="Tahoma"/>
              </a:rPr>
              <a:t> </a:t>
            </a:r>
            <a:r>
              <a:rPr kumimoji="0" sz="1800" b="0" i="0" u="none" strike="noStrike" kern="0" cap="none" spc="-25" normalizeH="0" baseline="0" noProof="0" dirty="0">
                <a:ln>
                  <a:noFill/>
                </a:ln>
                <a:solidFill>
                  <a:sysClr val="windowText" lastClr="000000"/>
                </a:solidFill>
                <a:effectLst/>
                <a:uLnTx/>
                <a:uFillTx/>
                <a:latin typeface="Tahoma"/>
                <a:cs typeface="Tahoma"/>
              </a:rPr>
              <a:t>il</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155" normalizeH="0" baseline="0" noProof="0" dirty="0">
                <a:ln>
                  <a:noFill/>
                </a:ln>
                <a:solidFill>
                  <a:sysClr val="windowText" lastClr="000000"/>
                </a:solidFill>
                <a:effectLst/>
                <a:uLnTx/>
                <a:uFillTx/>
                <a:latin typeface="Tahoma"/>
                <a:cs typeface="Tahoma"/>
              </a:rPr>
              <a:t>l’a</a:t>
            </a:r>
            <a:r>
              <a:rPr kumimoji="0" sz="1800" b="0" i="0" u="none" strike="noStrike" kern="0" cap="none" spc="-6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représente</a:t>
            </a:r>
            <a:r>
              <a:rPr kumimoji="0" sz="1800" b="0" i="0" u="none" strike="noStrike" kern="0" cap="none" spc="10" normalizeH="0" baseline="0" noProof="0" dirty="0">
                <a:ln>
                  <a:noFill/>
                </a:ln>
                <a:solidFill>
                  <a:sysClr val="windowText" lastClr="000000"/>
                </a:solidFill>
                <a:effectLst/>
                <a:uLnTx/>
                <a:uFillTx/>
                <a:latin typeface="Tahoma"/>
                <a:cs typeface="Tahoma"/>
              </a:rPr>
              <a:t> </a:t>
            </a:r>
            <a:r>
              <a:rPr kumimoji="0" sz="1800" b="0" i="0" u="none" strike="noStrike" kern="0" cap="none" spc="-30" normalizeH="0" baseline="0" noProof="0" dirty="0">
                <a:ln>
                  <a:noFill/>
                </a:ln>
                <a:solidFill>
                  <a:sysClr val="windowText" lastClr="000000"/>
                </a:solidFill>
                <a:effectLst/>
                <a:uLnTx/>
                <a:uFillTx/>
                <a:latin typeface="Tahoma"/>
                <a:cs typeface="Tahoma"/>
              </a:rPr>
              <a:t>vis-</a:t>
            </a:r>
            <a:r>
              <a:rPr kumimoji="0" sz="1800" b="0" i="0" u="none" strike="noStrike" kern="0" cap="none" spc="95" normalizeH="0" baseline="0" noProof="0" dirty="0">
                <a:ln>
                  <a:noFill/>
                </a:ln>
                <a:solidFill>
                  <a:sysClr val="windowText" lastClr="000000"/>
                </a:solidFill>
                <a:effectLst/>
                <a:uLnTx/>
                <a:uFillTx/>
                <a:latin typeface="Tahoma"/>
                <a:cs typeface="Tahoma"/>
              </a:rPr>
              <a:t>à-</a:t>
            </a:r>
            <a:r>
              <a:rPr kumimoji="0" sz="1800" b="0" i="0" u="none" strike="noStrike" kern="0" cap="none" spc="-10" normalizeH="0" baseline="0" noProof="0" dirty="0">
                <a:ln>
                  <a:noFill/>
                </a:ln>
                <a:solidFill>
                  <a:sysClr val="windowText" lastClr="000000"/>
                </a:solidFill>
                <a:effectLst/>
                <a:uLnTx/>
                <a:uFillTx/>
                <a:latin typeface="Tahoma"/>
                <a:cs typeface="Tahoma"/>
              </a:rPr>
              <a:t>vis</a:t>
            </a:r>
            <a:r>
              <a:rPr kumimoji="0" sz="1800" b="0" i="0" u="none" strike="noStrike" kern="0" cap="none" spc="-85" normalizeH="0" baseline="0" noProof="0" dirty="0">
                <a:ln>
                  <a:noFill/>
                </a:ln>
                <a:solidFill>
                  <a:sysClr val="windowText" lastClr="000000"/>
                </a:solidFill>
                <a:effectLst/>
                <a:uLnTx/>
                <a:uFillTx/>
                <a:latin typeface="Tahoma"/>
                <a:cs typeface="Tahoma"/>
              </a:rPr>
              <a:t> </a:t>
            </a:r>
            <a:r>
              <a:rPr kumimoji="0" sz="1800" b="0" i="0" u="none" strike="noStrike" kern="0" cap="none" spc="110" normalizeH="0" baseline="0" noProof="0" dirty="0">
                <a:ln>
                  <a:noFill/>
                </a:ln>
                <a:solidFill>
                  <a:sysClr val="windowText" lastClr="000000"/>
                </a:solidFill>
                <a:effectLst/>
                <a:uLnTx/>
                <a:uFillTx/>
                <a:latin typeface="Tahoma"/>
                <a:cs typeface="Tahoma"/>
              </a:rPr>
              <a:t>des</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10" normalizeH="0" baseline="0" noProof="0" dirty="0">
                <a:ln>
                  <a:noFill/>
                </a:ln>
                <a:solidFill>
                  <a:sysClr val="windowText" lastClr="000000"/>
                </a:solidFill>
                <a:effectLst/>
                <a:uLnTx/>
                <a:uFillTx/>
                <a:latin typeface="Tahoma"/>
                <a:cs typeface="Tahoma"/>
              </a:rPr>
              <a:t>tiers</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632460" lvl="0" indent="-287020" defTabSz="914400" eaLnBrk="1" fontAlgn="auto" latinLnBrk="0" hangingPunct="1">
              <a:lnSpc>
                <a:spcPct val="100000"/>
              </a:lnSpc>
              <a:spcBef>
                <a:spcPts val="0"/>
              </a:spcBef>
              <a:spcAft>
                <a:spcPts val="0"/>
              </a:spcAft>
              <a:buClrTx/>
              <a:buSzTx/>
              <a:buFontTx/>
              <a:buChar char="-"/>
              <a:tabLst>
                <a:tab pos="299085" algn="l"/>
              </a:tabLst>
              <a:defRPr/>
            </a:pPr>
            <a:r>
              <a:rPr kumimoji="0" sz="1800" b="0" i="0" u="none" strike="noStrike" kern="0" cap="none" spc="-160" normalizeH="0" baseline="0" noProof="0" dirty="0">
                <a:ln>
                  <a:noFill/>
                </a:ln>
                <a:solidFill>
                  <a:sysClr val="windowText" lastClr="000000"/>
                </a:solidFill>
                <a:effectLst/>
                <a:uLnTx/>
                <a:uFillTx/>
                <a:latin typeface="Tahoma"/>
                <a:cs typeface="Tahoma"/>
              </a:rPr>
              <a:t>Il</a:t>
            </a:r>
            <a:r>
              <a:rPr kumimoji="0" sz="1800" b="0" i="0" u="none" strike="noStrike" kern="0" cap="none" spc="-80" normalizeH="0" baseline="0" noProof="0" dirty="0">
                <a:ln>
                  <a:noFill/>
                </a:ln>
                <a:solidFill>
                  <a:sysClr val="windowText" lastClr="000000"/>
                </a:solidFill>
                <a:effectLst/>
                <a:uLnTx/>
                <a:uFillTx/>
                <a:latin typeface="Tahoma"/>
                <a:cs typeface="Tahoma"/>
              </a:rPr>
              <a:t> </a:t>
            </a:r>
            <a:r>
              <a:rPr kumimoji="0" sz="1800" b="0" i="0" u="none" strike="noStrike" kern="0" cap="none" spc="275" normalizeH="0" baseline="0" noProof="0" dirty="0">
                <a:ln>
                  <a:noFill/>
                </a:ln>
                <a:solidFill>
                  <a:sysClr val="windowText" lastClr="000000"/>
                </a:solidFill>
                <a:effectLst/>
                <a:uLnTx/>
                <a:uFillTx/>
                <a:latin typeface="Tahoma"/>
                <a:cs typeface="Tahoma"/>
              </a:rPr>
              <a:t>a</a:t>
            </a:r>
            <a:r>
              <a:rPr kumimoji="0" sz="1800" b="0" i="0" u="none" strike="noStrike" kern="0" cap="none" spc="-60"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la</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160" normalizeH="0" baseline="0" noProof="0" dirty="0">
                <a:ln>
                  <a:noFill/>
                </a:ln>
                <a:solidFill>
                  <a:sysClr val="windowText" lastClr="000000"/>
                </a:solidFill>
                <a:effectLst/>
                <a:uLnTx/>
                <a:uFillTx/>
                <a:latin typeface="Tahoma"/>
                <a:cs typeface="Tahoma"/>
              </a:rPr>
              <a:t>charge</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la</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155" normalizeH="0" baseline="0" noProof="0" dirty="0">
                <a:ln>
                  <a:noFill/>
                </a:ln>
                <a:solidFill>
                  <a:sysClr val="windowText" lastClr="000000"/>
                </a:solidFill>
                <a:effectLst/>
                <a:uLnTx/>
                <a:uFillTx/>
                <a:latin typeface="Tahoma"/>
                <a:cs typeface="Tahoma"/>
              </a:rPr>
              <a:t>bonne</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gestion</a:t>
            </a:r>
            <a:r>
              <a:rPr kumimoji="0" sz="1800" b="0" i="0" u="none" strike="noStrike" kern="0" cap="none" spc="-65"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et </a:t>
            </a:r>
            <a:r>
              <a:rPr kumimoji="0" sz="1800" b="0" i="0" u="none" strike="noStrike" kern="0" cap="none" spc="100" normalizeH="0" baseline="0" noProof="0" dirty="0">
                <a:ln>
                  <a:noFill/>
                </a:ln>
                <a:solidFill>
                  <a:sysClr val="windowText" lastClr="000000"/>
                </a:solidFill>
                <a:effectLst/>
                <a:uLnTx/>
                <a:uFillTx/>
                <a:latin typeface="Tahoma"/>
                <a:cs typeface="Tahoma"/>
              </a:rPr>
              <a:t>conservation</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100" normalizeH="0" baseline="0" noProof="0" dirty="0">
                <a:ln>
                  <a:noFill/>
                </a:ln>
                <a:solidFill>
                  <a:sysClr val="windowText" lastClr="000000"/>
                </a:solidFill>
                <a:effectLst/>
                <a:uLnTx/>
                <a:uFillTx/>
                <a:latin typeface="Tahoma"/>
                <a:cs typeface="Tahoma"/>
              </a:rPr>
              <a:t>l’immeuble,</a:t>
            </a:r>
            <a:r>
              <a:rPr kumimoji="0" sz="1800" b="0" i="0" u="none" strike="noStrike" kern="0" cap="none" spc="-75" normalizeH="0" baseline="0" noProof="0" dirty="0">
                <a:ln>
                  <a:noFill/>
                </a:ln>
                <a:solidFill>
                  <a:sysClr val="windowText" lastClr="000000"/>
                </a:solidFill>
                <a:effectLst/>
                <a:uLnTx/>
                <a:uFillTx/>
                <a:latin typeface="Tahoma"/>
                <a:cs typeface="Tahoma"/>
              </a:rPr>
              <a:t> </a:t>
            </a:r>
            <a:r>
              <a:rPr kumimoji="0" sz="1800" b="0" i="0" u="none" strike="noStrike" kern="0" cap="none" spc="-30" normalizeH="0" baseline="0" noProof="0" dirty="0">
                <a:ln>
                  <a:noFill/>
                </a:ln>
                <a:solidFill>
                  <a:sysClr val="windowText" lastClr="000000"/>
                </a:solidFill>
                <a:effectLst/>
                <a:uLnTx/>
                <a:uFillTx/>
                <a:latin typeface="Tahoma"/>
                <a:cs typeface="Tahoma"/>
              </a:rPr>
              <a:t>il</a:t>
            </a:r>
            <a:r>
              <a:rPr kumimoji="0" sz="1800" b="0" i="0" u="none" strike="noStrike" kern="0" cap="none" spc="-75"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doit </a:t>
            </a:r>
            <a:r>
              <a:rPr kumimoji="0" sz="1800" b="0" i="0" u="none" strike="noStrike" kern="0" cap="none" spc="110" normalizeH="0" baseline="0" noProof="0" dirty="0">
                <a:ln>
                  <a:noFill/>
                </a:ln>
                <a:solidFill>
                  <a:sysClr val="windowText" lastClr="000000"/>
                </a:solidFill>
                <a:effectLst/>
                <a:uLnTx/>
                <a:uFillTx/>
                <a:latin typeface="Tahoma"/>
                <a:cs typeface="Tahoma"/>
              </a:rPr>
              <a:t>exécuter</a:t>
            </a:r>
            <a:r>
              <a:rPr kumimoji="0" sz="1800" b="0" i="0" u="none" strike="noStrike" kern="0" cap="none" spc="15"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les</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décisions</a:t>
            </a:r>
            <a:r>
              <a:rPr kumimoji="0" sz="1800" b="0" i="0" u="none" strike="noStrike" kern="0" cap="none" spc="-60" normalizeH="0" baseline="0" noProof="0" dirty="0">
                <a:ln>
                  <a:noFill/>
                </a:ln>
                <a:solidFill>
                  <a:sysClr val="windowText" lastClr="000000"/>
                </a:solidFill>
                <a:effectLst/>
                <a:uLnTx/>
                <a:uFillTx/>
                <a:latin typeface="Tahoma"/>
                <a:cs typeface="Tahoma"/>
              </a:rPr>
              <a:t> </a:t>
            </a:r>
            <a:r>
              <a:rPr kumimoji="0" sz="1800" b="0" i="0" u="none" strike="noStrike" kern="0" cap="none" spc="254" normalizeH="0" baseline="0" noProof="0" dirty="0">
                <a:ln>
                  <a:noFill/>
                </a:ln>
                <a:solidFill>
                  <a:sysClr val="windowText" lastClr="000000"/>
                </a:solidFill>
                <a:effectLst/>
                <a:uLnTx/>
                <a:uFillTx/>
                <a:latin typeface="Tahoma"/>
                <a:cs typeface="Tahoma"/>
              </a:rPr>
              <a:t>d’AG</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0" lvl="0" indent="-286385" defTabSz="914400" eaLnBrk="1" fontAlgn="auto" latinLnBrk="0" hangingPunct="1">
              <a:lnSpc>
                <a:spcPct val="100000"/>
              </a:lnSpc>
              <a:spcBef>
                <a:spcPts val="0"/>
              </a:spcBef>
              <a:spcAft>
                <a:spcPts val="0"/>
              </a:spcAft>
              <a:buClrTx/>
              <a:buSzTx/>
              <a:buFontTx/>
              <a:buChar char="-"/>
              <a:tabLst>
                <a:tab pos="299085" algn="l"/>
              </a:tabLst>
              <a:defRPr/>
            </a:pPr>
            <a:r>
              <a:rPr kumimoji="0" sz="1800" b="0" i="0" u="none" strike="noStrike" kern="0" cap="none" spc="-25" normalizeH="0" baseline="0" noProof="0" dirty="0">
                <a:ln>
                  <a:noFill/>
                </a:ln>
                <a:solidFill>
                  <a:sysClr val="windowText" lastClr="000000"/>
                </a:solidFill>
                <a:effectLst/>
                <a:uLnTx/>
                <a:uFillTx/>
                <a:latin typeface="Tahoma"/>
                <a:cs typeface="Tahoma"/>
              </a:rPr>
              <a:t>Tenir</a:t>
            </a:r>
            <a:r>
              <a:rPr kumimoji="0" sz="1800" b="0" i="0" u="none" strike="noStrike" kern="0" cap="none" spc="-85" normalizeH="0" baseline="0" noProof="0" dirty="0">
                <a:ln>
                  <a:noFill/>
                </a:ln>
                <a:solidFill>
                  <a:sysClr val="windowText" lastClr="000000"/>
                </a:solidFill>
                <a:effectLst/>
                <a:uLnTx/>
                <a:uFillTx/>
                <a:latin typeface="Tahoma"/>
                <a:cs typeface="Tahoma"/>
              </a:rPr>
              <a:t> </a:t>
            </a:r>
            <a:r>
              <a:rPr kumimoji="0" sz="1800" b="0" i="0" u="none" strike="noStrike" kern="0" cap="none" spc="125" normalizeH="0" baseline="0" noProof="0" dirty="0">
                <a:ln>
                  <a:noFill/>
                </a:ln>
                <a:solidFill>
                  <a:sysClr val="windowText" lastClr="000000"/>
                </a:solidFill>
                <a:effectLst/>
                <a:uLnTx/>
                <a:uFillTx/>
                <a:latin typeface="Tahoma"/>
                <a:cs typeface="Tahoma"/>
              </a:rPr>
              <a:t>une</a:t>
            </a:r>
            <a:r>
              <a:rPr kumimoji="0" sz="1800" b="0" i="0" u="none" strike="noStrike" kern="0" cap="none" spc="-65" normalizeH="0" baseline="0" noProof="0" dirty="0">
                <a:ln>
                  <a:noFill/>
                </a:ln>
                <a:solidFill>
                  <a:sysClr val="windowText" lastClr="000000"/>
                </a:solidFill>
                <a:effectLst/>
                <a:uLnTx/>
                <a:uFillTx/>
                <a:latin typeface="Tahoma"/>
                <a:cs typeface="Tahoma"/>
              </a:rPr>
              <a:t> </a:t>
            </a:r>
            <a:r>
              <a:rPr kumimoji="0" sz="1800" b="0" i="0" u="none" strike="noStrike" kern="0" cap="none" spc="110" normalizeH="0" baseline="0" noProof="0" dirty="0">
                <a:ln>
                  <a:noFill/>
                </a:ln>
                <a:solidFill>
                  <a:sysClr val="windowText" lastClr="000000"/>
                </a:solidFill>
                <a:effectLst/>
                <a:uLnTx/>
                <a:uFillTx/>
                <a:latin typeface="Tahoma"/>
                <a:cs typeface="Tahoma"/>
              </a:rPr>
              <a:t>comptabilité</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126364" lvl="0" indent="-287020" defTabSz="914400" eaLnBrk="1" fontAlgn="auto" latinLnBrk="0" hangingPunct="1">
              <a:lnSpc>
                <a:spcPct val="100000"/>
              </a:lnSpc>
              <a:spcBef>
                <a:spcPts val="5"/>
              </a:spcBef>
              <a:spcAft>
                <a:spcPts val="0"/>
              </a:spcAft>
              <a:buClrTx/>
              <a:buSzTx/>
              <a:buFontTx/>
              <a:buChar char="-"/>
              <a:tabLst>
                <a:tab pos="299085" algn="l"/>
              </a:tabLst>
              <a:defRPr/>
            </a:pPr>
            <a:r>
              <a:rPr kumimoji="0" sz="1800" b="0" i="0" u="none" strike="noStrike" kern="0" cap="none" spc="80" normalizeH="0" baseline="0" noProof="0" dirty="0">
                <a:ln>
                  <a:noFill/>
                </a:ln>
                <a:solidFill>
                  <a:sysClr val="windowText" lastClr="000000"/>
                </a:solidFill>
                <a:effectLst/>
                <a:uLnTx/>
                <a:uFillTx/>
                <a:latin typeface="Tahoma"/>
                <a:cs typeface="Tahoma"/>
              </a:rPr>
              <a:t>Agir</a:t>
            </a:r>
            <a:r>
              <a:rPr kumimoji="0" sz="1800" b="0" i="0" u="none" strike="noStrike" kern="0" cap="none" spc="-105" normalizeH="0" baseline="0" noProof="0" dirty="0">
                <a:ln>
                  <a:noFill/>
                </a:ln>
                <a:solidFill>
                  <a:sysClr val="windowText" lastClr="000000"/>
                </a:solidFill>
                <a:effectLst/>
                <a:uLnTx/>
                <a:uFillTx/>
                <a:latin typeface="Tahoma"/>
                <a:cs typeface="Tahoma"/>
              </a:rPr>
              <a:t> </a:t>
            </a:r>
            <a:r>
              <a:rPr kumimoji="0" sz="1800" b="0" i="0" u="none" strike="noStrike" kern="0" cap="none" spc="145" normalizeH="0" baseline="0" noProof="0" dirty="0">
                <a:ln>
                  <a:noFill/>
                </a:ln>
                <a:solidFill>
                  <a:sysClr val="windowText" lastClr="000000"/>
                </a:solidFill>
                <a:effectLst/>
                <a:uLnTx/>
                <a:uFillTx/>
                <a:latin typeface="Tahoma"/>
                <a:cs typeface="Tahoma"/>
              </a:rPr>
              <a:t>en</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50" normalizeH="0" baseline="0" noProof="0" dirty="0">
                <a:ln>
                  <a:noFill/>
                </a:ln>
                <a:solidFill>
                  <a:sysClr val="windowText" lastClr="000000"/>
                </a:solidFill>
                <a:effectLst/>
                <a:uLnTx/>
                <a:uFillTx/>
                <a:latin typeface="Tahoma"/>
                <a:cs typeface="Tahoma"/>
              </a:rPr>
              <a:t>justice</a:t>
            </a:r>
            <a:r>
              <a:rPr kumimoji="0" sz="1800" b="0" i="0" u="none" strike="noStrike" kern="0" cap="none" spc="-70" normalizeH="0" baseline="0" noProof="0" dirty="0">
                <a:ln>
                  <a:noFill/>
                </a:ln>
                <a:solidFill>
                  <a:sysClr val="windowText" lastClr="000000"/>
                </a:solidFill>
                <a:effectLst/>
                <a:uLnTx/>
                <a:uFillTx/>
                <a:latin typeface="Tahoma"/>
                <a:cs typeface="Tahoma"/>
              </a:rPr>
              <a:t> </a:t>
            </a:r>
            <a:r>
              <a:rPr kumimoji="0" sz="1800" b="0" i="0" u="none" strike="noStrike" kern="0" cap="none" spc="185" normalizeH="0" baseline="0" noProof="0" dirty="0">
                <a:ln>
                  <a:noFill/>
                </a:ln>
                <a:solidFill>
                  <a:sysClr val="windowText" lastClr="000000"/>
                </a:solidFill>
                <a:effectLst/>
                <a:uLnTx/>
                <a:uFillTx/>
                <a:latin typeface="Tahoma"/>
                <a:cs typeface="Tahoma"/>
              </a:rPr>
              <a:t>au</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150" normalizeH="0" baseline="0" noProof="0" dirty="0">
                <a:ln>
                  <a:noFill/>
                </a:ln>
                <a:solidFill>
                  <a:sysClr val="windowText" lastClr="000000"/>
                </a:solidFill>
                <a:effectLst/>
                <a:uLnTx/>
                <a:uFillTx/>
                <a:latin typeface="Tahoma"/>
                <a:cs typeface="Tahoma"/>
              </a:rPr>
              <a:t>nom</a:t>
            </a:r>
            <a:r>
              <a:rPr kumimoji="0" sz="1800" b="0" i="0" u="none" strike="noStrike" kern="0" cap="none" spc="-60"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et</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95" normalizeH="0" baseline="0" noProof="0" dirty="0">
                <a:ln>
                  <a:noFill/>
                </a:ln>
                <a:solidFill>
                  <a:sysClr val="windowText" lastClr="000000"/>
                </a:solidFill>
                <a:effectLst/>
                <a:uLnTx/>
                <a:uFillTx/>
                <a:latin typeface="Tahoma"/>
                <a:cs typeface="Tahoma"/>
              </a:rPr>
              <a:t>pour</a:t>
            </a:r>
            <a:r>
              <a:rPr kumimoji="0" sz="1800" b="0" i="0" u="none" strike="noStrike" kern="0" cap="none" spc="-6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le</a:t>
            </a:r>
            <a:r>
              <a:rPr kumimoji="0" sz="1800" b="0" i="0" u="none" strike="noStrike" kern="0" cap="none" spc="-65" normalizeH="0" baseline="0" noProof="0" dirty="0">
                <a:ln>
                  <a:noFill/>
                </a:ln>
                <a:solidFill>
                  <a:sysClr val="windowText" lastClr="000000"/>
                </a:solidFill>
                <a:effectLst/>
                <a:uLnTx/>
                <a:uFillTx/>
                <a:latin typeface="Tahoma"/>
                <a:cs typeface="Tahoma"/>
              </a:rPr>
              <a:t> </a:t>
            </a:r>
            <a:r>
              <a:rPr kumimoji="0" sz="1800" b="0" i="0" u="none" strike="noStrike" kern="0" cap="none" spc="175" normalizeH="0" baseline="0" noProof="0" dirty="0">
                <a:ln>
                  <a:noFill/>
                </a:ln>
                <a:solidFill>
                  <a:sysClr val="windowText" lastClr="000000"/>
                </a:solidFill>
                <a:effectLst/>
                <a:uLnTx/>
                <a:uFillTx/>
                <a:latin typeface="Tahoma"/>
                <a:cs typeface="Tahoma"/>
              </a:rPr>
              <a:t>compte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la</a:t>
            </a:r>
            <a:r>
              <a:rPr kumimoji="0" sz="1800" b="0" i="0" u="none" strike="noStrike" kern="0" cap="none" spc="-75"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copropriété</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299085" marR="5080" lvl="0" indent="-287020" defTabSz="914400" eaLnBrk="1" fontAlgn="auto" latinLnBrk="0" hangingPunct="1">
              <a:lnSpc>
                <a:spcPct val="100000"/>
              </a:lnSpc>
              <a:spcBef>
                <a:spcPts val="0"/>
              </a:spcBef>
              <a:spcAft>
                <a:spcPts val="0"/>
              </a:spcAft>
              <a:buClrTx/>
              <a:buSzTx/>
              <a:buFontTx/>
              <a:buChar char="-"/>
              <a:tabLst>
                <a:tab pos="299085" algn="l"/>
              </a:tabLst>
              <a:defRPr/>
            </a:pPr>
            <a:r>
              <a:rPr kumimoji="0" sz="1800" b="0" i="0" u="none" strike="noStrike" kern="0" cap="none" spc="55" normalizeH="0" baseline="0" noProof="0" dirty="0">
                <a:ln>
                  <a:noFill/>
                </a:ln>
                <a:solidFill>
                  <a:sysClr val="windowText" lastClr="000000"/>
                </a:solidFill>
                <a:effectLst/>
                <a:uLnTx/>
                <a:uFillTx/>
                <a:latin typeface="Tahoma"/>
                <a:cs typeface="Tahoma"/>
              </a:rPr>
              <a:t>Son</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170" normalizeH="0" baseline="0" noProof="0" dirty="0">
                <a:ln>
                  <a:noFill/>
                </a:ln>
                <a:solidFill>
                  <a:sysClr val="windowText" lastClr="000000"/>
                </a:solidFill>
                <a:effectLst/>
                <a:uLnTx/>
                <a:uFillTx/>
                <a:latin typeface="Tahoma"/>
                <a:cs typeface="Tahoma"/>
              </a:rPr>
              <a:t>mandat</a:t>
            </a:r>
            <a:r>
              <a:rPr kumimoji="0" sz="1800" b="0" i="0" u="none" strike="noStrike" kern="0" cap="none" spc="-25"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90" normalizeH="0" baseline="0" noProof="0" dirty="0">
                <a:ln>
                  <a:noFill/>
                </a:ln>
                <a:solidFill>
                  <a:sysClr val="windowText" lastClr="000000"/>
                </a:solidFill>
                <a:effectLst/>
                <a:uLnTx/>
                <a:uFillTx/>
                <a:latin typeface="Tahoma"/>
                <a:cs typeface="Tahoma"/>
              </a:rPr>
              <a:t>syndic</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est</a:t>
            </a:r>
            <a:r>
              <a:rPr kumimoji="0" sz="1800" b="0" i="0" u="none" strike="noStrike" kern="0" cap="none" spc="-25" normalizeH="0" baseline="0" noProof="0" dirty="0">
                <a:ln>
                  <a:noFill/>
                </a:ln>
                <a:solidFill>
                  <a:sysClr val="windowText" lastClr="000000"/>
                </a:solidFill>
                <a:effectLst/>
                <a:uLnTx/>
                <a:uFillTx/>
                <a:latin typeface="Tahoma"/>
                <a:cs typeface="Tahoma"/>
              </a:rPr>
              <a:t> </a:t>
            </a:r>
            <a:r>
              <a:rPr kumimoji="0" sz="1800" b="0" i="0" u="none" strike="noStrike" kern="0" cap="none" spc="150" normalizeH="0" baseline="0" noProof="0" dirty="0">
                <a:ln>
                  <a:noFill/>
                </a:ln>
                <a:solidFill>
                  <a:sysClr val="windowText" lastClr="000000"/>
                </a:solidFill>
                <a:effectLst/>
                <a:uLnTx/>
                <a:uFillTx/>
                <a:latin typeface="Tahoma"/>
                <a:cs typeface="Tahoma"/>
              </a:rPr>
              <a:t>approuvé</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30" normalizeH="0" baseline="0" noProof="0" dirty="0">
                <a:ln>
                  <a:noFill/>
                </a:ln>
                <a:solidFill>
                  <a:sysClr val="windowText" lastClr="000000"/>
                </a:solidFill>
                <a:effectLst/>
                <a:uLnTx/>
                <a:uFillTx/>
                <a:latin typeface="Tahoma"/>
                <a:cs typeface="Tahoma"/>
              </a:rPr>
              <a:t>sur</a:t>
            </a:r>
            <a:r>
              <a:rPr kumimoji="0" sz="1800" b="0" i="0" u="none" strike="noStrike" kern="0" cap="none" spc="-40" normalizeH="0" baseline="0" noProof="0" dirty="0">
                <a:ln>
                  <a:noFill/>
                </a:ln>
                <a:solidFill>
                  <a:sysClr val="windowText" lastClr="000000"/>
                </a:solidFill>
                <a:effectLst/>
                <a:uLnTx/>
                <a:uFillTx/>
                <a:latin typeface="Tahoma"/>
                <a:cs typeface="Tahoma"/>
              </a:rPr>
              <a:t> </a:t>
            </a:r>
            <a:r>
              <a:rPr kumimoji="0" sz="1800" b="0" i="0" u="none" strike="noStrike" kern="0" cap="none" spc="90" normalizeH="0" baseline="0" noProof="0" dirty="0">
                <a:ln>
                  <a:noFill/>
                </a:ln>
                <a:solidFill>
                  <a:sysClr val="windowText" lastClr="000000"/>
                </a:solidFill>
                <a:effectLst/>
                <a:uLnTx/>
                <a:uFillTx/>
                <a:latin typeface="Tahoma"/>
                <a:cs typeface="Tahoma"/>
              </a:rPr>
              <a:t>la </a:t>
            </a:r>
            <a:r>
              <a:rPr kumimoji="0" sz="1800" b="0" i="0" u="none" strike="noStrike" kern="0" cap="none" spc="145" normalizeH="0" baseline="0" noProof="0" dirty="0">
                <a:ln>
                  <a:noFill/>
                </a:ln>
                <a:solidFill>
                  <a:sysClr val="windowText" lastClr="000000"/>
                </a:solidFill>
                <a:effectLst/>
                <a:uLnTx/>
                <a:uFillTx/>
                <a:latin typeface="Tahoma"/>
                <a:cs typeface="Tahoma"/>
              </a:rPr>
              <a:t>base</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160" normalizeH="0" baseline="0" noProof="0" dirty="0">
                <a:ln>
                  <a:noFill/>
                </a:ln>
                <a:solidFill>
                  <a:sysClr val="windowText" lastClr="000000"/>
                </a:solidFill>
                <a:effectLst/>
                <a:uLnTx/>
                <a:uFillTx/>
                <a:latin typeface="Tahoma"/>
                <a:cs typeface="Tahoma"/>
              </a:rPr>
              <a:t>du</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contrat</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type</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90" normalizeH="0" baseline="0" noProof="0" dirty="0">
                <a:ln>
                  <a:noFill/>
                </a:ln>
                <a:solidFill>
                  <a:sysClr val="windowText" lastClr="000000"/>
                </a:solidFill>
                <a:effectLst/>
                <a:uLnTx/>
                <a:uFillTx/>
                <a:latin typeface="Tahoma"/>
                <a:cs typeface="Tahoma"/>
              </a:rPr>
              <a:t>syndic</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présenté </a:t>
            </a:r>
            <a:r>
              <a:rPr kumimoji="0" sz="1800" b="0" i="0" u="none" strike="noStrike" kern="0" cap="none" spc="114" normalizeH="0" baseline="0" noProof="0" dirty="0">
                <a:ln>
                  <a:noFill/>
                </a:ln>
                <a:solidFill>
                  <a:sysClr val="windowText" lastClr="000000"/>
                </a:solidFill>
                <a:effectLst/>
                <a:uLnTx/>
                <a:uFillTx/>
                <a:latin typeface="Tahoma"/>
                <a:cs typeface="Tahoma"/>
              </a:rPr>
              <a:t>dans</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90" normalizeH="0" baseline="0" noProof="0" dirty="0">
                <a:ln>
                  <a:noFill/>
                </a:ln>
                <a:solidFill>
                  <a:sysClr val="windowText" lastClr="000000"/>
                </a:solidFill>
                <a:effectLst/>
                <a:uLnTx/>
                <a:uFillTx/>
                <a:latin typeface="Tahoma"/>
                <a:cs typeface="Tahoma"/>
              </a:rPr>
              <a:t>l’ordre</a:t>
            </a:r>
            <a:r>
              <a:rPr kumimoji="0" sz="1800" b="0" i="0" u="none" strike="noStrike" kern="0" cap="none" spc="-75" normalizeH="0" baseline="0" noProof="0" dirty="0">
                <a:ln>
                  <a:noFill/>
                </a:ln>
                <a:solidFill>
                  <a:sysClr val="windowText" lastClr="000000"/>
                </a:solidFill>
                <a:effectLst/>
                <a:uLnTx/>
                <a:uFillTx/>
                <a:latin typeface="Tahoma"/>
                <a:cs typeface="Tahoma"/>
              </a:rPr>
              <a:t> </a:t>
            </a:r>
            <a:r>
              <a:rPr kumimoji="0" sz="1800" b="0" i="0" u="none" strike="noStrike" kern="0" cap="none" spc="160" normalizeH="0" baseline="0" noProof="0" dirty="0">
                <a:ln>
                  <a:noFill/>
                </a:ln>
                <a:solidFill>
                  <a:sysClr val="windowText" lastClr="000000"/>
                </a:solidFill>
                <a:effectLst/>
                <a:uLnTx/>
                <a:uFillTx/>
                <a:latin typeface="Tahoma"/>
                <a:cs typeface="Tahoma"/>
              </a:rPr>
              <a:t>du</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jour</a:t>
            </a:r>
            <a:r>
              <a:rPr kumimoji="0" sz="1800" b="0" i="0" u="none" strike="noStrike" kern="0" cap="none" spc="-65" normalizeH="0" baseline="0" noProof="0" dirty="0">
                <a:ln>
                  <a:noFill/>
                </a:ln>
                <a:solidFill>
                  <a:sysClr val="windowText" lastClr="000000"/>
                </a:solidFill>
                <a:effectLst/>
                <a:uLnTx/>
                <a:uFillTx/>
                <a:latin typeface="Tahoma"/>
                <a:cs typeface="Tahoma"/>
              </a:rPr>
              <a:t> </a:t>
            </a:r>
            <a:r>
              <a:rPr kumimoji="0" sz="1800" b="0" i="0" u="none" strike="noStrike" kern="0" cap="none" spc="220" normalizeH="0" baseline="0" noProof="0" dirty="0">
                <a:ln>
                  <a:noFill/>
                </a:ln>
                <a:solidFill>
                  <a:sysClr val="windowText" lastClr="000000"/>
                </a:solidFill>
                <a:effectLst/>
                <a:uLnTx/>
                <a:uFillTx/>
                <a:latin typeface="Tahoma"/>
                <a:cs typeface="Tahoma"/>
              </a:rPr>
              <a:t>de</a:t>
            </a:r>
            <a:r>
              <a:rPr kumimoji="0" sz="1800" b="0" i="0" u="none" strike="noStrike" kern="0" cap="none" spc="-40" normalizeH="0" baseline="0" noProof="0" dirty="0">
                <a:ln>
                  <a:noFill/>
                </a:ln>
                <a:solidFill>
                  <a:sysClr val="windowText" lastClr="000000"/>
                </a:solidFill>
                <a:effectLst/>
                <a:uLnTx/>
                <a:uFillTx/>
                <a:latin typeface="Tahoma"/>
                <a:cs typeface="Tahoma"/>
              </a:rPr>
              <a:t> </a:t>
            </a:r>
            <a:r>
              <a:rPr kumimoji="0" sz="1800" b="0" i="0" u="none" strike="noStrike" kern="0" cap="none" spc="100" normalizeH="0" baseline="0" noProof="0" dirty="0">
                <a:ln>
                  <a:noFill/>
                </a:ln>
                <a:solidFill>
                  <a:sysClr val="windowText" lastClr="000000"/>
                </a:solidFill>
                <a:effectLst/>
                <a:uLnTx/>
                <a:uFillTx/>
                <a:latin typeface="Tahoma"/>
                <a:cs typeface="Tahoma"/>
              </a:rPr>
              <a:t>l’assemblée </a:t>
            </a:r>
            <a:r>
              <a:rPr kumimoji="0" sz="1800" b="0" i="0" u="none" strike="noStrike" kern="0" cap="none" spc="125" normalizeH="0" baseline="0" noProof="0" dirty="0">
                <a:ln>
                  <a:noFill/>
                </a:ln>
                <a:solidFill>
                  <a:sysClr val="windowText" lastClr="000000"/>
                </a:solidFill>
                <a:effectLst/>
                <a:uLnTx/>
                <a:uFillTx/>
                <a:latin typeface="Tahoma"/>
                <a:cs typeface="Tahoma"/>
              </a:rPr>
              <a:t>générale</a:t>
            </a:r>
            <a:r>
              <a:rPr kumimoji="0" sz="1800" b="0" i="0" u="none" strike="noStrike" kern="0" cap="none" spc="-10"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(obligatoire</a:t>
            </a:r>
            <a:r>
              <a:rPr kumimoji="0" sz="1800" b="0" i="0" u="none" strike="noStrike" kern="0" cap="none" spc="-25" normalizeH="0" baseline="0" noProof="0" dirty="0">
                <a:ln>
                  <a:noFill/>
                </a:ln>
                <a:solidFill>
                  <a:sysClr val="windowText" lastClr="000000"/>
                </a:solidFill>
                <a:effectLst/>
                <a:uLnTx/>
                <a:uFillTx/>
                <a:latin typeface="Tahoma"/>
                <a:cs typeface="Tahoma"/>
              </a:rPr>
              <a:t> </a:t>
            </a:r>
            <a:r>
              <a:rPr kumimoji="0" sz="1800" b="0" i="0" u="none" strike="noStrike" kern="0" cap="none" spc="95" normalizeH="0" baseline="0" noProof="0" dirty="0">
                <a:ln>
                  <a:noFill/>
                </a:ln>
                <a:solidFill>
                  <a:sysClr val="windowText" lastClr="000000"/>
                </a:solidFill>
                <a:effectLst/>
                <a:uLnTx/>
                <a:uFillTx/>
                <a:latin typeface="Tahoma"/>
                <a:cs typeface="Tahoma"/>
              </a:rPr>
              <a:t>depuis</a:t>
            </a:r>
            <a:r>
              <a:rPr kumimoji="0" sz="1800" b="0" i="0" u="none" strike="noStrike" kern="0" cap="none" spc="-20"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rgbClr val="30849B"/>
                </a:solidFill>
                <a:effectLst/>
                <a:uLnTx/>
                <a:uFillTx/>
                <a:latin typeface="Tahoma"/>
                <a:cs typeface="Tahoma"/>
              </a:rPr>
              <a:t>la</a:t>
            </a:r>
            <a:r>
              <a:rPr kumimoji="0" sz="1800" b="0" i="0" u="none" strike="noStrike" kern="0" cap="none" spc="-60" normalizeH="0" baseline="0" noProof="0" dirty="0">
                <a:ln>
                  <a:noFill/>
                </a:ln>
                <a:solidFill>
                  <a:srgbClr val="30849B"/>
                </a:solidFill>
                <a:effectLst/>
                <a:uLnTx/>
                <a:uFillTx/>
                <a:latin typeface="Tahoma"/>
                <a:cs typeface="Tahoma"/>
              </a:rPr>
              <a:t> </a:t>
            </a:r>
            <a:r>
              <a:rPr kumimoji="0" sz="1800" b="0" i="0" u="none" strike="noStrike" kern="0" cap="none" spc="0" normalizeH="0" baseline="0" noProof="0" dirty="0">
                <a:ln>
                  <a:noFill/>
                </a:ln>
                <a:solidFill>
                  <a:srgbClr val="30849B"/>
                </a:solidFill>
                <a:effectLst/>
                <a:uLnTx/>
                <a:uFillTx/>
                <a:latin typeface="Tahoma"/>
                <a:cs typeface="Tahoma"/>
              </a:rPr>
              <a:t>loi</a:t>
            </a:r>
            <a:r>
              <a:rPr kumimoji="0" sz="1800" b="0" i="0" u="none" strike="noStrike" kern="0" cap="none" spc="-45" normalizeH="0" baseline="0" noProof="0" dirty="0">
                <a:ln>
                  <a:noFill/>
                </a:ln>
                <a:solidFill>
                  <a:srgbClr val="30849B"/>
                </a:solidFill>
                <a:effectLst/>
                <a:uLnTx/>
                <a:uFillTx/>
                <a:latin typeface="Tahoma"/>
                <a:cs typeface="Tahoma"/>
              </a:rPr>
              <a:t> </a:t>
            </a:r>
            <a:r>
              <a:rPr kumimoji="0" sz="1800" b="0" i="0" u="none" strike="noStrike" kern="0" cap="none" spc="-10" normalizeH="0" baseline="0" noProof="0" dirty="0">
                <a:ln>
                  <a:noFill/>
                </a:ln>
                <a:solidFill>
                  <a:srgbClr val="30849B"/>
                </a:solidFill>
                <a:effectLst/>
                <a:uLnTx/>
                <a:uFillTx/>
                <a:latin typeface="Tahoma"/>
                <a:cs typeface="Tahoma"/>
              </a:rPr>
              <a:t>Alur</a:t>
            </a:r>
            <a:r>
              <a:rPr kumimoji="0" sz="1800" b="0" i="0" u="none" strike="noStrike" kern="0" cap="none" spc="-10" normalizeH="0" baseline="0" noProof="0" dirty="0">
                <a:ln>
                  <a:noFill/>
                </a:ln>
                <a:solidFill>
                  <a:sysClr val="windowText" lastClr="000000"/>
                </a:solidFill>
                <a:effectLst/>
                <a:uLnTx/>
                <a:uFillTx/>
                <a:latin typeface="Tahoma"/>
                <a:cs typeface="Tahoma"/>
              </a:rPr>
              <a:t>)</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sp>
        <p:nvSpPr>
          <p:cNvPr id="11" name="object 11"/>
          <p:cNvSpPr txBox="1"/>
          <p:nvPr/>
        </p:nvSpPr>
        <p:spPr>
          <a:xfrm>
            <a:off x="851712" y="778990"/>
            <a:ext cx="9711055" cy="1013460"/>
          </a:xfrm>
          <a:prstGeom prst="rect">
            <a:avLst/>
          </a:prstGeom>
        </p:spPr>
        <p:txBody>
          <a:bodyPr vert="horz" wrap="square" lIns="0" tIns="13335" rIns="0" bIns="0" rtlCol="0">
            <a:spAutoFit/>
          </a:bodyPr>
          <a:lstStyle/>
          <a:p>
            <a:pPr marL="2938145" marR="0" lvl="0" indent="0" defTabSz="914400" eaLnBrk="1" fontAlgn="auto" latinLnBrk="0" hangingPunct="1">
              <a:lnSpc>
                <a:spcPct val="100000"/>
              </a:lnSpc>
              <a:spcBef>
                <a:spcPts val="105"/>
              </a:spcBef>
              <a:spcAft>
                <a:spcPts val="0"/>
              </a:spcAft>
              <a:buClrTx/>
              <a:buSzTx/>
              <a:buFontTx/>
              <a:buNone/>
              <a:tabLst/>
              <a:defRPr/>
            </a:pPr>
            <a:r>
              <a:rPr kumimoji="0" sz="2000" b="1" i="0" u="none" strike="noStrike" kern="0" cap="none" spc="-120" normalizeH="0" baseline="0" noProof="0" dirty="0">
                <a:ln>
                  <a:noFill/>
                </a:ln>
                <a:solidFill>
                  <a:srgbClr val="30849B"/>
                </a:solidFill>
                <a:effectLst/>
                <a:uLnTx/>
                <a:uFillTx/>
                <a:latin typeface="Tahoma"/>
                <a:cs typeface="Tahoma"/>
              </a:rPr>
              <a:t>Les</a:t>
            </a:r>
            <a:r>
              <a:rPr kumimoji="0" sz="2000" b="1" i="0" u="none" strike="noStrike" kern="0" cap="none" spc="-45" normalizeH="0" baseline="0" noProof="0" dirty="0">
                <a:ln>
                  <a:noFill/>
                </a:ln>
                <a:solidFill>
                  <a:srgbClr val="30849B"/>
                </a:solidFill>
                <a:effectLst/>
                <a:uLnTx/>
                <a:uFillTx/>
                <a:latin typeface="Tahoma"/>
                <a:cs typeface="Tahoma"/>
              </a:rPr>
              <a:t> </a:t>
            </a:r>
            <a:r>
              <a:rPr kumimoji="0" sz="2000" b="1" i="0" u="none" strike="noStrike" kern="0" cap="none" spc="-10" normalizeH="0" baseline="0" noProof="0" dirty="0">
                <a:ln>
                  <a:noFill/>
                </a:ln>
                <a:solidFill>
                  <a:srgbClr val="30849B"/>
                </a:solidFill>
                <a:effectLst/>
                <a:uLnTx/>
                <a:uFillTx/>
                <a:latin typeface="Tahoma"/>
                <a:cs typeface="Tahoma"/>
              </a:rPr>
              <a:t>organes</a:t>
            </a:r>
            <a:r>
              <a:rPr kumimoji="0" sz="2000" b="1" i="0" u="none" strike="noStrike" kern="0" cap="none" spc="-80" normalizeH="0" baseline="0" noProof="0" dirty="0">
                <a:ln>
                  <a:noFill/>
                </a:ln>
                <a:solidFill>
                  <a:srgbClr val="30849B"/>
                </a:solidFill>
                <a:effectLst/>
                <a:uLnTx/>
                <a:uFillTx/>
                <a:latin typeface="Tahoma"/>
                <a:cs typeface="Tahoma"/>
              </a:rPr>
              <a:t> </a:t>
            </a:r>
            <a:r>
              <a:rPr kumimoji="0" sz="2000" b="1" i="0" u="none" strike="noStrike" kern="0" cap="none" spc="70" normalizeH="0" baseline="0" noProof="0" dirty="0">
                <a:ln>
                  <a:noFill/>
                </a:ln>
                <a:solidFill>
                  <a:srgbClr val="30849B"/>
                </a:solidFill>
                <a:effectLst/>
                <a:uLnTx/>
                <a:uFillTx/>
                <a:latin typeface="Tahoma"/>
                <a:cs typeface="Tahoma"/>
              </a:rPr>
              <a:t>de</a:t>
            </a:r>
            <a:r>
              <a:rPr kumimoji="0" sz="2000" b="1" i="0" u="none" strike="noStrike" kern="0" cap="none" spc="-50" normalizeH="0" baseline="0" noProof="0" dirty="0">
                <a:ln>
                  <a:noFill/>
                </a:ln>
                <a:solidFill>
                  <a:srgbClr val="30849B"/>
                </a:solidFill>
                <a:effectLst/>
                <a:uLnTx/>
                <a:uFillTx/>
                <a:latin typeface="Tahoma"/>
                <a:cs typeface="Tahoma"/>
              </a:rPr>
              <a:t> gestion</a:t>
            </a:r>
            <a:r>
              <a:rPr kumimoji="0" sz="2000" b="1" i="0" u="none" strike="noStrike" kern="0" cap="none" spc="-65" normalizeH="0" baseline="0" noProof="0" dirty="0">
                <a:ln>
                  <a:noFill/>
                </a:ln>
                <a:solidFill>
                  <a:srgbClr val="30849B"/>
                </a:solidFill>
                <a:effectLst/>
                <a:uLnTx/>
                <a:uFillTx/>
                <a:latin typeface="Tahoma"/>
                <a:cs typeface="Tahoma"/>
              </a:rPr>
              <a:t> </a:t>
            </a:r>
            <a:r>
              <a:rPr kumimoji="0" sz="2000" b="1" i="0" u="none" strike="noStrike" kern="0" cap="none" spc="70" normalizeH="0" baseline="0" noProof="0" dirty="0">
                <a:ln>
                  <a:noFill/>
                </a:ln>
                <a:solidFill>
                  <a:srgbClr val="30849B"/>
                </a:solidFill>
                <a:effectLst/>
                <a:uLnTx/>
                <a:uFillTx/>
                <a:latin typeface="Tahoma"/>
                <a:cs typeface="Tahoma"/>
              </a:rPr>
              <a:t>de</a:t>
            </a:r>
            <a:r>
              <a:rPr kumimoji="0" sz="2000" b="1" i="0" u="none" strike="noStrike" kern="0" cap="none" spc="-50" normalizeH="0" baseline="0" noProof="0" dirty="0">
                <a:ln>
                  <a:noFill/>
                </a:ln>
                <a:solidFill>
                  <a:srgbClr val="30849B"/>
                </a:solidFill>
                <a:effectLst/>
                <a:uLnTx/>
                <a:uFillTx/>
                <a:latin typeface="Tahoma"/>
                <a:cs typeface="Tahoma"/>
              </a:rPr>
              <a:t> </a:t>
            </a:r>
            <a:r>
              <a:rPr kumimoji="0" sz="2000" b="1" i="0" u="none" strike="noStrike" kern="0" cap="none" spc="0" normalizeH="0" baseline="0" noProof="0" dirty="0">
                <a:ln>
                  <a:noFill/>
                </a:ln>
                <a:solidFill>
                  <a:srgbClr val="30849B"/>
                </a:solidFill>
                <a:effectLst/>
                <a:uLnTx/>
                <a:uFillTx/>
                <a:latin typeface="Tahoma"/>
                <a:cs typeface="Tahoma"/>
              </a:rPr>
              <a:t>la</a:t>
            </a:r>
            <a:r>
              <a:rPr kumimoji="0" sz="2000" b="1" i="0" u="none" strike="noStrike" kern="0" cap="none" spc="-55" normalizeH="0" baseline="0" noProof="0" dirty="0">
                <a:ln>
                  <a:noFill/>
                </a:ln>
                <a:solidFill>
                  <a:srgbClr val="30849B"/>
                </a:solidFill>
                <a:effectLst/>
                <a:uLnTx/>
                <a:uFillTx/>
                <a:latin typeface="Tahoma"/>
                <a:cs typeface="Tahoma"/>
              </a:rPr>
              <a:t> </a:t>
            </a:r>
            <a:r>
              <a:rPr kumimoji="0" sz="2000" b="1" i="0" u="none" strike="noStrike" kern="0" cap="none" spc="-10" normalizeH="0" baseline="0" noProof="0" dirty="0">
                <a:ln>
                  <a:noFill/>
                </a:ln>
                <a:solidFill>
                  <a:srgbClr val="30849B"/>
                </a:solidFill>
                <a:effectLst/>
                <a:uLnTx/>
                <a:uFillTx/>
                <a:latin typeface="Tahoma"/>
                <a:cs typeface="Tahoma"/>
              </a:rPr>
              <a:t>copropriété</a:t>
            </a:r>
            <a:endParaRPr kumimoji="0" sz="2000" b="0" i="0" u="none" strike="noStrike" kern="0" cap="none" spc="0" normalizeH="0" baseline="0" noProof="0" dirty="0">
              <a:ln>
                <a:noFill/>
              </a:ln>
              <a:solidFill>
                <a:sysClr val="windowText" lastClr="000000"/>
              </a:solidFill>
              <a:effectLst/>
              <a:uLnTx/>
              <a:uFillTx/>
              <a:latin typeface="Tahoma"/>
              <a:cs typeface="Tahoma"/>
            </a:endParaRPr>
          </a:p>
          <a:p>
            <a:pPr marL="0" marR="0" lvl="0" indent="0" defTabSz="914400" eaLnBrk="1" fontAlgn="auto" latinLnBrk="0" hangingPunct="1">
              <a:lnSpc>
                <a:spcPct val="100000"/>
              </a:lnSpc>
              <a:spcBef>
                <a:spcPts val="79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6115685" algn="l"/>
              </a:tabLst>
              <a:defRPr/>
            </a:pPr>
            <a:r>
              <a:rPr kumimoji="0" sz="1800" b="1" i="0" u="none" strike="noStrike" kern="0" cap="none" spc="-30" normalizeH="0" baseline="0" noProof="0" dirty="0">
                <a:ln>
                  <a:noFill/>
                </a:ln>
                <a:solidFill>
                  <a:srgbClr val="E26C09"/>
                </a:solidFill>
                <a:effectLst/>
                <a:uLnTx/>
                <a:uFillTx/>
                <a:latin typeface="Tahoma"/>
                <a:cs typeface="Tahoma"/>
              </a:rPr>
              <a:t>L’assemblée</a:t>
            </a:r>
            <a:r>
              <a:rPr kumimoji="0" sz="1800" b="1" i="0" u="none" strike="noStrike" kern="0" cap="none" spc="-105"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générale</a:t>
            </a:r>
            <a:r>
              <a:rPr kumimoji="0" sz="1800" b="1" i="0" u="none" strike="noStrike" kern="0" cap="none" spc="-55" normalizeH="0" baseline="0" noProof="0" dirty="0">
                <a:ln>
                  <a:noFill/>
                </a:ln>
                <a:solidFill>
                  <a:srgbClr val="E26C09"/>
                </a:solidFill>
                <a:effectLst/>
                <a:uLnTx/>
                <a:uFillTx/>
                <a:latin typeface="Tahoma"/>
                <a:cs typeface="Tahoma"/>
              </a:rPr>
              <a:t> </a:t>
            </a:r>
            <a:r>
              <a:rPr kumimoji="0" sz="1800" b="1" i="0" u="none" strike="noStrike" kern="0" cap="none" spc="-10" normalizeH="0" baseline="0" noProof="0" dirty="0">
                <a:ln>
                  <a:noFill/>
                </a:ln>
                <a:solidFill>
                  <a:srgbClr val="E26C09"/>
                </a:solidFill>
                <a:effectLst/>
                <a:uLnTx/>
                <a:uFillTx/>
                <a:latin typeface="Tahoma"/>
                <a:cs typeface="Tahoma"/>
              </a:rPr>
              <a:t>c’est</a:t>
            </a:r>
            <a:r>
              <a:rPr kumimoji="0" sz="1800" b="1" i="0" u="none" strike="noStrike" kern="0" cap="none" spc="-70"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le</a:t>
            </a:r>
            <a:r>
              <a:rPr kumimoji="0" sz="1800" b="1" i="0" u="none" strike="noStrike" kern="0" cap="none" spc="-45" normalizeH="0" baseline="0" noProof="0" dirty="0">
                <a:ln>
                  <a:noFill/>
                </a:ln>
                <a:solidFill>
                  <a:srgbClr val="E26C09"/>
                </a:solidFill>
                <a:effectLst/>
                <a:uLnTx/>
                <a:uFillTx/>
                <a:latin typeface="Tahoma"/>
                <a:cs typeface="Tahoma"/>
              </a:rPr>
              <a:t> </a:t>
            </a:r>
            <a:r>
              <a:rPr kumimoji="0" sz="1800" b="1" i="0" u="none" strike="noStrike" kern="0" cap="none" spc="-445" normalizeH="0" baseline="0" noProof="0" dirty="0">
                <a:ln>
                  <a:noFill/>
                </a:ln>
                <a:solidFill>
                  <a:srgbClr val="E26C09"/>
                </a:solidFill>
                <a:effectLst/>
                <a:uLnTx/>
                <a:uFillTx/>
                <a:latin typeface="Tahoma"/>
                <a:cs typeface="Tahoma"/>
              </a:rPr>
              <a:t>«</a:t>
            </a:r>
            <a:r>
              <a:rPr kumimoji="0" sz="1800" b="1" i="0" u="none" strike="noStrike" kern="0" cap="none" spc="-25" normalizeH="0" baseline="0" noProof="0" dirty="0">
                <a:ln>
                  <a:noFill/>
                </a:ln>
                <a:solidFill>
                  <a:srgbClr val="E26C09"/>
                </a:solidFill>
                <a:effectLst/>
                <a:uLnTx/>
                <a:uFillTx/>
                <a:latin typeface="Tahoma"/>
                <a:cs typeface="Tahoma"/>
              </a:rPr>
              <a:t> </a:t>
            </a:r>
            <a:r>
              <a:rPr kumimoji="0" sz="1800" b="1" i="0" u="none" strike="noStrike" kern="0" cap="none" spc="-35" normalizeH="0" baseline="0" noProof="0" dirty="0">
                <a:ln>
                  <a:noFill/>
                </a:ln>
                <a:solidFill>
                  <a:srgbClr val="E26C09"/>
                </a:solidFill>
                <a:effectLst/>
                <a:uLnTx/>
                <a:uFillTx/>
                <a:latin typeface="Tahoma"/>
                <a:cs typeface="Tahoma"/>
              </a:rPr>
              <a:t>pouvoir</a:t>
            </a:r>
            <a:r>
              <a:rPr kumimoji="0" sz="1800" b="1" i="0" u="none" strike="noStrike" kern="0" cap="none" spc="-60" normalizeH="0" baseline="0" noProof="0" dirty="0">
                <a:ln>
                  <a:noFill/>
                </a:ln>
                <a:solidFill>
                  <a:srgbClr val="E26C09"/>
                </a:solidFill>
                <a:effectLst/>
                <a:uLnTx/>
                <a:uFillTx/>
                <a:latin typeface="Tahoma"/>
                <a:cs typeface="Tahoma"/>
              </a:rPr>
              <a:t> </a:t>
            </a:r>
            <a:r>
              <a:rPr kumimoji="0" sz="1800" b="1" i="0" u="none" strike="noStrike" kern="0" cap="none" spc="-495" normalizeH="0" baseline="0" noProof="0" dirty="0">
                <a:ln>
                  <a:noFill/>
                </a:ln>
                <a:solidFill>
                  <a:srgbClr val="E26C09"/>
                </a:solidFill>
                <a:effectLst/>
                <a:uLnTx/>
                <a:uFillTx/>
                <a:latin typeface="Tahoma"/>
                <a:cs typeface="Tahoma"/>
              </a:rPr>
              <a:t>»</a:t>
            </a:r>
            <a:r>
              <a:rPr kumimoji="0" sz="1800" b="1" i="0" u="none" strike="noStrike" kern="0" cap="none" spc="0" normalizeH="0" baseline="0" noProof="0" dirty="0">
                <a:ln>
                  <a:noFill/>
                </a:ln>
                <a:solidFill>
                  <a:srgbClr val="E26C09"/>
                </a:solidFill>
                <a:effectLst/>
                <a:uLnTx/>
                <a:uFillTx/>
                <a:latin typeface="Tahoma"/>
                <a:cs typeface="Tahoma"/>
              </a:rPr>
              <a:t>	</a:t>
            </a:r>
            <a:r>
              <a:rPr kumimoji="0" sz="1800" b="1" i="0" u="none" strike="noStrike" kern="0" cap="none" spc="-90" normalizeH="0" baseline="0" noProof="0" dirty="0">
                <a:ln>
                  <a:noFill/>
                </a:ln>
                <a:solidFill>
                  <a:srgbClr val="E26C09"/>
                </a:solidFill>
                <a:effectLst/>
                <a:uLnTx/>
                <a:uFillTx/>
                <a:latin typeface="Tahoma"/>
                <a:cs typeface="Tahoma"/>
              </a:rPr>
              <a:t>Le</a:t>
            </a:r>
            <a:r>
              <a:rPr kumimoji="0" sz="1800" b="1" i="0" u="none" strike="noStrike" kern="0" cap="none" spc="-45"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syndic</a:t>
            </a:r>
            <a:r>
              <a:rPr kumimoji="0" sz="1800" b="1" i="0" u="none" strike="noStrike" kern="0" cap="none" spc="-95" normalizeH="0" baseline="0" noProof="0" dirty="0">
                <a:ln>
                  <a:noFill/>
                </a:ln>
                <a:solidFill>
                  <a:srgbClr val="E26C09"/>
                </a:solidFill>
                <a:effectLst/>
                <a:uLnTx/>
                <a:uFillTx/>
                <a:latin typeface="Tahoma"/>
                <a:cs typeface="Tahoma"/>
              </a:rPr>
              <a:t> </a:t>
            </a:r>
            <a:r>
              <a:rPr kumimoji="0" sz="1800" b="1" i="0" u="none" strike="noStrike" kern="0" cap="none" spc="-10" normalizeH="0" baseline="0" noProof="0" dirty="0">
                <a:ln>
                  <a:noFill/>
                </a:ln>
                <a:solidFill>
                  <a:srgbClr val="E26C09"/>
                </a:solidFill>
                <a:effectLst/>
                <a:uLnTx/>
                <a:uFillTx/>
                <a:latin typeface="Tahoma"/>
                <a:cs typeface="Tahoma"/>
              </a:rPr>
              <a:t>c’est</a:t>
            </a:r>
            <a:r>
              <a:rPr kumimoji="0" sz="1800" b="1" i="0" u="none" strike="noStrike" kern="0" cap="none" spc="-75"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le</a:t>
            </a:r>
            <a:r>
              <a:rPr kumimoji="0" sz="1800" b="1" i="0" u="none" strike="noStrike" kern="0" cap="none" spc="-50" normalizeH="0" baseline="0" noProof="0" dirty="0">
                <a:ln>
                  <a:noFill/>
                </a:ln>
                <a:solidFill>
                  <a:srgbClr val="E26C09"/>
                </a:solidFill>
                <a:effectLst/>
                <a:uLnTx/>
                <a:uFillTx/>
                <a:latin typeface="Tahoma"/>
                <a:cs typeface="Tahoma"/>
              </a:rPr>
              <a:t> </a:t>
            </a:r>
            <a:r>
              <a:rPr kumimoji="0" sz="1800" b="1" i="0" u="none" strike="noStrike" kern="0" cap="none" spc="-445" normalizeH="0" baseline="0" noProof="0" dirty="0">
                <a:ln>
                  <a:noFill/>
                </a:ln>
                <a:solidFill>
                  <a:srgbClr val="E26C09"/>
                </a:solidFill>
                <a:effectLst/>
                <a:uLnTx/>
                <a:uFillTx/>
                <a:latin typeface="Tahoma"/>
                <a:cs typeface="Tahoma"/>
              </a:rPr>
              <a:t>«</a:t>
            </a:r>
            <a:r>
              <a:rPr kumimoji="0" sz="1800" b="1" i="0" u="none" strike="noStrike" kern="0" cap="none" spc="-25" normalizeH="0" baseline="0" noProof="0" dirty="0">
                <a:ln>
                  <a:noFill/>
                </a:ln>
                <a:solidFill>
                  <a:srgbClr val="E26C09"/>
                </a:solidFill>
                <a:effectLst/>
                <a:uLnTx/>
                <a:uFillTx/>
                <a:latin typeface="Tahoma"/>
                <a:cs typeface="Tahoma"/>
              </a:rPr>
              <a:t> mandataire</a:t>
            </a:r>
            <a:r>
              <a:rPr kumimoji="0" sz="1800" b="1" i="0" u="none" strike="noStrike" kern="0" cap="none" spc="-70" normalizeH="0" baseline="0" noProof="0" dirty="0">
                <a:ln>
                  <a:noFill/>
                </a:ln>
                <a:solidFill>
                  <a:srgbClr val="E26C09"/>
                </a:solidFill>
                <a:effectLst/>
                <a:uLnTx/>
                <a:uFillTx/>
                <a:latin typeface="Tahoma"/>
                <a:cs typeface="Tahoma"/>
              </a:rPr>
              <a:t> </a:t>
            </a:r>
            <a:r>
              <a:rPr kumimoji="0" sz="1800" b="1" i="0" u="none" strike="noStrike" kern="0" cap="none" spc="-495" normalizeH="0" baseline="0" noProof="0" dirty="0">
                <a:ln>
                  <a:noFill/>
                </a:ln>
                <a:solidFill>
                  <a:srgbClr val="E26C09"/>
                </a:solidFill>
                <a:effectLst/>
                <a:uLnTx/>
                <a:uFillTx/>
                <a:latin typeface="Tahoma"/>
                <a:cs typeface="Tahoma"/>
              </a:rPr>
              <a:t>»</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sp>
        <p:nvSpPr>
          <p:cNvPr id="12" name="object 12"/>
          <p:cNvSpPr txBox="1"/>
          <p:nvPr/>
        </p:nvSpPr>
        <p:spPr>
          <a:xfrm>
            <a:off x="1886457" y="5449925"/>
            <a:ext cx="8416290" cy="1123315"/>
          </a:xfrm>
          <a:prstGeom prst="rect">
            <a:avLst/>
          </a:prstGeom>
        </p:spPr>
        <p:txBody>
          <a:bodyPr vert="horz" wrap="square" lIns="0" tIns="12700" rIns="0" bIns="0" rtlCol="0">
            <a:spAutoFit/>
          </a:bodyPr>
          <a:lstStyle/>
          <a:p>
            <a:pPr marL="2540" marR="0" lvl="0" indent="0" algn="ctr"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90" normalizeH="0" baseline="0" noProof="0" dirty="0">
                <a:ln>
                  <a:noFill/>
                </a:ln>
                <a:solidFill>
                  <a:srgbClr val="E26C09"/>
                </a:solidFill>
                <a:effectLst/>
                <a:uLnTx/>
                <a:uFillTx/>
                <a:latin typeface="Tahoma"/>
                <a:cs typeface="Tahoma"/>
              </a:rPr>
              <a:t>Le</a:t>
            </a:r>
            <a:r>
              <a:rPr kumimoji="0" sz="1800" b="1" i="0" u="none" strike="noStrike" kern="0" cap="none" spc="-45" normalizeH="0" baseline="0" noProof="0" dirty="0">
                <a:ln>
                  <a:noFill/>
                </a:ln>
                <a:solidFill>
                  <a:srgbClr val="E26C09"/>
                </a:solidFill>
                <a:effectLst/>
                <a:uLnTx/>
                <a:uFillTx/>
                <a:latin typeface="Tahoma"/>
                <a:cs typeface="Tahoma"/>
              </a:rPr>
              <a:t> </a:t>
            </a:r>
            <a:r>
              <a:rPr kumimoji="0" sz="1800" b="1" i="0" u="none" strike="noStrike" kern="0" cap="none" spc="-10" normalizeH="0" baseline="0" noProof="0" dirty="0">
                <a:ln>
                  <a:noFill/>
                </a:ln>
                <a:solidFill>
                  <a:srgbClr val="E26C09"/>
                </a:solidFill>
                <a:effectLst/>
                <a:uLnTx/>
                <a:uFillTx/>
                <a:latin typeface="Tahoma"/>
                <a:cs typeface="Tahoma"/>
              </a:rPr>
              <a:t>conseil</a:t>
            </a:r>
            <a:r>
              <a:rPr kumimoji="0" sz="1800" b="1" i="0" u="none" strike="noStrike" kern="0" cap="none" spc="-95"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syndical</a:t>
            </a:r>
            <a:r>
              <a:rPr kumimoji="0" sz="1800" b="1" i="0" u="none" strike="noStrike" kern="0" cap="none" spc="-45"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c’est</a:t>
            </a:r>
            <a:r>
              <a:rPr kumimoji="0" sz="1800" b="1" i="0" u="none" strike="noStrike" kern="0" cap="none" spc="-55" normalizeH="0" baseline="0" noProof="0" dirty="0">
                <a:ln>
                  <a:noFill/>
                </a:ln>
                <a:solidFill>
                  <a:srgbClr val="E26C09"/>
                </a:solidFill>
                <a:effectLst/>
                <a:uLnTx/>
                <a:uFillTx/>
                <a:latin typeface="Tahoma"/>
                <a:cs typeface="Tahoma"/>
              </a:rPr>
              <a:t> </a:t>
            </a:r>
            <a:r>
              <a:rPr kumimoji="0" sz="1800" b="1" i="0" u="none" strike="noStrike" kern="0" cap="none" spc="0" normalizeH="0" baseline="0" noProof="0" dirty="0">
                <a:ln>
                  <a:noFill/>
                </a:ln>
                <a:solidFill>
                  <a:srgbClr val="E26C09"/>
                </a:solidFill>
                <a:effectLst/>
                <a:uLnTx/>
                <a:uFillTx/>
                <a:latin typeface="Tahoma"/>
                <a:cs typeface="Tahoma"/>
              </a:rPr>
              <a:t>la</a:t>
            </a:r>
            <a:r>
              <a:rPr kumimoji="0" sz="1800" b="1" i="0" u="none" strike="noStrike" kern="0" cap="none" spc="-40" normalizeH="0" baseline="0" noProof="0" dirty="0">
                <a:ln>
                  <a:noFill/>
                </a:ln>
                <a:solidFill>
                  <a:srgbClr val="E26C09"/>
                </a:solidFill>
                <a:effectLst/>
                <a:uLnTx/>
                <a:uFillTx/>
                <a:latin typeface="Tahoma"/>
                <a:cs typeface="Tahoma"/>
              </a:rPr>
              <a:t> </a:t>
            </a:r>
            <a:r>
              <a:rPr kumimoji="0" sz="1800" b="1" i="0" u="none" strike="noStrike" kern="0" cap="none" spc="-445" normalizeH="0" baseline="0" noProof="0" dirty="0">
                <a:ln>
                  <a:noFill/>
                </a:ln>
                <a:solidFill>
                  <a:srgbClr val="E26C09"/>
                </a:solidFill>
                <a:effectLst/>
                <a:uLnTx/>
                <a:uFillTx/>
                <a:latin typeface="Tahoma"/>
                <a:cs typeface="Tahoma"/>
              </a:rPr>
              <a:t>«</a:t>
            </a:r>
            <a:r>
              <a:rPr kumimoji="0" sz="1800" b="1" i="0" u="none" strike="noStrike" kern="0" cap="none" spc="-40" normalizeH="0" baseline="0" noProof="0" dirty="0">
                <a:ln>
                  <a:noFill/>
                </a:ln>
                <a:solidFill>
                  <a:srgbClr val="E26C09"/>
                </a:solidFill>
                <a:effectLst/>
                <a:uLnTx/>
                <a:uFillTx/>
                <a:latin typeface="Tahoma"/>
                <a:cs typeface="Tahoma"/>
              </a:rPr>
              <a:t> </a:t>
            </a:r>
            <a:r>
              <a:rPr kumimoji="0" sz="1800" b="1" i="0" u="none" strike="noStrike" kern="0" cap="none" spc="50" normalizeH="0" baseline="0" noProof="0" dirty="0">
                <a:ln>
                  <a:noFill/>
                </a:ln>
                <a:solidFill>
                  <a:srgbClr val="E26C09"/>
                </a:solidFill>
                <a:effectLst/>
                <a:uLnTx/>
                <a:uFillTx/>
                <a:latin typeface="Tahoma"/>
                <a:cs typeface="Tahoma"/>
              </a:rPr>
              <a:t>pièce</a:t>
            </a:r>
            <a:r>
              <a:rPr kumimoji="0" sz="1800" b="1" i="0" u="none" strike="noStrike" kern="0" cap="none" spc="-40" normalizeH="0" baseline="0" noProof="0" dirty="0">
                <a:ln>
                  <a:noFill/>
                </a:ln>
                <a:solidFill>
                  <a:srgbClr val="E26C09"/>
                </a:solidFill>
                <a:effectLst/>
                <a:uLnTx/>
                <a:uFillTx/>
                <a:latin typeface="Tahoma"/>
                <a:cs typeface="Tahoma"/>
              </a:rPr>
              <a:t> </a:t>
            </a:r>
            <a:r>
              <a:rPr kumimoji="0" sz="1800" b="1" i="0" u="none" strike="noStrike" kern="0" cap="none" spc="-80" normalizeH="0" baseline="0" noProof="0" dirty="0">
                <a:ln>
                  <a:noFill/>
                </a:ln>
                <a:solidFill>
                  <a:srgbClr val="E26C09"/>
                </a:solidFill>
                <a:effectLst/>
                <a:uLnTx/>
                <a:uFillTx/>
                <a:latin typeface="Tahoma"/>
                <a:cs typeface="Tahoma"/>
              </a:rPr>
              <a:t>maîtresse</a:t>
            </a:r>
            <a:r>
              <a:rPr kumimoji="0" sz="1800" b="1" i="0" u="none" strike="noStrike" kern="0" cap="none" spc="-55" normalizeH="0" baseline="0" noProof="0" dirty="0">
                <a:ln>
                  <a:noFill/>
                </a:ln>
                <a:solidFill>
                  <a:srgbClr val="E26C09"/>
                </a:solidFill>
                <a:effectLst/>
                <a:uLnTx/>
                <a:uFillTx/>
                <a:latin typeface="Tahoma"/>
                <a:cs typeface="Tahoma"/>
              </a:rPr>
              <a:t> </a:t>
            </a:r>
            <a:r>
              <a:rPr kumimoji="0" sz="1800" b="1" i="0" u="none" strike="noStrike" kern="0" cap="none" spc="-495" normalizeH="0" baseline="0" noProof="0" dirty="0">
                <a:ln>
                  <a:noFill/>
                </a:ln>
                <a:solidFill>
                  <a:srgbClr val="E26C09"/>
                </a:solidFill>
                <a:effectLst/>
                <a:uLnTx/>
                <a:uFillTx/>
                <a:latin typeface="Tahoma"/>
                <a:cs typeface="Tahoma"/>
              </a:rPr>
              <a:t>»</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1270" marR="0" lvl="0" indent="0" algn="ctr" defTabSz="914400" eaLnBrk="1" fontAlgn="auto" latinLnBrk="0" hangingPunct="1">
              <a:lnSpc>
                <a:spcPct val="100000"/>
              </a:lnSpc>
              <a:spcBef>
                <a:spcPts val="0"/>
              </a:spcBef>
              <a:spcAft>
                <a:spcPts val="0"/>
              </a:spcAft>
              <a:buClrTx/>
              <a:buSzTx/>
              <a:buFontTx/>
              <a:buNone/>
              <a:tabLst>
                <a:tab pos="287655" algn="l"/>
              </a:tabLst>
              <a:defRPr/>
            </a:pPr>
            <a:r>
              <a:rPr kumimoji="0" sz="1800" b="0" i="0" u="none" strike="noStrike" kern="0" cap="none" spc="-50" normalizeH="0" baseline="0" noProof="0" dirty="0">
                <a:ln>
                  <a:noFill/>
                </a:ln>
                <a:solidFill>
                  <a:sysClr val="windowText" lastClr="000000"/>
                </a:solidFill>
                <a:effectLst/>
                <a:uLnTx/>
                <a:uFillTx/>
                <a:latin typeface="Tahoma"/>
                <a:cs typeface="Tahoma"/>
              </a:rPr>
              <a:t>-</a:t>
            </a:r>
            <a:r>
              <a:rPr kumimoji="0" sz="1800" b="0" i="0" u="none" strike="noStrike" kern="0" cap="none" spc="0" normalizeH="0" baseline="0" noProof="0" dirty="0">
                <a:ln>
                  <a:noFill/>
                </a:ln>
                <a:solidFill>
                  <a:sysClr val="windowText" lastClr="000000"/>
                </a:solidFill>
                <a:effectLst/>
                <a:uLnTx/>
                <a:uFillTx/>
                <a:latin typeface="Tahoma"/>
                <a:cs typeface="Tahoma"/>
              </a:rPr>
              <a:t>	</a:t>
            </a:r>
            <a:r>
              <a:rPr kumimoji="0" sz="1800" b="0" i="0" u="none" strike="noStrike" kern="0" cap="none" spc="-160" normalizeH="0" baseline="0" noProof="0" dirty="0">
                <a:ln>
                  <a:noFill/>
                </a:ln>
                <a:solidFill>
                  <a:sysClr val="windowText" lastClr="000000"/>
                </a:solidFill>
                <a:effectLst/>
                <a:uLnTx/>
                <a:uFillTx/>
                <a:latin typeface="Tahoma"/>
                <a:cs typeface="Tahoma"/>
              </a:rPr>
              <a:t>Il</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70" normalizeH="0" baseline="0" noProof="0" dirty="0">
                <a:ln>
                  <a:noFill/>
                </a:ln>
                <a:solidFill>
                  <a:sysClr val="windowText" lastClr="000000"/>
                </a:solidFill>
                <a:effectLst/>
                <a:uLnTx/>
                <a:uFillTx/>
                <a:latin typeface="Tahoma"/>
                <a:cs typeface="Tahoma"/>
              </a:rPr>
              <a:t>représentent</a:t>
            </a:r>
            <a:r>
              <a:rPr kumimoji="0" sz="1800" b="0" i="0" u="none" strike="noStrike" kern="0" cap="none" spc="40"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les</a:t>
            </a:r>
            <a:r>
              <a:rPr kumimoji="0" sz="1800" b="0" i="0" u="none" strike="noStrike" kern="0" cap="none" spc="-2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copropriétaires</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582295" marR="0" lvl="0" indent="0" defTabSz="914400" eaLnBrk="1" fontAlgn="auto" latinLnBrk="0" hangingPunct="1">
              <a:lnSpc>
                <a:spcPct val="100000"/>
              </a:lnSpc>
              <a:spcBef>
                <a:spcPts val="0"/>
              </a:spcBef>
              <a:spcAft>
                <a:spcPts val="0"/>
              </a:spcAft>
              <a:buClrTx/>
              <a:buSzTx/>
              <a:buFontTx/>
              <a:buNone/>
              <a:tabLst>
                <a:tab pos="868680" algn="l"/>
              </a:tabLst>
              <a:defRPr/>
            </a:pPr>
            <a:r>
              <a:rPr kumimoji="0" sz="1800" b="0" i="0" u="none" strike="noStrike" kern="0" cap="none" spc="-50" normalizeH="0" baseline="0" noProof="0" dirty="0">
                <a:ln>
                  <a:noFill/>
                </a:ln>
                <a:solidFill>
                  <a:sysClr val="windowText" lastClr="000000"/>
                </a:solidFill>
                <a:effectLst/>
                <a:uLnTx/>
                <a:uFillTx/>
                <a:latin typeface="Tahoma"/>
                <a:cs typeface="Tahoma"/>
              </a:rPr>
              <a:t>-</a:t>
            </a:r>
            <a:r>
              <a:rPr kumimoji="0" sz="1800" b="0" i="0" u="none" strike="noStrike" kern="0" cap="none" spc="0" normalizeH="0" baseline="0" noProof="0" dirty="0">
                <a:ln>
                  <a:noFill/>
                </a:ln>
                <a:solidFill>
                  <a:sysClr val="windowText" lastClr="000000"/>
                </a:solidFill>
                <a:effectLst/>
                <a:uLnTx/>
                <a:uFillTx/>
                <a:latin typeface="Tahoma"/>
                <a:cs typeface="Tahoma"/>
              </a:rPr>
              <a:t>	Assiste</a:t>
            </a:r>
            <a:r>
              <a:rPr kumimoji="0" sz="1800" b="0" i="0" u="none" strike="noStrike" kern="0" cap="none" spc="-65"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le</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90" normalizeH="0" baseline="0" noProof="0" dirty="0">
                <a:ln>
                  <a:noFill/>
                </a:ln>
                <a:solidFill>
                  <a:sysClr val="windowText" lastClr="000000"/>
                </a:solidFill>
                <a:effectLst/>
                <a:uLnTx/>
                <a:uFillTx/>
                <a:latin typeface="Tahoma"/>
                <a:cs typeface="Tahoma"/>
              </a:rPr>
              <a:t>syndic</a:t>
            </a:r>
            <a:r>
              <a:rPr kumimoji="0" sz="1800" b="0" i="0" u="none" strike="noStrike" kern="0" cap="none" spc="-55"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et</a:t>
            </a:r>
            <a:r>
              <a:rPr kumimoji="0" sz="1800" b="0" i="0" u="none" strike="noStrike" kern="0" cap="none" spc="-30"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contrôle</a:t>
            </a:r>
            <a:r>
              <a:rPr kumimoji="0" sz="1800" b="0" i="0" u="none" strike="noStrike" kern="0" cap="none" spc="-4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sa</a:t>
            </a:r>
            <a:r>
              <a:rPr kumimoji="0" sz="1800" b="0" i="0" u="none" strike="noStrike" kern="0" cap="none" spc="-60"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gestion</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150" normalizeH="0" baseline="0" noProof="0" dirty="0">
                <a:ln>
                  <a:noFill/>
                </a:ln>
                <a:solidFill>
                  <a:sysClr val="windowText" lastClr="000000"/>
                </a:solidFill>
                <a:effectLst/>
                <a:uLnTx/>
                <a:uFillTx/>
                <a:latin typeface="Tahoma"/>
                <a:cs typeface="Tahoma"/>
              </a:rPr>
              <a:t>:</a:t>
            </a:r>
            <a:r>
              <a:rPr kumimoji="0" sz="1800" b="0" i="0" u="none" strike="noStrike" kern="0" cap="none" spc="-50" normalizeH="0" baseline="0" noProof="0" dirty="0">
                <a:ln>
                  <a:noFill/>
                </a:ln>
                <a:solidFill>
                  <a:sysClr val="windowText" lastClr="000000"/>
                </a:solidFill>
                <a:effectLst/>
                <a:uLnTx/>
                <a:uFillTx/>
                <a:latin typeface="Tahoma"/>
                <a:cs typeface="Tahoma"/>
              </a:rPr>
              <a:t> </a:t>
            </a:r>
            <a:r>
              <a:rPr kumimoji="0" sz="1800" b="0" i="0" u="none" strike="noStrike" kern="0" cap="none" spc="140" normalizeH="0" baseline="0" noProof="0" dirty="0">
                <a:ln>
                  <a:noFill/>
                </a:ln>
                <a:solidFill>
                  <a:sysClr val="windowText" lastClr="000000"/>
                </a:solidFill>
                <a:effectLst/>
                <a:uLnTx/>
                <a:uFillTx/>
                <a:latin typeface="Tahoma"/>
                <a:cs typeface="Tahoma"/>
              </a:rPr>
              <a:t>c’est</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90" normalizeH="0" baseline="0" noProof="0" dirty="0">
                <a:ln>
                  <a:noFill/>
                </a:ln>
                <a:solidFill>
                  <a:sysClr val="windowText" lastClr="000000"/>
                </a:solidFill>
                <a:effectLst/>
                <a:uLnTx/>
                <a:uFillTx/>
                <a:latin typeface="Tahoma"/>
                <a:cs typeface="Tahoma"/>
              </a:rPr>
              <a:t>un</a:t>
            </a:r>
            <a:r>
              <a:rPr kumimoji="0" sz="1800" b="0" i="0" u="none" strike="noStrike" kern="0" cap="none" spc="-40"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contre</a:t>
            </a:r>
            <a:r>
              <a:rPr kumimoji="0" sz="1800" b="0" i="0" u="none" strike="noStrike" kern="0" cap="none" spc="-3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pouvoir</a:t>
            </a:r>
            <a:endParaRPr kumimoji="0" sz="1800" b="0" i="0" u="none" strike="noStrike" kern="0" cap="none" spc="0" normalizeH="0" baseline="0" noProof="0" dirty="0">
              <a:ln>
                <a:noFill/>
              </a:ln>
              <a:solidFill>
                <a:sysClr val="windowText" lastClr="000000"/>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299085" algn="l"/>
              </a:tabLst>
              <a:defRPr/>
            </a:pPr>
            <a:r>
              <a:rPr kumimoji="0" sz="1800" b="0" i="0" u="none" strike="noStrike" kern="0" cap="none" spc="-50" normalizeH="0" baseline="0" noProof="0" dirty="0">
                <a:ln>
                  <a:noFill/>
                </a:ln>
                <a:solidFill>
                  <a:sysClr val="windowText" lastClr="000000"/>
                </a:solidFill>
                <a:effectLst/>
                <a:uLnTx/>
                <a:uFillTx/>
                <a:latin typeface="Tahoma"/>
                <a:cs typeface="Tahoma"/>
              </a:rPr>
              <a:t>-</a:t>
            </a:r>
            <a:r>
              <a:rPr kumimoji="0" sz="1800" b="0" i="0" u="none" strike="noStrike" kern="0" cap="none" spc="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Facilite</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114" normalizeH="0" baseline="0" noProof="0" dirty="0">
                <a:ln>
                  <a:noFill/>
                </a:ln>
                <a:solidFill>
                  <a:sysClr val="windowText" lastClr="000000"/>
                </a:solidFill>
                <a:effectLst/>
                <a:uLnTx/>
                <a:uFillTx/>
                <a:latin typeface="Tahoma"/>
                <a:cs typeface="Tahoma"/>
              </a:rPr>
              <a:t>la</a:t>
            </a:r>
            <a:r>
              <a:rPr kumimoji="0" sz="1800" b="0" i="0" u="none" strike="noStrike" kern="0" cap="none" spc="-30"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transmission</a:t>
            </a:r>
            <a:r>
              <a:rPr kumimoji="0" sz="1800" b="0" i="0" u="none" strike="noStrike" kern="0" cap="none" spc="-35" normalizeH="0" baseline="0" noProof="0" dirty="0">
                <a:ln>
                  <a:noFill/>
                </a:ln>
                <a:solidFill>
                  <a:sysClr val="windowText" lastClr="000000"/>
                </a:solidFill>
                <a:effectLst/>
                <a:uLnTx/>
                <a:uFillTx/>
                <a:latin typeface="Tahoma"/>
                <a:cs typeface="Tahoma"/>
              </a:rPr>
              <a:t> </a:t>
            </a:r>
            <a:r>
              <a:rPr kumimoji="0" sz="1800" b="0" i="0" u="none" strike="noStrike" kern="0" cap="none" spc="80" normalizeH="0" baseline="0" noProof="0" dirty="0">
                <a:ln>
                  <a:noFill/>
                </a:ln>
                <a:solidFill>
                  <a:sysClr val="windowText" lastClr="000000"/>
                </a:solidFill>
                <a:effectLst/>
                <a:uLnTx/>
                <a:uFillTx/>
                <a:latin typeface="Tahoma"/>
                <a:cs typeface="Tahoma"/>
              </a:rPr>
              <a:t>d’informations</a:t>
            </a:r>
            <a:r>
              <a:rPr kumimoji="0" sz="1800" b="0" i="0" u="none" strike="noStrike" kern="0" cap="none" spc="-45"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entre</a:t>
            </a:r>
            <a:r>
              <a:rPr kumimoji="0" sz="1800" b="0" i="0" u="none" strike="noStrike" kern="0" cap="none" spc="20" normalizeH="0" baseline="0" noProof="0" dirty="0">
                <a:ln>
                  <a:noFill/>
                </a:ln>
                <a:solidFill>
                  <a:sysClr val="windowText" lastClr="000000"/>
                </a:solidFill>
                <a:effectLst/>
                <a:uLnTx/>
                <a:uFillTx/>
                <a:latin typeface="Tahoma"/>
                <a:cs typeface="Tahoma"/>
              </a:rPr>
              <a:t> </a:t>
            </a:r>
            <a:r>
              <a:rPr kumimoji="0" sz="1800" b="0" i="0" u="none" strike="noStrike" kern="0" cap="none" spc="0" normalizeH="0" baseline="0" noProof="0" dirty="0">
                <a:ln>
                  <a:noFill/>
                </a:ln>
                <a:solidFill>
                  <a:sysClr val="windowText" lastClr="000000"/>
                </a:solidFill>
                <a:effectLst/>
                <a:uLnTx/>
                <a:uFillTx/>
                <a:latin typeface="Tahoma"/>
                <a:cs typeface="Tahoma"/>
              </a:rPr>
              <a:t>les</a:t>
            </a:r>
            <a:r>
              <a:rPr kumimoji="0" sz="1800" b="0" i="0" u="none" strike="noStrike" kern="0" cap="none" spc="-2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copropriétaires</a:t>
            </a:r>
            <a:r>
              <a:rPr kumimoji="0" sz="1800" b="0" i="0" u="none" strike="noStrike" kern="0" cap="none" spc="-25" normalizeH="0" baseline="0" noProof="0" dirty="0">
                <a:ln>
                  <a:noFill/>
                </a:ln>
                <a:solidFill>
                  <a:sysClr val="windowText" lastClr="000000"/>
                </a:solidFill>
                <a:effectLst/>
                <a:uLnTx/>
                <a:uFillTx/>
                <a:latin typeface="Tahoma"/>
                <a:cs typeface="Tahoma"/>
              </a:rPr>
              <a:t> </a:t>
            </a:r>
            <a:r>
              <a:rPr kumimoji="0" sz="1800" b="0" i="0" u="none" strike="noStrike" kern="0" cap="none" spc="105" normalizeH="0" baseline="0" noProof="0" dirty="0">
                <a:ln>
                  <a:noFill/>
                </a:ln>
                <a:solidFill>
                  <a:sysClr val="windowText" lastClr="000000"/>
                </a:solidFill>
                <a:effectLst/>
                <a:uLnTx/>
                <a:uFillTx/>
                <a:latin typeface="Tahoma"/>
                <a:cs typeface="Tahoma"/>
              </a:rPr>
              <a:t>et</a:t>
            </a:r>
            <a:r>
              <a:rPr kumimoji="0" sz="1800" b="0" i="0" u="none" strike="noStrike" kern="0" cap="none" spc="0" normalizeH="0" baseline="0" noProof="0" dirty="0">
                <a:ln>
                  <a:noFill/>
                </a:ln>
                <a:solidFill>
                  <a:sysClr val="windowText" lastClr="000000"/>
                </a:solidFill>
                <a:effectLst/>
                <a:uLnTx/>
                <a:uFillTx/>
                <a:latin typeface="Tahoma"/>
                <a:cs typeface="Tahoma"/>
              </a:rPr>
              <a:t> </a:t>
            </a:r>
            <a:r>
              <a:rPr kumimoji="0" sz="1800" b="0" i="0" u="none" strike="noStrike" kern="0" cap="none" spc="85" normalizeH="0" baseline="0" noProof="0" dirty="0">
                <a:ln>
                  <a:noFill/>
                </a:ln>
                <a:solidFill>
                  <a:sysClr val="windowText" lastClr="000000"/>
                </a:solidFill>
                <a:effectLst/>
                <a:uLnTx/>
                <a:uFillTx/>
                <a:latin typeface="Tahoma"/>
                <a:cs typeface="Tahoma"/>
              </a:rPr>
              <a:t>le</a:t>
            </a:r>
            <a:r>
              <a:rPr kumimoji="0" sz="1800" b="0" i="0" u="none" strike="noStrike" kern="0" cap="none" spc="-30" normalizeH="0" baseline="0" noProof="0" dirty="0">
                <a:ln>
                  <a:noFill/>
                </a:ln>
                <a:solidFill>
                  <a:sysClr val="windowText" lastClr="000000"/>
                </a:solidFill>
                <a:effectLst/>
                <a:uLnTx/>
                <a:uFillTx/>
                <a:latin typeface="Tahoma"/>
                <a:cs typeface="Tahoma"/>
              </a:rPr>
              <a:t> </a:t>
            </a:r>
            <a:r>
              <a:rPr kumimoji="0" sz="1800" b="0" i="0" u="none" strike="noStrike" kern="0" cap="none" spc="75" normalizeH="0" baseline="0" noProof="0" dirty="0">
                <a:ln>
                  <a:noFill/>
                </a:ln>
                <a:solidFill>
                  <a:sysClr val="windowText" lastClr="000000"/>
                </a:solidFill>
                <a:effectLst/>
                <a:uLnTx/>
                <a:uFillTx/>
                <a:latin typeface="Tahoma"/>
                <a:cs typeface="Tahoma"/>
              </a:rPr>
              <a:t>syndic</a:t>
            </a:r>
            <a:endParaRPr kumimoji="0" sz="1800" b="0" i="0" u="none" strike="noStrike" kern="0" cap="none" spc="0" normalizeH="0" baseline="0" noProof="0" dirty="0">
              <a:ln>
                <a:noFill/>
              </a:ln>
              <a:solidFill>
                <a:sysClr val="windowText" lastClr="000000"/>
              </a:solidFill>
              <a:effectLst/>
              <a:uLnTx/>
              <a:uFillTx/>
              <a:latin typeface="Tahoma"/>
              <a:cs typeface="Tahoma"/>
            </a:endParaRPr>
          </a:p>
        </p:txBody>
      </p:sp>
      <p:pic>
        <p:nvPicPr>
          <p:cNvPr id="16" name="Image 15">
            <a:extLst>
              <a:ext uri="{FF2B5EF4-FFF2-40B4-BE49-F238E27FC236}">
                <a16:creationId xmlns:a16="http://schemas.microsoft.com/office/drawing/2014/main" id="{5D2B3C4D-8DD0-9817-9D26-DD4AF3862241}"/>
              </a:ext>
            </a:extLst>
          </p:cNvPr>
          <p:cNvPicPr>
            <a:picLocks noChangeAspect="1"/>
          </p:cNvPicPr>
          <p:nvPr/>
        </p:nvPicPr>
        <p:blipFill>
          <a:blip r:embed="rId2"/>
          <a:stretch>
            <a:fillRect/>
          </a:stretch>
        </p:blipFill>
        <p:spPr>
          <a:xfrm>
            <a:off x="0" y="0"/>
            <a:ext cx="12192000" cy="457200"/>
          </a:xfrm>
          <a:prstGeom prst="rect">
            <a:avLst/>
          </a:prstGeom>
        </p:spPr>
      </p:pic>
      <p:sp>
        <p:nvSpPr>
          <p:cNvPr id="17" name="Rectangle 16">
            <a:extLst>
              <a:ext uri="{FF2B5EF4-FFF2-40B4-BE49-F238E27FC236}">
                <a16:creationId xmlns:a16="http://schemas.microsoft.com/office/drawing/2014/main" id="{F52F9283-19CA-66EC-40FE-2CE6C070DCDE}"/>
              </a:ext>
            </a:extLst>
          </p:cNvPr>
          <p:cNvSpPr/>
          <p:nvPr/>
        </p:nvSpPr>
        <p:spPr>
          <a:xfrm>
            <a:off x="3014529" y="-30148"/>
            <a:ext cx="5392823" cy="523220"/>
          </a:xfrm>
          <a:prstGeom prst="rect">
            <a:avLst/>
          </a:prstGeom>
        </p:spPr>
        <p:txBody>
          <a:bodyPr wrap="none">
            <a:spAutoFit/>
          </a:bodyPr>
          <a:lstStyle/>
          <a:p>
            <a:pPr algn="ctr"/>
            <a:r>
              <a:rPr lang="fr-FR" sz="2800" b="1" kern="0" dirty="0">
                <a:solidFill>
                  <a:prstClr val="white"/>
                </a:solidFill>
                <a:latin typeface="Century Gothic" panose="020B0502020202020204" pitchFamily="34" charset="0"/>
              </a:rPr>
              <a:t>Les organes de la copropriété</a:t>
            </a:r>
          </a:p>
        </p:txBody>
      </p:sp>
      <p:pic>
        <p:nvPicPr>
          <p:cNvPr id="18" name="Image 17">
            <a:extLst>
              <a:ext uri="{FF2B5EF4-FFF2-40B4-BE49-F238E27FC236}">
                <a16:creationId xmlns:a16="http://schemas.microsoft.com/office/drawing/2014/main" id="{30FFEDCC-1469-BD2E-10F8-3AD75C96CD67}"/>
              </a:ext>
            </a:extLst>
          </p:cNvPr>
          <p:cNvPicPr>
            <a:picLocks noChangeAspect="1"/>
          </p:cNvPicPr>
          <p:nvPr/>
        </p:nvPicPr>
        <p:blipFill>
          <a:blip r:embed="rId3"/>
          <a:stretch>
            <a:fillRect/>
          </a:stretch>
        </p:blipFill>
        <p:spPr>
          <a:xfrm>
            <a:off x="0" y="-6136"/>
            <a:ext cx="774259" cy="4633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0" y="0"/>
            <a:ext cx="772998" cy="462925"/>
          </a:xfrm>
          <a:prstGeom prst="rect">
            <a:avLst/>
          </a:prstGeom>
        </p:spPr>
      </p:pic>
      <p:sp>
        <p:nvSpPr>
          <p:cNvPr id="19" name="Rectangle 18"/>
          <p:cNvSpPr/>
          <p:nvPr/>
        </p:nvSpPr>
        <p:spPr>
          <a:xfrm>
            <a:off x="1725154" y="4336583"/>
            <a:ext cx="8741687" cy="1938992"/>
          </a:xfrm>
          <a:prstGeom prst="rect">
            <a:avLst/>
          </a:prstGeom>
        </p:spPr>
        <p:txBody>
          <a:bodyPr wrap="square">
            <a:spAutoFit/>
          </a:bodyPr>
          <a:lstStyle/>
          <a:p>
            <a:pPr algn="just"/>
            <a:r>
              <a:rPr lang="fr-FR" sz="2400" i="1" dirty="0">
                <a:latin typeface="Century Gothic" panose="020B0502020202020204" pitchFamily="34" charset="0"/>
              </a:rPr>
              <a:t>« </a:t>
            </a:r>
            <a:r>
              <a:rPr lang="fr-FR" sz="2400" b="1" i="1" kern="0" dirty="0">
                <a:latin typeface="Century Gothic" panose="020B0502020202020204" pitchFamily="34" charset="0"/>
              </a:rPr>
              <a:t>Le conseil syndical  de la copropriété est un rouage indispensable à la bonne gestion de l’immeuble et au contrôle efficace de la mission du syndic, ce qui génère des économies substantielles pour tous les copropriétaires. »</a:t>
            </a:r>
          </a:p>
        </p:txBody>
      </p:sp>
      <p:pic>
        <p:nvPicPr>
          <p:cNvPr id="20" name="Image 19"/>
          <p:cNvPicPr>
            <a:picLocks noChangeAspect="1"/>
          </p:cNvPicPr>
          <p:nvPr/>
        </p:nvPicPr>
        <p:blipFill>
          <a:blip r:embed="rId4"/>
          <a:stretch>
            <a:fillRect/>
          </a:stretch>
        </p:blipFill>
        <p:spPr>
          <a:xfrm>
            <a:off x="2788454" y="1529871"/>
            <a:ext cx="1049586" cy="1391312"/>
          </a:xfrm>
          <a:prstGeom prst="rect">
            <a:avLst/>
          </a:prstGeom>
        </p:spPr>
      </p:pic>
      <p:sp>
        <p:nvSpPr>
          <p:cNvPr id="3" name="Espace réservé du numéro de diapositive 2"/>
          <p:cNvSpPr>
            <a:spLocks noGrp="1"/>
          </p:cNvSpPr>
          <p:nvPr>
            <p:ph type="sldNum" sz="quarter" idx="12"/>
          </p:nvPr>
        </p:nvSpPr>
        <p:spPr/>
        <p:txBody>
          <a:bodyPr/>
          <a:lstStyle/>
          <a:p>
            <a:fld id="{524F4E30-4F36-4098-97E2-E1F6D838FDE3}" type="slidenum">
              <a:rPr lang="fr-FR" smtClean="0"/>
              <a:t>5</a:t>
            </a:fld>
            <a:endParaRPr lang="fr-FR"/>
          </a:p>
        </p:txBody>
      </p:sp>
      <p:sp>
        <p:nvSpPr>
          <p:cNvPr id="16" name="ZoneTexte 15"/>
          <p:cNvSpPr txBox="1"/>
          <p:nvPr/>
        </p:nvSpPr>
        <p:spPr>
          <a:xfrm>
            <a:off x="3497668" y="-70129"/>
            <a:ext cx="5196663" cy="523220"/>
          </a:xfrm>
          <a:prstGeom prst="rect">
            <a:avLst/>
          </a:prstGeom>
          <a:noFill/>
        </p:spPr>
        <p:txBody>
          <a:bodyPr wrap="square" rtlCol="0">
            <a:spAutoFit/>
          </a:bodyPr>
          <a:lstStyle/>
          <a:p>
            <a:pPr algn="ctr"/>
            <a:r>
              <a:rPr lang="fr-CA" sz="2800" b="1" kern="0" dirty="0">
                <a:solidFill>
                  <a:schemeClr val="bg1"/>
                </a:solidFill>
                <a:latin typeface="Century Gothic" panose="020B0502020202020204" pitchFamily="34" charset="0"/>
              </a:rPr>
              <a:t>Bienvenue au « Club </a:t>
            </a:r>
            <a:r>
              <a:rPr lang="fr-CA" sz="2800" b="1" kern="0" dirty="0" err="1">
                <a:solidFill>
                  <a:schemeClr val="bg1"/>
                </a:solidFill>
                <a:latin typeface="Century Gothic" panose="020B0502020202020204" pitchFamily="34" charset="0"/>
              </a:rPr>
              <a:t>Orcod</a:t>
            </a:r>
            <a:r>
              <a:rPr lang="fr-CA" sz="2800" b="1" kern="0" dirty="0">
                <a:solidFill>
                  <a:schemeClr val="bg1"/>
                </a:solidFill>
                <a:latin typeface="Century Gothic" panose="020B0502020202020204" pitchFamily="34" charset="0"/>
              </a:rPr>
              <a:t>»</a:t>
            </a:r>
          </a:p>
        </p:txBody>
      </p:sp>
      <p:pic>
        <p:nvPicPr>
          <p:cNvPr id="6" name="Image 5"/>
          <p:cNvPicPr>
            <a:picLocks noChangeAspect="1"/>
          </p:cNvPicPr>
          <p:nvPr/>
        </p:nvPicPr>
        <p:blipFill>
          <a:blip r:embed="rId5"/>
          <a:stretch>
            <a:fillRect/>
          </a:stretch>
        </p:blipFill>
        <p:spPr>
          <a:xfrm>
            <a:off x="4474118" y="1392042"/>
            <a:ext cx="3865199" cy="2767824"/>
          </a:xfrm>
          <a:prstGeom prst="rect">
            <a:avLst/>
          </a:prstGeom>
        </p:spPr>
      </p:pic>
    </p:spTree>
    <p:extLst>
      <p:ext uri="{BB962C8B-B14F-4D97-AF65-F5344CB8AC3E}">
        <p14:creationId xmlns:p14="http://schemas.microsoft.com/office/powerpoint/2010/main" val="36076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1"/>
          <p:cNvSpPr txBox="1"/>
          <p:nvPr/>
        </p:nvSpPr>
        <p:spPr>
          <a:xfrm>
            <a:off x="0" y="0"/>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Sommaire</a:t>
            </a:r>
          </a:p>
        </p:txBody>
      </p:sp>
      <p:pic>
        <p:nvPicPr>
          <p:cNvPr id="11" name="Image 10"/>
          <p:cNvPicPr>
            <a:picLocks noChangeAspect="1"/>
          </p:cNvPicPr>
          <p:nvPr/>
        </p:nvPicPr>
        <p:blipFill>
          <a:blip r:embed="rId3"/>
          <a:stretch>
            <a:fillRect/>
          </a:stretch>
        </p:blipFill>
        <p:spPr>
          <a:xfrm>
            <a:off x="0" y="0"/>
            <a:ext cx="772998" cy="462925"/>
          </a:xfrm>
          <a:prstGeom prst="rect">
            <a:avLst/>
          </a:prstGeom>
        </p:spPr>
      </p:pic>
      <p:sp>
        <p:nvSpPr>
          <p:cNvPr id="6" name="Espace réservé du numéro de diapositive 5"/>
          <p:cNvSpPr>
            <a:spLocks noGrp="1"/>
          </p:cNvSpPr>
          <p:nvPr>
            <p:ph type="sldNum" sz="quarter" idx="12"/>
          </p:nvPr>
        </p:nvSpPr>
        <p:spPr>
          <a:xfrm>
            <a:off x="9313682" y="6434322"/>
            <a:ext cx="2743200" cy="365125"/>
          </a:xfrm>
        </p:spPr>
        <p:txBody>
          <a:bodyPr/>
          <a:lstStyle/>
          <a:p>
            <a:fld id="{524F4E30-4F36-4098-97E2-E1F6D838FDE3}" type="slidenum">
              <a:rPr lang="fr-FR" smtClean="0"/>
              <a:t>6</a:t>
            </a:fld>
            <a:endParaRPr lang="fr-FR" dirty="0"/>
          </a:p>
        </p:txBody>
      </p:sp>
      <p:sp>
        <p:nvSpPr>
          <p:cNvPr id="7" name="ZoneTexte 6"/>
          <p:cNvSpPr txBox="1"/>
          <p:nvPr/>
        </p:nvSpPr>
        <p:spPr>
          <a:xfrm>
            <a:off x="258471" y="457048"/>
            <a:ext cx="5979959" cy="5970865"/>
          </a:xfrm>
          <a:prstGeom prst="rect">
            <a:avLst/>
          </a:prstGeom>
          <a:noFill/>
        </p:spPr>
        <p:txBody>
          <a:bodyPr wrap="square" rtlCol="0">
            <a:spAutoFit/>
          </a:bodyPr>
          <a:lstStyle/>
          <a:p>
            <a:r>
              <a:rPr lang="fr-FR" i="1" dirty="0">
                <a:solidFill>
                  <a:srgbClr val="31849B"/>
                </a:solidFill>
                <a:latin typeface="Century Gothic" panose="020B0502020202020204" pitchFamily="34" charset="0"/>
              </a:rPr>
              <a:t>Introduction : Conseil syndical : les raisons du dysfonctionnement ? </a:t>
            </a:r>
          </a:p>
          <a:p>
            <a:pPr marL="285750" indent="-285750">
              <a:buFont typeface="Wingdings" panose="05000000000000000000" pitchFamily="2" charset="2"/>
              <a:buChar char="Ø"/>
            </a:pPr>
            <a:endParaRPr lang="fr-FR" sz="1600" dirty="0">
              <a:solidFill>
                <a:srgbClr val="31849B"/>
              </a:solidFill>
              <a:latin typeface="Century Gothic" panose="020B0502020202020204" pitchFamily="34" charset="0"/>
            </a:endParaRPr>
          </a:p>
          <a:p>
            <a:pPr algn="ctr"/>
            <a:r>
              <a:rPr lang="fr-FR" b="1" dirty="0">
                <a:solidFill>
                  <a:srgbClr val="31849B"/>
                </a:solidFill>
                <a:latin typeface="Century Gothic" panose="020B0502020202020204" pitchFamily="34" charset="0"/>
              </a:rPr>
              <a:t>Partie 1 : Les missions du conseil syndical</a:t>
            </a:r>
          </a:p>
          <a:p>
            <a:pPr marL="342900" indent="-342900">
              <a:buAutoNum type="arabicParenR"/>
            </a:pPr>
            <a:r>
              <a:rPr lang="fr-FR" sz="1600" dirty="0">
                <a:solidFill>
                  <a:srgbClr val="31849B"/>
                </a:solidFill>
                <a:latin typeface="Century Gothic" panose="020B0502020202020204" pitchFamily="34" charset="0"/>
              </a:rPr>
              <a:t>Conseil syndical : « la pièce maîtresse »</a:t>
            </a:r>
          </a:p>
          <a:p>
            <a:pPr marL="342900" indent="-342900">
              <a:buAutoNum type="arabicParenR"/>
            </a:pPr>
            <a:r>
              <a:rPr lang="fr-CA" sz="1600" dirty="0">
                <a:solidFill>
                  <a:srgbClr val="31849B"/>
                </a:solidFill>
                <a:latin typeface="Century Gothic" panose="020B0502020202020204" pitchFamily="34" charset="0"/>
              </a:rPr>
              <a:t>Les textes de références</a:t>
            </a:r>
          </a:p>
          <a:p>
            <a:pPr marL="342900" indent="-342900">
              <a:buAutoNum type="arabicParenR"/>
            </a:pPr>
            <a:r>
              <a:rPr lang="fr-CA" sz="1600" dirty="0">
                <a:solidFill>
                  <a:srgbClr val="31849B"/>
                </a:solidFill>
                <a:latin typeface="Century Gothic" panose="020B0502020202020204" pitchFamily="34" charset="0"/>
              </a:rPr>
              <a:t>Les nouvelles dispositions applicables</a:t>
            </a:r>
          </a:p>
          <a:p>
            <a:pPr marL="342900" indent="-342900">
              <a:buAutoNum type="arabicParenR"/>
            </a:pPr>
            <a:r>
              <a:rPr lang="fr-CA" sz="1600" dirty="0">
                <a:solidFill>
                  <a:srgbClr val="31849B"/>
                </a:solidFill>
                <a:latin typeface="Century Gothic" panose="020B0502020202020204" pitchFamily="34" charset="0"/>
              </a:rPr>
              <a:t>Focus sur les pouvoirs du président du conseil syndical</a:t>
            </a:r>
            <a:endParaRPr lang="fr-FR" sz="1600" dirty="0">
              <a:solidFill>
                <a:srgbClr val="31849B"/>
              </a:solidFill>
              <a:latin typeface="Century Gothic" panose="020B0502020202020204" pitchFamily="34" charset="0"/>
            </a:endParaRPr>
          </a:p>
          <a:p>
            <a:pPr marL="342900" indent="-342900">
              <a:buFontTx/>
              <a:buAutoNum type="arabicParenR"/>
            </a:pPr>
            <a:r>
              <a:rPr lang="fr-FR" sz="1600" dirty="0">
                <a:solidFill>
                  <a:srgbClr val="31849B"/>
                </a:solidFill>
                <a:latin typeface="Century Gothic" panose="020B0502020202020204" pitchFamily="34" charset="0"/>
              </a:rPr>
              <a:t>Qui reçoit les documents destinés au conseil syndical ? </a:t>
            </a:r>
          </a:p>
          <a:p>
            <a:pPr marL="342900" indent="-342900">
              <a:buFontTx/>
              <a:buAutoNum type="arabicParenR"/>
            </a:pPr>
            <a:r>
              <a:rPr lang="fr-CA" sz="1600" dirty="0">
                <a:solidFill>
                  <a:srgbClr val="31849B"/>
                </a:solidFill>
                <a:latin typeface="Century Gothic" panose="020B0502020202020204" pitchFamily="34" charset="0"/>
                <a:ea typeface="Batang" panose="02030600000101010101"/>
              </a:rPr>
              <a:t>Les 5 commandements du conseil syndical</a:t>
            </a:r>
            <a:endParaRPr lang="fr-FR" sz="1600" dirty="0">
              <a:solidFill>
                <a:srgbClr val="31849B"/>
              </a:solidFill>
              <a:latin typeface="Century Gothic" panose="020B0502020202020204" pitchFamily="34" charset="0"/>
            </a:endParaRPr>
          </a:p>
          <a:p>
            <a:endParaRPr lang="fr-FR" sz="1600" dirty="0">
              <a:solidFill>
                <a:srgbClr val="31849B"/>
              </a:solidFill>
              <a:latin typeface="Century Gothic" panose="020B0502020202020204" pitchFamily="34" charset="0"/>
            </a:endParaRPr>
          </a:p>
          <a:p>
            <a:pPr lvl="0" algn="ctr"/>
            <a:endParaRPr lang="fr-FR" b="1" dirty="0">
              <a:solidFill>
                <a:srgbClr val="31849B"/>
              </a:solidFill>
              <a:latin typeface="Century Gothic" panose="020B0502020202020204" pitchFamily="34" charset="0"/>
            </a:endParaRPr>
          </a:p>
          <a:p>
            <a:pPr lvl="0" algn="ctr"/>
            <a:r>
              <a:rPr lang="fr-FR" b="1" dirty="0">
                <a:solidFill>
                  <a:srgbClr val="31849B"/>
                </a:solidFill>
                <a:latin typeface="Century Gothic" panose="020B0502020202020204" pitchFamily="34" charset="0"/>
              </a:rPr>
              <a:t>Partie 2 : Pourquoi et comment être un acteur au même titre que le syndic</a:t>
            </a:r>
          </a:p>
          <a:p>
            <a:pPr lvl="0"/>
            <a:endParaRPr lang="fr-FR" sz="1600" dirty="0">
              <a:solidFill>
                <a:srgbClr val="31849B"/>
              </a:solidFill>
              <a:latin typeface="Century Gothic" panose="020B0502020202020204" pitchFamily="34" charset="0"/>
            </a:endParaRPr>
          </a:p>
          <a:p>
            <a:pPr lvl="0"/>
            <a:endParaRPr lang="fr-FR" sz="1600" dirty="0">
              <a:solidFill>
                <a:srgbClr val="31849B"/>
              </a:solidFill>
              <a:latin typeface="Century Gothic" panose="020B0502020202020204" pitchFamily="34" charset="0"/>
            </a:endParaRPr>
          </a:p>
          <a:p>
            <a:pPr marL="342900" lvl="0" indent="-342900">
              <a:buFont typeface="+mj-lt"/>
              <a:buAutoNum type="arabicParenR"/>
            </a:pPr>
            <a:r>
              <a:rPr lang="fr-FR" sz="1600" dirty="0">
                <a:solidFill>
                  <a:srgbClr val="31849B"/>
                </a:solidFill>
                <a:latin typeface="Century Gothic" panose="020B0502020202020204" pitchFamily="34" charset="0"/>
              </a:rPr>
              <a:t>Comment être un CS mobilisé et efficace ?</a:t>
            </a:r>
          </a:p>
          <a:p>
            <a:pPr marL="342900" lvl="0" indent="-342900">
              <a:buFont typeface="+mj-lt"/>
              <a:buAutoNum type="arabicParenR"/>
            </a:pPr>
            <a:r>
              <a:rPr lang="fr-CA" sz="1600" dirty="0">
                <a:solidFill>
                  <a:srgbClr val="31849B"/>
                </a:solidFill>
                <a:latin typeface="Century Gothic" panose="020B0502020202020204" pitchFamily="34" charset="0"/>
              </a:rPr>
              <a:t>L’organisation du conseil syndical </a:t>
            </a:r>
          </a:p>
          <a:p>
            <a:pPr marL="342900" lvl="0" indent="-342900">
              <a:buFont typeface="+mj-lt"/>
              <a:buAutoNum type="arabicParenR"/>
            </a:pPr>
            <a:r>
              <a:rPr lang="fr-CA" sz="1600" dirty="0">
                <a:solidFill>
                  <a:srgbClr val="31849B"/>
                </a:solidFill>
                <a:latin typeface="Century Gothic" panose="020B0502020202020204" pitchFamily="34" charset="0"/>
              </a:rPr>
              <a:t>La communication du conseil syndical</a:t>
            </a:r>
            <a:endParaRPr lang="fr-FR" sz="1600" dirty="0">
              <a:solidFill>
                <a:srgbClr val="31849B"/>
              </a:solidFill>
              <a:latin typeface="Century Gothic" panose="020B0502020202020204" pitchFamily="34" charset="0"/>
            </a:endParaRPr>
          </a:p>
          <a:p>
            <a:pPr marL="342900" lvl="0" indent="-342900">
              <a:buFont typeface="+mj-lt"/>
              <a:buAutoNum type="arabicParenR"/>
            </a:pPr>
            <a:r>
              <a:rPr lang="fr-FR" sz="1600" dirty="0">
                <a:solidFill>
                  <a:srgbClr val="31849B"/>
                </a:solidFill>
                <a:latin typeface="Century Gothic" panose="020B0502020202020204" pitchFamily="34" charset="0"/>
              </a:rPr>
              <a:t>L’extranet, un outil « presque essentiel » pour le CS</a:t>
            </a:r>
          </a:p>
          <a:p>
            <a:pPr marL="342900" lvl="0" indent="-342900">
              <a:buFont typeface="+mj-lt"/>
              <a:buAutoNum type="arabicParenR"/>
            </a:pPr>
            <a:r>
              <a:rPr lang="fr-FR" sz="1600" dirty="0">
                <a:solidFill>
                  <a:srgbClr val="31849B"/>
                </a:solidFill>
                <a:latin typeface="Century Gothic" panose="020B0502020202020204" pitchFamily="34" charset="0"/>
              </a:rPr>
              <a:t>La boite à outils du CS: les actions prioritaires du CS </a:t>
            </a:r>
          </a:p>
          <a:p>
            <a:pPr marL="342900" lvl="0" indent="-342900">
              <a:buFont typeface="+mj-lt"/>
              <a:buAutoNum type="arabicParenR"/>
            </a:pPr>
            <a:r>
              <a:rPr lang="fr-FR" sz="1600" dirty="0">
                <a:solidFill>
                  <a:srgbClr val="31849B"/>
                </a:solidFill>
                <a:latin typeface="Century Gothic" panose="020B0502020202020204" pitchFamily="34" charset="0"/>
              </a:rPr>
              <a:t>Quelques exemples d’actions à mener </a:t>
            </a:r>
          </a:p>
          <a:p>
            <a:pPr lvl="0" algn="ctr"/>
            <a:endParaRPr lang="fr-FR" b="1" dirty="0">
              <a:solidFill>
                <a:srgbClr val="31849B"/>
              </a:solidFill>
              <a:latin typeface="Century Gothic" panose="020B0502020202020204" pitchFamily="34" charset="0"/>
            </a:endParaRPr>
          </a:p>
        </p:txBody>
      </p:sp>
      <p:sp>
        <p:nvSpPr>
          <p:cNvPr id="8" name="Rectangle 7"/>
          <p:cNvSpPr/>
          <p:nvPr/>
        </p:nvSpPr>
        <p:spPr>
          <a:xfrm>
            <a:off x="6674265" y="1253637"/>
            <a:ext cx="5348270" cy="2923877"/>
          </a:xfrm>
          <a:prstGeom prst="rect">
            <a:avLst/>
          </a:prstGeom>
        </p:spPr>
        <p:txBody>
          <a:bodyPr wrap="square">
            <a:spAutoFit/>
          </a:bodyPr>
          <a:lstStyle/>
          <a:p>
            <a:pPr algn="ctr"/>
            <a:r>
              <a:rPr lang="fr-FR" b="1" dirty="0">
                <a:solidFill>
                  <a:srgbClr val="31849B"/>
                </a:solidFill>
                <a:latin typeface="Century Gothic" panose="020B0502020202020204" pitchFamily="34" charset="0"/>
              </a:rPr>
              <a:t>Partie 3 : Présentation de documents pratiques</a:t>
            </a:r>
            <a:endParaRPr lang="fr-FR" sz="1600" dirty="0">
              <a:solidFill>
                <a:srgbClr val="31849B"/>
              </a:solidFill>
              <a:latin typeface="Century Gothic" panose="020B0502020202020204" pitchFamily="34" charset="0"/>
            </a:endParaRPr>
          </a:p>
          <a:p>
            <a:endParaRPr lang="fr-FR" sz="1600" dirty="0">
              <a:solidFill>
                <a:srgbClr val="31849B"/>
              </a:solidFill>
              <a:latin typeface="Century Gothic" panose="020B0502020202020204" pitchFamily="34" charset="0"/>
            </a:endParaRPr>
          </a:p>
          <a:p>
            <a:pPr marL="342900" indent="-342900">
              <a:buFont typeface="+mj-lt"/>
              <a:buAutoNum type="arabicParenR"/>
            </a:pPr>
            <a:r>
              <a:rPr lang="fr-FR" sz="1600" dirty="0">
                <a:solidFill>
                  <a:srgbClr val="31849B"/>
                </a:solidFill>
                <a:latin typeface="Century Gothic" panose="020B0502020202020204" pitchFamily="34" charset="0"/>
              </a:rPr>
              <a:t>Modèle de règlement de fonctionnement </a:t>
            </a:r>
          </a:p>
          <a:p>
            <a:pPr marL="342900" indent="-342900">
              <a:buFont typeface="+mj-lt"/>
              <a:buAutoNum type="arabicParenR"/>
            </a:pPr>
            <a:r>
              <a:rPr lang="fr-FR" sz="1600" dirty="0">
                <a:solidFill>
                  <a:srgbClr val="31849B"/>
                </a:solidFill>
                <a:latin typeface="Century Gothic" panose="020B0502020202020204" pitchFamily="34" charset="0"/>
              </a:rPr>
              <a:t>Modèle de compte rendu à joindre à la convocation</a:t>
            </a:r>
          </a:p>
          <a:p>
            <a:pPr marL="342900" indent="-342900">
              <a:buFont typeface="+mj-lt"/>
              <a:buAutoNum type="arabicParenR"/>
            </a:pPr>
            <a:r>
              <a:rPr lang="fr-FR" sz="1600" dirty="0">
                <a:solidFill>
                  <a:srgbClr val="31849B"/>
                </a:solidFill>
                <a:latin typeface="Century Gothic" panose="020B0502020202020204" pitchFamily="34" charset="0"/>
              </a:rPr>
              <a:t>Modèle de rétroplanning préparation de l’AG</a:t>
            </a:r>
          </a:p>
          <a:p>
            <a:pPr marL="342900" indent="-342900">
              <a:buFont typeface="+mj-lt"/>
              <a:buAutoNum type="arabicParenR"/>
            </a:pPr>
            <a:r>
              <a:rPr lang="fr-FR" sz="1600" dirty="0">
                <a:solidFill>
                  <a:srgbClr val="31849B"/>
                </a:solidFill>
                <a:latin typeface="Century Gothic" panose="020B0502020202020204" pitchFamily="34" charset="0"/>
              </a:rPr>
              <a:t>Modèle de mise en demeure au syndic pour la transmission de pièces </a:t>
            </a:r>
          </a:p>
          <a:p>
            <a:endParaRPr lang="fr-FR" sz="1600" dirty="0">
              <a:solidFill>
                <a:srgbClr val="31849B"/>
              </a:solidFill>
              <a:latin typeface="Century Gothic" panose="020B0502020202020204" pitchFamily="34" charset="0"/>
            </a:endParaRPr>
          </a:p>
          <a:p>
            <a:r>
              <a:rPr lang="fr-FR" i="1" dirty="0">
                <a:solidFill>
                  <a:srgbClr val="31849B"/>
                </a:solidFill>
                <a:latin typeface="Century Gothic" panose="020B0502020202020204" pitchFamily="34" charset="0"/>
              </a:rPr>
              <a:t>Conclusion</a:t>
            </a:r>
          </a:p>
          <a:p>
            <a:endParaRPr lang="fr-CA" sz="2000" i="1" dirty="0">
              <a:solidFill>
                <a:srgbClr val="31849B"/>
              </a:solidFill>
            </a:endParaRPr>
          </a:p>
        </p:txBody>
      </p:sp>
    </p:spTree>
    <p:extLst>
      <p:ext uri="{BB962C8B-B14F-4D97-AF65-F5344CB8AC3E}">
        <p14:creationId xmlns:p14="http://schemas.microsoft.com/office/powerpoint/2010/main" val="94715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solidFill>
                  <a:schemeClr val="bg1"/>
                </a:solidFill>
                <a:latin typeface="Century Gothic" panose="020B0502020202020204" pitchFamily="34" charset="0"/>
              </a:rPr>
              <a:t>Conseil syndical : les raisons du dysfonctionnement</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
        <p:nvSpPr>
          <p:cNvPr id="4" name="Espace réservé du numéro de diapositive 3"/>
          <p:cNvSpPr>
            <a:spLocks noGrp="1"/>
          </p:cNvSpPr>
          <p:nvPr>
            <p:ph type="sldNum" sz="quarter" idx="12"/>
          </p:nvPr>
        </p:nvSpPr>
        <p:spPr>
          <a:xfrm>
            <a:off x="9241465" y="6421652"/>
            <a:ext cx="2743200" cy="365125"/>
          </a:xfrm>
        </p:spPr>
        <p:txBody>
          <a:bodyPr/>
          <a:lstStyle/>
          <a:p>
            <a:fld id="{524F4E30-4F36-4098-97E2-E1F6D838FDE3}" type="slidenum">
              <a:rPr lang="fr-FR" smtClean="0"/>
              <a:t>7</a:t>
            </a:fld>
            <a:endParaRPr lang="fr-FR" dirty="0"/>
          </a:p>
        </p:txBody>
      </p:sp>
      <p:sp>
        <p:nvSpPr>
          <p:cNvPr id="10" name="Espace réservé du contenu 2"/>
          <p:cNvSpPr>
            <a:spLocks noGrp="1"/>
          </p:cNvSpPr>
          <p:nvPr>
            <p:ph idx="1"/>
          </p:nvPr>
        </p:nvSpPr>
        <p:spPr>
          <a:xfrm>
            <a:off x="787539" y="1382954"/>
            <a:ext cx="10616921" cy="4575969"/>
          </a:xfrm>
        </p:spPr>
        <p:txBody>
          <a:bodyPr>
            <a:noAutofit/>
          </a:bodyPr>
          <a:lstStyle/>
          <a:p>
            <a:pPr marL="0" indent="0" algn="just">
              <a:buNone/>
            </a:pPr>
            <a:endParaRPr lang="fr-CA" sz="2400" dirty="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Des conseils syndicaux dépassés et désorganisés </a:t>
            </a:r>
            <a:r>
              <a:rPr lang="fr-CA" sz="1800" dirty="0">
                <a:solidFill>
                  <a:srgbClr val="31849B"/>
                </a:solidFill>
                <a:latin typeface="Century Gothic" panose="020B0502020202020204" pitchFamily="34" charset="0"/>
                <a:ea typeface="Batang" panose="02030600000101010101"/>
              </a:rPr>
              <a:t>livrés à eux-mêmes face à la complexité de la situation du SDC;</a:t>
            </a:r>
          </a:p>
          <a:p>
            <a:pPr marL="457200" lvl="1" indent="0" algn="just">
              <a:buNone/>
            </a:pPr>
            <a:endParaRPr lang="fr-CA" sz="1800"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Des conseils syndicaux démotivés et essoufflés</a:t>
            </a:r>
            <a:r>
              <a:rPr lang="fr-CA" sz="1800" dirty="0">
                <a:solidFill>
                  <a:srgbClr val="31849B"/>
                </a:solidFill>
                <a:latin typeface="Century Gothic" panose="020B0502020202020204" pitchFamily="34" charset="0"/>
                <a:ea typeface="Batang" panose="02030600000101010101"/>
              </a:rPr>
              <a:t> du fait du manque d’investissement du syndic et  du manque de mobilisation des copropriétés en AG;</a:t>
            </a:r>
          </a:p>
          <a:p>
            <a:pPr marL="457200" lvl="1" indent="0" algn="just">
              <a:buNone/>
            </a:pPr>
            <a:endParaRPr lang="fr-CA" sz="1800"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Des conseils syndicaux sans outils et peu/pas formés </a:t>
            </a:r>
            <a:r>
              <a:rPr lang="fr-CA" sz="1800" dirty="0">
                <a:solidFill>
                  <a:srgbClr val="31849B"/>
                </a:solidFill>
                <a:latin typeface="Century Gothic" panose="020B0502020202020204" pitchFamily="34" charset="0"/>
                <a:ea typeface="Batang" panose="02030600000101010101"/>
              </a:rPr>
              <a:t>à leur mission d’assistance, de concertation et de contrôle du syndic;</a:t>
            </a:r>
          </a:p>
          <a:p>
            <a:pPr marL="457200" lvl="1" indent="0" algn="just">
              <a:buNone/>
            </a:pPr>
            <a:endParaRPr lang="fr-CA" sz="1800"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FR" sz="1800" b="1" dirty="0">
                <a:solidFill>
                  <a:srgbClr val="31849B"/>
                </a:solidFill>
                <a:latin typeface="Century Gothic" panose="020B0502020202020204" pitchFamily="34" charset="0"/>
                <a:ea typeface="Batang" panose="02030600000101010101"/>
              </a:rPr>
              <a:t>Des conseils syndicaux présents uniquement sur le PV d’AG</a:t>
            </a:r>
          </a:p>
          <a:p>
            <a:pPr marL="457200" lvl="1" indent="0" algn="just">
              <a:buNone/>
            </a:pPr>
            <a:endParaRPr lang="fr-FR" sz="1800" b="1"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Un président du CS contre-productif: «autoritaire», «notable» ou encore «proche du syndic».</a:t>
            </a:r>
          </a:p>
        </p:txBody>
      </p:sp>
    </p:spTree>
    <p:extLst>
      <p:ext uri="{BB962C8B-B14F-4D97-AF65-F5344CB8AC3E}">
        <p14:creationId xmlns:p14="http://schemas.microsoft.com/office/powerpoint/2010/main" val="414235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2"/>
          </p:nvPr>
        </p:nvSpPr>
        <p:spPr bwMode="auto">
          <a:xfrm>
            <a:off x="9298947" y="638470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7FBB06A-4760-475C-B5F7-8170EB200D86}" type="slidenum">
              <a:rPr lang="fr-FR" altLang="fr-FR">
                <a:solidFill>
                  <a:srgbClr val="898989"/>
                </a:solidFill>
                <a:latin typeface="Verdana" panose="020B0604030504040204" pitchFamily="34" charset="0"/>
              </a:rPr>
              <a:pPr/>
              <a:t>8</a:t>
            </a:fld>
            <a:endParaRPr lang="fr-FR" altLang="fr-FR">
              <a:solidFill>
                <a:srgbClr val="898989"/>
              </a:solidFill>
              <a:latin typeface="Verdana" panose="020B0604030504040204" pitchFamily="34" charset="0"/>
            </a:endParaRPr>
          </a:p>
        </p:txBody>
      </p:sp>
      <p:sp>
        <p:nvSpPr>
          <p:cNvPr id="47107" name="ZoneTexte 5"/>
          <p:cNvSpPr txBox="1">
            <a:spLocks noChangeArrowheads="1"/>
          </p:cNvSpPr>
          <p:nvPr/>
        </p:nvSpPr>
        <p:spPr bwMode="auto">
          <a:xfrm>
            <a:off x="1484313" y="222036"/>
            <a:ext cx="6850063" cy="400110"/>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a:defRPr/>
            </a:pPr>
            <a:endParaRPr lang="fr-FR" altLang="fr-FR" sz="2000" b="1" dirty="0">
              <a:solidFill>
                <a:srgbClr val="E36C0A"/>
              </a:solidFill>
              <a:latin typeface="Century Gothic" panose="020B0502020202020204" pitchFamily="34" charset="0"/>
              <a:ea typeface="Batang" pitchFamily="18" charset="-127"/>
            </a:endParaRPr>
          </a:p>
        </p:txBody>
      </p:sp>
      <p:sp>
        <p:nvSpPr>
          <p:cNvPr id="63492" name="AutoShape 7" descr="Résultat de recherche d'images pour &quot;attention&quot;"/>
          <p:cNvSpPr>
            <a:spLocks noChangeAspect="1" noChangeArrowheads="1"/>
          </p:cNvSpPr>
          <p:nvPr/>
        </p:nvSpPr>
        <p:spPr bwMode="auto">
          <a:xfrm>
            <a:off x="1484313" y="-136525"/>
            <a:ext cx="102870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endParaRPr lang="fr-FR" altLang="fr-FR">
              <a:latin typeface="Verdana" panose="020B0604030504040204" pitchFamily="34" charset="0"/>
            </a:endParaRPr>
          </a:p>
        </p:txBody>
      </p:sp>
      <p:sp>
        <p:nvSpPr>
          <p:cNvPr id="63493" name="Rectangle 1"/>
          <p:cNvSpPr>
            <a:spLocks noChangeArrowheads="1"/>
          </p:cNvSpPr>
          <p:nvPr/>
        </p:nvSpPr>
        <p:spPr bwMode="auto">
          <a:xfrm>
            <a:off x="1774825" y="757239"/>
            <a:ext cx="76073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pPr>
            <a:endParaRPr lang="fr-FR" altLang="ja-JP">
              <a:latin typeface="Verdana" panose="020B0604030504040204" pitchFamily="34" charset="0"/>
              <a:ea typeface="Meiryo" pitchFamily="34" charset="-128"/>
            </a:endParaRPr>
          </a:p>
        </p:txBody>
      </p:sp>
      <p:sp>
        <p:nvSpPr>
          <p:cNvPr id="63494" name="Rectangle 3"/>
          <p:cNvSpPr>
            <a:spLocks noChangeArrowheads="1"/>
          </p:cNvSpPr>
          <p:nvPr/>
        </p:nvSpPr>
        <p:spPr bwMode="auto">
          <a:xfrm>
            <a:off x="498635" y="855685"/>
            <a:ext cx="105258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eaLnBrk="1" hangingPunct="1">
              <a:buFont typeface="Wingdings" panose="05000000000000000000" pitchFamily="2" charset="2"/>
              <a:buChar char="q"/>
            </a:pPr>
            <a:endParaRPr lang="fr-FR" altLang="fr-FR" b="1"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endParaRPr lang="fr-FR" altLang="fr-FR" sz="1400" b="1" dirty="0">
              <a:latin typeface="+mn-lt"/>
              <a:ea typeface="Batang" pitchFamily="18" charset="-127"/>
            </a:endParaRPr>
          </a:p>
          <a:p>
            <a:pPr algn="just" eaLnBrk="1" hangingPunct="1">
              <a:buFont typeface="Wingdings" panose="05000000000000000000" pitchFamily="2" charset="2"/>
              <a:buChar char="§"/>
            </a:pPr>
            <a:endParaRPr lang="fr-FR" altLang="fr-FR" sz="1400" b="1" u="sng" dirty="0">
              <a:latin typeface="Batang" pitchFamily="18" charset="-127"/>
              <a:ea typeface="Batang" pitchFamily="18" charset="-127"/>
            </a:endParaRPr>
          </a:p>
          <a:p>
            <a:pPr algn="just" eaLnBrk="1" hangingPunct="1">
              <a:buFont typeface="Wingdings" panose="05000000000000000000" pitchFamily="2" charset="2"/>
              <a:buChar char="§"/>
            </a:pPr>
            <a:endParaRPr lang="fr-FR" altLang="fr-FR" sz="1400" b="1" u="sng" dirty="0">
              <a:solidFill>
                <a:schemeClr val="tx2"/>
              </a:solidFill>
              <a:latin typeface="Century Gothic" panose="020B0502020202020204" pitchFamily="34" charset="0"/>
              <a:ea typeface="MS PGothic" panose="020B0600070205080204" pitchFamily="34" charset="-128"/>
            </a:endParaRPr>
          </a:p>
        </p:txBody>
      </p:sp>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solidFill>
                  <a:schemeClr val="bg1"/>
                </a:solidFill>
                <a:latin typeface="Century Gothic" panose="020B0502020202020204" pitchFamily="34" charset="0"/>
              </a:rPr>
              <a:t>Conseil syndical : l’objectif d’un bon binôme</a:t>
            </a:r>
          </a:p>
        </p:txBody>
      </p:sp>
      <p:pic>
        <p:nvPicPr>
          <p:cNvPr id="10" name="Image 9"/>
          <p:cNvPicPr>
            <a:picLocks noChangeAspect="1"/>
          </p:cNvPicPr>
          <p:nvPr/>
        </p:nvPicPr>
        <p:blipFill>
          <a:blip r:embed="rId3"/>
          <a:stretch>
            <a:fillRect/>
          </a:stretch>
        </p:blipFill>
        <p:spPr>
          <a:xfrm>
            <a:off x="0" y="-9426"/>
            <a:ext cx="772998" cy="462925"/>
          </a:xfrm>
          <a:prstGeom prst="rect">
            <a:avLst/>
          </a:prstGeom>
        </p:spPr>
      </p:pic>
      <p:sp>
        <p:nvSpPr>
          <p:cNvPr id="3" name="Rectangle 2"/>
          <p:cNvSpPr/>
          <p:nvPr/>
        </p:nvSpPr>
        <p:spPr>
          <a:xfrm>
            <a:off x="830978" y="555396"/>
            <a:ext cx="10530044" cy="6259879"/>
          </a:xfrm>
          <a:prstGeom prst="rect">
            <a:avLst/>
          </a:prstGeom>
          <a:ln>
            <a:solidFill>
              <a:srgbClr val="31849B"/>
            </a:solidFill>
          </a:ln>
        </p:spPr>
        <p:txBody>
          <a:bodyPr wrap="square">
            <a:spAutoFit/>
          </a:bodyPr>
          <a:lstStyle/>
          <a:p>
            <a:pPr lvl="0" algn="ctr">
              <a:lnSpc>
                <a:spcPct val="90000"/>
              </a:lnSpc>
              <a:spcBef>
                <a:spcPts val="1000"/>
              </a:spcBef>
              <a:defRPr/>
            </a:pPr>
            <a:r>
              <a:rPr lang="fr-CA" sz="2000" b="1" dirty="0">
                <a:solidFill>
                  <a:srgbClr val="E36C0A"/>
                </a:solidFill>
                <a:latin typeface="Century Gothic" panose="020B0502020202020204" pitchFamily="34" charset="0"/>
                <a:ea typeface="ヒラギノ角ゴ Pro W3" pitchFamily="-95" charset="-128"/>
              </a:rPr>
              <a:t>Lorsque le binôme CS/syndic fonctionne:</a:t>
            </a: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gestion rigoureuse des comptes et de la situation financière de la copropriété par le syndic </a:t>
            </a:r>
          </a:p>
          <a:p>
            <a:pPr marL="228600" lvl="0" indent="-228600" algn="just">
              <a:lnSpc>
                <a:spcPct val="90000"/>
              </a:lnSpc>
              <a:spcBef>
                <a:spcPts val="1000"/>
              </a:spcBef>
              <a:buFont typeface="Arial" panose="020B0604020202020204" pitchFamily="34" charset="0"/>
              <a:buChar char="•"/>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politique d’optimisation des charges, à défaut de maîtrise des charges</a:t>
            </a:r>
          </a:p>
          <a:p>
            <a:pPr marL="228600" lvl="0" indent="-228600" algn="just">
              <a:lnSpc>
                <a:spcPct val="90000"/>
              </a:lnSpc>
              <a:spcBef>
                <a:spcPts val="1000"/>
              </a:spcBef>
              <a:buFont typeface="Arial" panose="020B0604020202020204" pitchFamily="34" charset="0"/>
              <a:buChar char="•"/>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efficacité et une diligence du syndic en matière de recouvrement des charges, y compris avec les tiers (avocat, huissier)</a:t>
            </a:r>
          </a:p>
          <a:p>
            <a:pPr marL="228600" lvl="0" indent="-228600" algn="just">
              <a:lnSpc>
                <a:spcPct val="90000"/>
              </a:lnSpc>
              <a:spcBef>
                <a:spcPts val="1000"/>
              </a:spcBef>
              <a:buFont typeface="Arial" panose="020B0604020202020204" pitchFamily="34" charset="0"/>
              <a:buChar char="•"/>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meilleur réactivité et un investissement du syndic </a:t>
            </a:r>
          </a:p>
          <a:p>
            <a:pPr lvl="0" algn="just">
              <a:lnSpc>
                <a:spcPct val="90000"/>
              </a:lnSpc>
              <a:spcBef>
                <a:spcPts val="1000"/>
              </a:spcBef>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CA" sz="1600" b="1" dirty="0">
                <a:latin typeface="Century Gothic" panose="020B0502020202020204" pitchFamily="34" charset="0"/>
                <a:ea typeface="Batang" pitchFamily="18" charset="-127"/>
              </a:rPr>
              <a:t>Une mobilisation des copropriétaires en AG</a:t>
            </a:r>
          </a:p>
          <a:p>
            <a:pPr marL="228600" lvl="0" indent="-228600" algn="just">
              <a:lnSpc>
                <a:spcPct val="90000"/>
              </a:lnSpc>
              <a:spcBef>
                <a:spcPts val="1000"/>
              </a:spcBef>
              <a:buFont typeface="Arial" panose="020B0604020202020204" pitchFamily="34" charset="0"/>
              <a:buChar char="•"/>
            </a:pPr>
            <a:endParaRPr lang="fr-CA"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CA" sz="1600" b="1" dirty="0">
                <a:latin typeface="Century Gothic" panose="020B0502020202020204" pitchFamily="34" charset="0"/>
                <a:ea typeface="Batang" pitchFamily="18" charset="-127"/>
              </a:rPr>
              <a:t>AG moins conflictuelle</a:t>
            </a:r>
          </a:p>
          <a:p>
            <a:pPr marL="228600" lvl="0" indent="-228600" algn="just">
              <a:lnSpc>
                <a:spcPct val="90000"/>
              </a:lnSpc>
              <a:spcBef>
                <a:spcPts val="1000"/>
              </a:spcBef>
              <a:buFont typeface="Arial" panose="020B0604020202020204" pitchFamily="34" charset="0"/>
              <a:buChar char="•"/>
            </a:pPr>
            <a:endParaRPr lang="fr-CA" b="1" dirty="0">
              <a:latin typeface="Century Gothic" panose="020B0502020202020204" pitchFamily="34" charset="0"/>
              <a:ea typeface="Batang" pitchFamily="18" charset="-127"/>
            </a:endParaRPr>
          </a:p>
          <a:p>
            <a:pPr lvl="0" algn="ctr">
              <a:lnSpc>
                <a:spcPct val="90000"/>
              </a:lnSpc>
              <a:spcBef>
                <a:spcPts val="1000"/>
              </a:spcBef>
            </a:pPr>
            <a:r>
              <a:rPr lang="fr-CA" sz="2000" b="1" i="1" dirty="0">
                <a:solidFill>
                  <a:srgbClr val="31849B"/>
                </a:solidFill>
                <a:latin typeface="Century Gothic" panose="020B0502020202020204" pitchFamily="34" charset="0"/>
                <a:ea typeface="Batang" pitchFamily="18" charset="-127"/>
              </a:rPr>
              <a:t>Un rééquilibrage des instances de gestion ( AG/ CS et syndic) pour le bon fonctionnement de la copropriété </a:t>
            </a:r>
          </a:p>
          <a:p>
            <a:pPr marL="228600" lvl="0" indent="-228600" algn="just">
              <a:lnSpc>
                <a:spcPct val="90000"/>
              </a:lnSpc>
              <a:spcBef>
                <a:spcPts val="1000"/>
              </a:spcBef>
              <a:buFont typeface="Arial" panose="020B0604020202020204" pitchFamily="34" charset="0"/>
              <a:buChar char="•"/>
            </a:pPr>
            <a:endParaRPr lang="fr-CA" b="1" dirty="0">
              <a:latin typeface="Century Gothic" panose="020B0502020202020204" pitchFamily="34" charset="0"/>
              <a:ea typeface="Batang" pitchFamily="18" charset="-127"/>
            </a:endParaRPr>
          </a:p>
          <a:p>
            <a:pPr lvl="0" algn="just">
              <a:lnSpc>
                <a:spcPct val="90000"/>
              </a:lnSpc>
              <a:spcBef>
                <a:spcPts val="1000"/>
              </a:spcBef>
            </a:pPr>
            <a:endParaRPr lang="fr-FR" b="1" dirty="0">
              <a:latin typeface="Century Gothic" panose="020B0502020202020204" pitchFamily="34" charset="0"/>
              <a:ea typeface="Batang" pitchFamily="18" charset="-127"/>
            </a:endParaRPr>
          </a:p>
        </p:txBody>
      </p:sp>
      <p:pic>
        <p:nvPicPr>
          <p:cNvPr id="2" name="Image 1"/>
          <p:cNvPicPr>
            <a:picLocks noChangeAspect="1"/>
          </p:cNvPicPr>
          <p:nvPr/>
        </p:nvPicPr>
        <p:blipFill>
          <a:blip r:embed="rId4"/>
          <a:stretch>
            <a:fillRect/>
          </a:stretch>
        </p:blipFill>
        <p:spPr>
          <a:xfrm>
            <a:off x="6719697" y="2961942"/>
            <a:ext cx="4927680" cy="2262862"/>
          </a:xfrm>
          <a:prstGeom prst="rect">
            <a:avLst/>
          </a:prstGeom>
        </p:spPr>
      </p:pic>
    </p:spTree>
    <p:extLst>
      <p:ext uri="{BB962C8B-B14F-4D97-AF65-F5344CB8AC3E}">
        <p14:creationId xmlns:p14="http://schemas.microsoft.com/office/powerpoint/2010/main" val="237771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du conseil syndical </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
        <p:nvSpPr>
          <p:cNvPr id="5" name="Espace réservé du numéro de diapositive 4"/>
          <p:cNvSpPr>
            <a:spLocks noGrp="1"/>
          </p:cNvSpPr>
          <p:nvPr>
            <p:ph type="sldNum" sz="quarter" idx="12"/>
          </p:nvPr>
        </p:nvSpPr>
        <p:spPr>
          <a:xfrm>
            <a:off x="9298172" y="6441410"/>
            <a:ext cx="2743200" cy="365125"/>
          </a:xfrm>
        </p:spPr>
        <p:txBody>
          <a:bodyPr/>
          <a:lstStyle/>
          <a:p>
            <a:fld id="{524F4E30-4F36-4098-97E2-E1F6D838FDE3}" type="slidenum">
              <a:rPr lang="fr-FR" smtClean="0"/>
              <a:t>9</a:t>
            </a:fld>
            <a:endParaRPr lang="fr-FR"/>
          </a:p>
        </p:txBody>
      </p:sp>
      <p:sp>
        <p:nvSpPr>
          <p:cNvPr id="3" name="Rectangle 2"/>
          <p:cNvSpPr/>
          <p:nvPr/>
        </p:nvSpPr>
        <p:spPr>
          <a:xfrm>
            <a:off x="5042518" y="1180731"/>
            <a:ext cx="6338655" cy="5262979"/>
          </a:xfrm>
          <a:prstGeom prst="rect">
            <a:avLst/>
          </a:prstGeom>
        </p:spPr>
        <p:txBody>
          <a:bodyPr wrap="square">
            <a:spAutoFit/>
          </a:bodyPr>
          <a:lstStyle/>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Conseil syndical : « la pièce maîtresse »</a:t>
            </a: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Les textes de références</a:t>
            </a: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Les nouvelles dispositions applicables</a:t>
            </a:r>
          </a:p>
          <a:p>
            <a:pPr marL="342900" indent="-342900">
              <a:buFontTx/>
              <a:buAutoNum type="arabicParenR"/>
            </a:pPr>
            <a:r>
              <a:rPr lang="fr-CA" sz="2800" b="1" dirty="0">
                <a:solidFill>
                  <a:srgbClr val="31849B"/>
                </a:solidFill>
                <a:latin typeface="Century Gothic" panose="020B0502020202020204" pitchFamily="34" charset="0"/>
                <a:ea typeface="Batang" panose="02030600000101010101"/>
              </a:rPr>
              <a:t>Focus sur les pouvoirs du président du conseil syndical</a:t>
            </a:r>
            <a:endParaRPr lang="fr-FR" sz="2800" b="1" dirty="0">
              <a:solidFill>
                <a:srgbClr val="31849B"/>
              </a:solidFill>
              <a:latin typeface="Century Gothic" panose="020B0502020202020204" pitchFamily="34" charset="0"/>
              <a:ea typeface="Batang" panose="02030600000101010101"/>
            </a:endParaRP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Qui reçoit les documents destinés au conseil syndical ? </a:t>
            </a: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Les 5 commandements du conseil syndical</a:t>
            </a:r>
          </a:p>
          <a:p>
            <a:pPr marL="342900" indent="-342900">
              <a:buFontTx/>
              <a:buAutoNum type="arabicParenR"/>
            </a:pPr>
            <a:endParaRPr lang="fr-FR" sz="2800" b="1" dirty="0">
              <a:solidFill>
                <a:srgbClr val="31849B"/>
              </a:solidFill>
              <a:latin typeface="Century Gothic" panose="020B0502020202020204" pitchFamily="34" charset="0"/>
            </a:endParaRPr>
          </a:p>
        </p:txBody>
      </p:sp>
      <p:pic>
        <p:nvPicPr>
          <p:cNvPr id="2" name="Image 1"/>
          <p:cNvPicPr>
            <a:picLocks noChangeAspect="1"/>
          </p:cNvPicPr>
          <p:nvPr/>
        </p:nvPicPr>
        <p:blipFill>
          <a:blip r:embed="rId4"/>
          <a:stretch>
            <a:fillRect/>
          </a:stretch>
        </p:blipFill>
        <p:spPr>
          <a:xfrm>
            <a:off x="645063" y="862976"/>
            <a:ext cx="3853006" cy="5480779"/>
          </a:xfrm>
          <a:prstGeom prst="rect">
            <a:avLst/>
          </a:prstGeom>
        </p:spPr>
      </p:pic>
    </p:spTree>
    <p:extLst>
      <p:ext uri="{BB962C8B-B14F-4D97-AF65-F5344CB8AC3E}">
        <p14:creationId xmlns:p14="http://schemas.microsoft.com/office/powerpoint/2010/main" val="36390176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5310</Words>
  <Application>Microsoft Office PowerPoint</Application>
  <PresentationFormat>Grand écran</PresentationFormat>
  <Paragraphs>557</Paragraphs>
  <Slides>35</Slides>
  <Notes>32</Notes>
  <HiddenSlides>0</HiddenSlides>
  <MMClips>0</MMClips>
  <ScaleCrop>false</ScaleCrop>
  <HeadingPairs>
    <vt:vector size="6" baseType="variant">
      <vt:variant>
        <vt:lpstr>Polices utilisées</vt:lpstr>
      </vt:variant>
      <vt:variant>
        <vt:i4>12</vt:i4>
      </vt:variant>
      <vt:variant>
        <vt:lpstr>Thème</vt:lpstr>
      </vt:variant>
      <vt:variant>
        <vt:i4>6</vt:i4>
      </vt:variant>
      <vt:variant>
        <vt:lpstr>Titres des diapositives</vt:lpstr>
      </vt:variant>
      <vt:variant>
        <vt:i4>35</vt:i4>
      </vt:variant>
    </vt:vector>
  </HeadingPairs>
  <TitlesOfParts>
    <vt:vector size="53" baseType="lpstr">
      <vt:lpstr>Batang</vt:lpstr>
      <vt:lpstr>MS PGothic</vt:lpstr>
      <vt:lpstr>Arial</vt:lpstr>
      <vt:lpstr>Arial MT</vt:lpstr>
      <vt:lpstr>Arial Rounded MT Bold</vt:lpstr>
      <vt:lpstr>Calibri</vt:lpstr>
      <vt:lpstr>Calibri Light</vt:lpstr>
      <vt:lpstr>Century Gothic</vt:lpstr>
      <vt:lpstr>Tahoma</vt:lpstr>
      <vt:lpstr>Times New Roman</vt:lpstr>
      <vt:lpstr>Verdana</vt:lpstr>
      <vt:lpstr>Wingdings</vt:lpstr>
      <vt:lpstr>Thème Office</vt:lpstr>
      <vt:lpstr>1_Office Theme</vt:lpstr>
      <vt:lpstr>Office Theme</vt:lpstr>
      <vt:lpstr>2_Office Theme</vt:lpstr>
      <vt:lpstr>3_Office Theme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 Conseil syndical : « C’est la pièce maîtresse » ! </vt:lpstr>
      <vt:lpstr>1 - Conseil syndical : « C’est la pièce maîtresse » ! </vt:lpstr>
      <vt:lpstr>2- Les textes de références</vt:lpstr>
      <vt:lpstr>2- Les textes de références</vt:lpstr>
      <vt:lpstr>2- Les textes de références </vt:lpstr>
      <vt:lpstr>3- Les nouvelles dispositions applicables :  La mise en concurrence du contrat de syndic</vt:lpstr>
      <vt:lpstr>4 – Focus sur les pouvoirs du président du conseil syndical  </vt:lpstr>
      <vt:lpstr>Partie 1 : Focus sur les pouvoirs du président / récupération des archives</vt:lpstr>
      <vt:lpstr>5 - Qui reçoit les documents destinés au conseil syndical ? </vt:lpstr>
      <vt:lpstr>Présentation PowerPoint</vt:lpstr>
      <vt:lpstr>Questions/réponses</vt:lpstr>
      <vt:lpstr>Présentation PowerPoint</vt:lpstr>
      <vt:lpstr>1) La mission du CS  </vt:lpstr>
      <vt:lpstr>1) La mission du CS  </vt:lpstr>
      <vt:lpstr>1) La mission du CS  </vt:lpstr>
      <vt:lpstr>4) L’extranet un outil « presque essentiel » pour le CS </vt:lpstr>
      <vt:lpstr>Présentation PowerPoint</vt:lpstr>
      <vt:lpstr>6- Quelques exemples d’actions à mener </vt:lpstr>
      <vt:lpstr>Questions/réponses</vt:lpstr>
      <vt:lpstr>Présentation PowerPoint</vt:lpstr>
      <vt:lpstr>1 - Modèle de règlement de fonctionnement du CS </vt:lpstr>
      <vt:lpstr>2 - Modèle de compte rendu à joindre à la convocation </vt:lpstr>
      <vt:lpstr>Présentation PowerPoint</vt:lpstr>
      <vt:lpstr> 4 - Modèle de mise en demeure au syndic pour la transmission de pièces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Halima benrabah</dc:creator>
  <cp:lastModifiedBy>Corentin Otsmane</cp:lastModifiedBy>
  <cp:revision>201</cp:revision>
  <cp:lastPrinted>2023-11-03T10:33:33Z</cp:lastPrinted>
  <dcterms:created xsi:type="dcterms:W3CDTF">2023-04-17T09:03:35Z</dcterms:created>
  <dcterms:modified xsi:type="dcterms:W3CDTF">2024-04-02T10:14:21Z</dcterms:modified>
</cp:coreProperties>
</file>